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31"/>
  </p:notesMasterIdLst>
  <p:sldIdLst>
    <p:sldId id="265" r:id="rId5"/>
    <p:sldId id="336" r:id="rId6"/>
    <p:sldId id="3336" r:id="rId7"/>
    <p:sldId id="340" r:id="rId8"/>
    <p:sldId id="3331" r:id="rId9"/>
    <p:sldId id="3324" r:id="rId10"/>
    <p:sldId id="3332" r:id="rId11"/>
    <p:sldId id="3315" r:id="rId12"/>
    <p:sldId id="3314" r:id="rId13"/>
    <p:sldId id="3337" r:id="rId14"/>
    <p:sldId id="3338" r:id="rId15"/>
    <p:sldId id="3326" r:id="rId16"/>
    <p:sldId id="3345" r:id="rId17"/>
    <p:sldId id="3329" r:id="rId18"/>
    <p:sldId id="3325" r:id="rId19"/>
    <p:sldId id="3327" r:id="rId20"/>
    <p:sldId id="3343" r:id="rId21"/>
    <p:sldId id="3330" r:id="rId22"/>
    <p:sldId id="3348" r:id="rId23"/>
    <p:sldId id="3350" r:id="rId24"/>
    <p:sldId id="269" r:id="rId25"/>
    <p:sldId id="270" r:id="rId26"/>
    <p:sldId id="271" r:id="rId27"/>
    <p:sldId id="3339" r:id="rId28"/>
    <p:sldId id="3341" r:id="rId29"/>
    <p:sldId id="3328" r:id="rId30"/>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55C6D0EE-7F8E-40B4-B680-2C5A60AD3380}">
          <p14:sldIdLst>
            <p14:sldId id="265"/>
            <p14:sldId id="336"/>
            <p14:sldId id="3336"/>
            <p14:sldId id="340"/>
            <p14:sldId id="3331"/>
            <p14:sldId id="3324"/>
            <p14:sldId id="3332"/>
            <p14:sldId id="3315"/>
            <p14:sldId id="3314"/>
            <p14:sldId id="3337"/>
            <p14:sldId id="3338"/>
            <p14:sldId id="3326"/>
            <p14:sldId id="3345"/>
            <p14:sldId id="3329"/>
            <p14:sldId id="3325"/>
            <p14:sldId id="3327"/>
            <p14:sldId id="3343"/>
            <p14:sldId id="3330"/>
            <p14:sldId id="3348"/>
            <p14:sldId id="3350"/>
          </p14:sldIdLst>
        </p14:section>
        <p14:section name="Helhetlig sikkerhet - Prosesser" id="{BFDFEB58-D892-E348-98F1-FA9FA04B8BC8}">
          <p14:sldIdLst>
            <p14:sldId id="269"/>
            <p14:sldId id="270"/>
            <p14:sldId id="271"/>
            <p14:sldId id="3339"/>
            <p14:sldId id="3341"/>
            <p14:sldId id="3328"/>
          </p14:sldIdLst>
        </p14:section>
        <p14:section name="Inndeling uten navn" id="{1A7812A1-95E3-4CCE-838A-77831271D04E}">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F9FCB-DE2C-4E42-A6C6-5E6746199126}" v="1911" dt="2025-10-30T12:44:20.056"/>
    <p1510:client id="{AB1293E3-D708-4896-8730-39237B2D9203}" v="5617" dt="2025-10-30T13:02:20.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8" d="100"/>
          <a:sy n="188" d="100"/>
        </p:scale>
        <p:origin x="1014" y="37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20566-A0DE-4EB5-982C-9C6D4B174940}" type="datetimeFigureOut">
              <a:rPr lang="nb-NO" smtClean="0"/>
              <a:t>31.10.2025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EAC2B-7EED-4DEE-A129-678B91C3C8B7}" type="slidenum">
              <a:rPr lang="nb-NO" smtClean="0"/>
              <a:t>‹#›</a:t>
            </a:fld>
            <a:endParaRPr lang="nb-NO"/>
          </a:p>
        </p:txBody>
      </p:sp>
    </p:spTree>
    <p:extLst>
      <p:ext uri="{BB962C8B-B14F-4D97-AF65-F5344CB8AC3E}">
        <p14:creationId xmlns:p14="http://schemas.microsoft.com/office/powerpoint/2010/main" val="106083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nb-NO" baseline="0"/>
              <a:t>Velger den her gangen å starte konkret ift. forutsetninger for test, testverktøy etc. først, </a:t>
            </a:r>
          </a:p>
          <a:p>
            <a:r>
              <a:rPr lang="nb-NO" baseline="0"/>
              <a:t>dvs. å sette dere litt mer inn i hvordan vi typisk praktisk forbereder oss til og gjennomfører tester.</a:t>
            </a:r>
          </a:p>
          <a:p>
            <a:endParaRPr lang="nb-NO" baseline="0"/>
          </a:p>
          <a:p>
            <a:r>
              <a:rPr lang="nb-NO" baseline="0"/>
              <a:t>Og så dra det mer overordnet ift. type tester, ansvar, testmiljø etc. til slutt. </a:t>
            </a:r>
          </a:p>
          <a:p>
            <a:endParaRPr lang="nb-NO" baseline="0"/>
          </a:p>
          <a:p>
            <a:r>
              <a:rPr lang="nb-NO" baseline="0"/>
              <a:t>Og ytterligere diskusjoner ift. til valg og muligheter vi har.</a:t>
            </a:r>
            <a:endParaRPr lang="nb-NO"/>
          </a:p>
        </p:txBody>
      </p:sp>
      <p:sp>
        <p:nvSpPr>
          <p:cNvPr id="4" name="Plassholder for lysbildenummer 3"/>
          <p:cNvSpPr>
            <a:spLocks noGrp="1"/>
          </p:cNvSpPr>
          <p:nvPr>
            <p:ph type="sldNum" sz="quarter" idx="10"/>
          </p:nvPr>
        </p:nvSpPr>
        <p:spPr/>
        <p:txBody>
          <a:bodyPr/>
          <a:lstStyle/>
          <a:p>
            <a:fld id="{5B8EAC2B-7EED-4DEE-A129-678B91C3C8B7}" type="slidenum">
              <a:rPr lang="nb-NO" smtClean="0"/>
              <a:t>1</a:t>
            </a:fld>
            <a:endParaRPr lang="nb-NO"/>
          </a:p>
        </p:txBody>
      </p:sp>
    </p:spTree>
    <p:extLst>
      <p:ext uri="{BB962C8B-B14F-4D97-AF65-F5344CB8AC3E}">
        <p14:creationId xmlns:p14="http://schemas.microsoft.com/office/powerpoint/2010/main" val="239682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B8EAC2B-7EED-4DEE-A129-678B91C3C8B7}" type="slidenum">
              <a:rPr lang="nb-NO" smtClean="0"/>
              <a:t>2</a:t>
            </a:fld>
            <a:endParaRPr lang="nb-NO"/>
          </a:p>
        </p:txBody>
      </p:sp>
    </p:spTree>
    <p:extLst>
      <p:ext uri="{BB962C8B-B14F-4D97-AF65-F5344CB8AC3E}">
        <p14:creationId xmlns:p14="http://schemas.microsoft.com/office/powerpoint/2010/main" val="355137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b-NO"/>
          </a:p>
        </p:txBody>
      </p:sp>
      <p:sp>
        <p:nvSpPr>
          <p:cNvPr id="3" name="Notes Placeholder 2"/>
          <p:cNvSpPr>
            <a:spLocks noGrp="1"/>
          </p:cNvSpPr>
          <p:nvPr>
            <p:ph type="body" idx="1"/>
          </p:nvPr>
        </p:nvSpPr>
        <p:spPr/>
        <p:txBody>
          <a:bodyPr/>
          <a:lstStyle/>
          <a:p>
            <a:r>
              <a:rPr lang="en-NO"/>
              <a:t>PAM Interface for Users, Operators and Mangement</a:t>
            </a:r>
          </a:p>
          <a:p>
            <a:r>
              <a:rPr lang="en-NO"/>
              <a:t>Vault</a:t>
            </a:r>
          </a:p>
          <a:p>
            <a:r>
              <a:rPr lang="en-NO"/>
              <a:t>Privileged Account Management</a:t>
            </a:r>
          </a:p>
          <a:p>
            <a:r>
              <a:rPr lang="en-NO"/>
              <a:t>Session Management and Control</a:t>
            </a:r>
          </a:p>
          <a:p>
            <a:r>
              <a:rPr lang="en-NO"/>
              <a:t>Session Monitoring</a:t>
            </a:r>
          </a:p>
          <a:p>
            <a:r>
              <a:rPr lang="en-NO"/>
              <a:t>Analytics for user behavior and </a:t>
            </a:r>
            <a:r>
              <a:rPr lang="en-GB"/>
              <a:t>threats</a:t>
            </a:r>
            <a:endParaRPr lang="en-NO"/>
          </a:p>
          <a:p>
            <a:endParaRPr lang="en-N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Arial"/>
                <a:ea typeface="Arial"/>
                <a:cs typeface="Arial"/>
                <a:sym typeface="Arial"/>
              </a:rPr>
              <a:t>9</a:t>
            </a:fld>
            <a:endParaRPr lang="no-N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64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B8EAC2B-7EED-4DEE-A129-678B91C3C8B7}" type="slidenum">
              <a:rPr lang="nb-NO" smtClean="0"/>
              <a:t>12</a:t>
            </a:fld>
            <a:endParaRPr lang="nb-NO"/>
          </a:p>
        </p:txBody>
      </p:sp>
    </p:spTree>
    <p:extLst>
      <p:ext uri="{BB962C8B-B14F-4D97-AF65-F5344CB8AC3E}">
        <p14:creationId xmlns:p14="http://schemas.microsoft.com/office/powerpoint/2010/main" val="61814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b-NO"/>
          </a:p>
        </p:txBody>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B8EAC2B-7EED-4DEE-A129-678B91C3C8B7}" type="slidenum">
              <a:rPr lang="nb-NO" smtClean="0"/>
              <a:t>18</a:t>
            </a:fld>
            <a:endParaRPr lang="nb-NO"/>
          </a:p>
        </p:txBody>
      </p:sp>
    </p:spTree>
    <p:extLst>
      <p:ext uri="{BB962C8B-B14F-4D97-AF65-F5344CB8AC3E}">
        <p14:creationId xmlns:p14="http://schemas.microsoft.com/office/powerpoint/2010/main" val="99840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b-NO"/>
          </a:p>
        </p:txBody>
      </p:sp>
      <p:sp>
        <p:nvSpPr>
          <p:cNvPr id="324" name="Google Shape;32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14350" lvl="1" indent="-171450" algn="l" rtl="0">
              <a:spcBef>
                <a:spcPts val="0"/>
              </a:spcBef>
              <a:spcAft>
                <a:spcPts val="0"/>
              </a:spcAft>
              <a:buClr>
                <a:schemeClr val="dk1"/>
              </a:buClr>
              <a:buSzPts val="1200"/>
              <a:buFont typeface="Arial"/>
              <a:buChar char="•"/>
            </a:pPr>
            <a:r>
              <a:rPr lang="no-NO"/>
              <a:t>Verdikjede fra forespørsel om funksjonalitet til koding, godkjenning av kode og kjøring av ny kode</a:t>
            </a:r>
            <a:endParaRPr/>
          </a:p>
          <a:p>
            <a:pPr marL="514350" lvl="1" indent="-171450" algn="l" rtl="0">
              <a:spcBef>
                <a:spcPts val="0"/>
              </a:spcBef>
              <a:spcAft>
                <a:spcPts val="0"/>
              </a:spcAft>
              <a:buClr>
                <a:schemeClr val="dk1"/>
              </a:buClr>
              <a:buSzPts val="1200"/>
              <a:buFont typeface="Arial"/>
              <a:buChar char="•"/>
            </a:pPr>
            <a:r>
              <a:rPr lang="no-NO"/>
              <a:t>"1000" øynes review av kode sørger for at kode er riktig iht. Koden formål og eksekveres kun når den er godkjent</a:t>
            </a:r>
            <a:endParaRPr/>
          </a:p>
          <a:p>
            <a:pPr marL="514350" lvl="1" indent="-171450" algn="l" rtl="0">
              <a:spcBef>
                <a:spcPts val="0"/>
              </a:spcBef>
              <a:spcAft>
                <a:spcPts val="0"/>
              </a:spcAft>
              <a:buClr>
                <a:schemeClr val="dk1"/>
              </a:buClr>
              <a:buSzPts val="1200"/>
              <a:buFont typeface="Arial"/>
              <a:buChar char="•"/>
            </a:pPr>
            <a:r>
              <a:rPr lang="no-NO"/>
              <a:t>Gir kvalitet, integritet og synlighet for alle aktører</a:t>
            </a:r>
            <a:endParaRPr/>
          </a:p>
          <a:p>
            <a:pPr marL="514350" lvl="1" indent="-171450" algn="l" rtl="0">
              <a:spcBef>
                <a:spcPts val="0"/>
              </a:spcBef>
              <a:spcAft>
                <a:spcPts val="0"/>
              </a:spcAft>
              <a:buClr>
                <a:schemeClr val="dk1"/>
              </a:buClr>
              <a:buSzPts val="1200"/>
              <a:buFont typeface="Arial"/>
              <a:buChar char="•"/>
            </a:pPr>
            <a:r>
              <a:rPr lang="no-NO"/>
              <a:t>Kjøring av kode spores via Github-tjenesten (plattform og distribusjonsserver) og utstyret koden er kjørt på</a:t>
            </a:r>
            <a:endParaRPr/>
          </a:p>
          <a:p>
            <a:pPr marL="514350" lvl="1" indent="-171450" algn="l" rtl="0">
              <a:spcBef>
                <a:spcPts val="0"/>
              </a:spcBef>
              <a:spcAft>
                <a:spcPts val="0"/>
              </a:spcAft>
              <a:buClr>
                <a:schemeClr val="dk1"/>
              </a:buClr>
              <a:buSzPts val="1200"/>
              <a:buFont typeface="Arial"/>
              <a:buChar char="•"/>
            </a:pPr>
            <a:r>
              <a:rPr lang="no-NO"/>
              <a:t>Alle loggende hendelser sendes til sentralt loggmottak </a:t>
            </a:r>
            <a:endParaRPr/>
          </a:p>
          <a:p>
            <a:pPr marL="628650" lvl="0" indent="-285750" algn="l" rtl="0">
              <a:spcBef>
                <a:spcPts val="0"/>
              </a:spcBef>
              <a:spcAft>
                <a:spcPts val="0"/>
              </a:spcAft>
              <a:buClr>
                <a:schemeClr val="dk1"/>
              </a:buClr>
              <a:buSzPts val="1800"/>
              <a:buFont typeface="Arial"/>
              <a:buChar char="•"/>
            </a:pPr>
            <a:r>
              <a:rPr lang="no-NO" sz="1800"/>
              <a:t>Økt evne for deteksjon, av mennesker og teknologi</a:t>
            </a:r>
            <a:endParaRPr/>
          </a:p>
          <a:p>
            <a:pPr marL="514350" lvl="1" indent="-171450" algn="l" rtl="0">
              <a:spcBef>
                <a:spcPts val="0"/>
              </a:spcBef>
              <a:spcAft>
                <a:spcPts val="0"/>
              </a:spcAft>
              <a:buClr>
                <a:schemeClr val="dk1"/>
              </a:buClr>
              <a:buSzPts val="1200"/>
              <a:buFont typeface="Arial"/>
              <a:buChar char="•"/>
            </a:pPr>
            <a:r>
              <a:rPr lang="no-NO"/>
              <a:t>Øker evnen til å agere ved hendelse eller avvik</a:t>
            </a:r>
            <a:endParaRPr/>
          </a:p>
          <a:p>
            <a:pPr marL="514350" lvl="1" indent="-171450" algn="l" rtl="0">
              <a:spcBef>
                <a:spcPts val="0"/>
              </a:spcBef>
              <a:spcAft>
                <a:spcPts val="0"/>
              </a:spcAft>
              <a:buClr>
                <a:schemeClr val="dk1"/>
              </a:buClr>
              <a:buSzPts val="1200"/>
              <a:buFont typeface="Arial"/>
              <a:buChar char="•"/>
            </a:pPr>
            <a:r>
              <a:rPr lang="no-NO"/>
              <a:t>PAM kan i tillegg brukes for sesjonsopptak av arbeidsflater brukt av utviklere</a:t>
            </a:r>
            <a:endParaRPr/>
          </a:p>
          <a:p>
            <a:pPr marL="514350" lvl="1" indent="-171450" algn="l" rtl="0">
              <a:spcBef>
                <a:spcPts val="0"/>
              </a:spcBef>
              <a:spcAft>
                <a:spcPts val="0"/>
              </a:spcAft>
              <a:buClr>
                <a:schemeClr val="dk1"/>
              </a:buClr>
              <a:buSzPts val="1100"/>
              <a:buFont typeface="Arial"/>
              <a:buChar char="•"/>
            </a:pPr>
            <a:r>
              <a:rPr lang="no-NO" sz="1100"/>
              <a:t>Kan vi bevege oss fra en “portvokter” profil til en mer mentor- og reviewerprofil?</a:t>
            </a:r>
            <a:endParaRPr/>
          </a:p>
          <a:p>
            <a:pPr marL="0" lvl="0" indent="0" algn="l" rtl="0">
              <a:spcBef>
                <a:spcPts val="0"/>
              </a:spcBef>
              <a:spcAft>
                <a:spcPts val="0"/>
              </a:spcAft>
              <a:buNone/>
            </a:pPr>
            <a:endParaRPr/>
          </a:p>
        </p:txBody>
      </p:sp>
      <p:sp>
        <p:nvSpPr>
          <p:cNvPr id="325" name="Google Shape;32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nb-NO"/>
          </a:p>
        </p:txBody>
      </p:sp>
      <p:sp>
        <p:nvSpPr>
          <p:cNvPr id="372" name="Google Shape;37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no-NO"/>
              <a:t>Oppgaver har en eier og en oppdragsgiver som er dokumentert i hele utvikling, godkjenning og utrullingsprosess</a:t>
            </a:r>
            <a:endParaRPr/>
          </a:p>
          <a:p>
            <a:pPr marL="171450" lvl="0" indent="-171450" algn="l" rtl="0">
              <a:spcBef>
                <a:spcPts val="0"/>
              </a:spcBef>
              <a:spcAft>
                <a:spcPts val="0"/>
              </a:spcAft>
              <a:buClr>
                <a:schemeClr val="dk1"/>
              </a:buClr>
              <a:buSzPts val="1200"/>
              <a:buFont typeface="Arial"/>
              <a:buChar char="•"/>
            </a:pPr>
            <a:r>
              <a:rPr lang="no-NO"/>
              <a:t>Gå fra en reaktiv tilnærming (session recording per i dag med PAM) til proaktiv (1000 øynes) godkjenningsprosess</a:t>
            </a:r>
            <a:endParaRPr/>
          </a:p>
          <a:p>
            <a:pPr marL="171450" lvl="0" indent="-171450" algn="l" rtl="0">
              <a:spcBef>
                <a:spcPts val="0"/>
              </a:spcBef>
              <a:spcAft>
                <a:spcPts val="0"/>
              </a:spcAft>
              <a:buClr>
                <a:schemeClr val="dk1"/>
              </a:buClr>
              <a:buSzPts val="1200"/>
              <a:buFont typeface="Arial"/>
              <a:buChar char="•"/>
            </a:pPr>
            <a:r>
              <a:rPr lang="no-NO"/>
              <a:t>Bare planlagte oppgaver utføres: SCRUM, Sprint planning for eksempel</a:t>
            </a:r>
            <a:endParaRPr/>
          </a:p>
          <a:p>
            <a:pPr marL="171450" lvl="0" indent="-171450" algn="l" rtl="0">
              <a:spcBef>
                <a:spcPts val="0"/>
              </a:spcBef>
              <a:spcAft>
                <a:spcPts val="0"/>
              </a:spcAft>
              <a:buClr>
                <a:schemeClr val="dk1"/>
              </a:buClr>
              <a:buSzPts val="1200"/>
              <a:buFont typeface="Arial"/>
              <a:buChar char="•"/>
            </a:pPr>
            <a:r>
              <a:rPr lang="no-NO"/>
              <a:t>Definert endringsprosess som er industri-standard</a:t>
            </a:r>
            <a:endParaRPr/>
          </a:p>
          <a:p>
            <a:pPr marL="0" lvl="0" indent="0" algn="l" rtl="0">
              <a:spcBef>
                <a:spcPts val="0"/>
              </a:spcBef>
              <a:spcAft>
                <a:spcPts val="0"/>
              </a:spcAft>
              <a:buNone/>
            </a:pPr>
            <a:endParaRPr/>
          </a:p>
        </p:txBody>
      </p:sp>
      <p:sp>
        <p:nvSpPr>
          <p:cNvPr id="373" name="Google Shape;37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072209" y="760489"/>
            <a:ext cx="5785791" cy="2445476"/>
          </a:xfrm>
        </p:spPr>
        <p:txBody>
          <a:bodyPr anchor="b"/>
          <a:lstStyle>
            <a:lvl1pPr algn="l">
              <a:defRPr sz="4978"/>
            </a:lvl1pPr>
          </a:lstStyle>
          <a:p>
            <a:r>
              <a:rPr lang="en-US"/>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072209" y="3636348"/>
            <a:ext cx="5785791" cy="814387"/>
          </a:xfrm>
        </p:spPr>
        <p:txBody>
          <a:bodyPr>
            <a:normAutofit/>
          </a:bodyPr>
          <a:lstStyle>
            <a:lvl1pPr marL="0" indent="0" algn="l">
              <a:buNone/>
              <a:defRPr sz="3200"/>
            </a:lvl1pPr>
            <a:lvl2pPr marL="812810" indent="0" algn="ctr">
              <a:buNone/>
              <a:defRPr sz="3200"/>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C4270120-CDFC-48DE-A6EA-6DEEDD0E436A}" type="datetimeFigureOut">
              <a:rPr lang="en-US" dirty="0"/>
              <a:t>10/31/2025</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196A61CA-0502-4EE4-9724-96EA822543E5}" type="slidenum">
              <a:rPr lang="en-US" dirty="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143001" y="3428630"/>
            <a:ext cx="72836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21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072174" y="1672468"/>
            <a:ext cx="6928826" cy="289953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2A1F5BA7-0A17-4D30-9B66-E29324151C73}" type="datetimeFigureOut">
              <a:rPr lang="en-US" dirty="0"/>
              <a:t>10/31/2025</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229072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6858000" y="1100775"/>
            <a:ext cx="1318846" cy="3471226"/>
          </a:xfr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886735" y="1100775"/>
            <a:ext cx="5879534" cy="3471226"/>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76BEBB1B-D40A-4DB9-B3DE-BAAE675B83CD}" type="datetimeFigureOut">
              <a:rPr lang="en-US" dirty="0"/>
              <a:t>10/31/2025</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343879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nho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E6B6A5B6-BAD7-4A99-A11D-01D4E6EDD0FE}"/>
              </a:ext>
            </a:extLst>
          </p:cNvPr>
          <p:cNvSpPr>
            <a:spLocks noGrp="1"/>
          </p:cNvSpPr>
          <p:nvPr>
            <p:ph type="title"/>
          </p:nvPr>
        </p:nvSpPr>
        <p:spPr>
          <a:xfrm>
            <a:off x="772601" y="330758"/>
            <a:ext cx="7598799" cy="519434"/>
          </a:xfrm>
        </p:spPr>
        <p:txBody>
          <a:bodyPr anchor="b">
            <a:noAutofit/>
          </a:bodyPr>
          <a:lstStyle>
            <a:lvl1pPr>
              <a:lnSpc>
                <a:spcPts val="4051"/>
              </a:lnSpc>
              <a:defRPr sz="3376"/>
            </a:lvl1pPr>
          </a:lstStyle>
          <a:p>
            <a:r>
              <a:rPr lang="en-US"/>
              <a:t>Click to edit Master title style</a:t>
            </a:r>
            <a:endParaRPr lang="nb-NO"/>
          </a:p>
        </p:txBody>
      </p:sp>
      <p:sp>
        <p:nvSpPr>
          <p:cNvPr id="16" name="Content Placeholder 2">
            <a:extLst>
              <a:ext uri="{FF2B5EF4-FFF2-40B4-BE49-F238E27FC236}">
                <a16:creationId xmlns:a16="http://schemas.microsoft.com/office/drawing/2014/main" id="{D92123CD-8505-4A81-8B1A-ED54142EB0B5}"/>
              </a:ext>
            </a:extLst>
          </p:cNvPr>
          <p:cNvSpPr>
            <a:spLocks noGrp="1"/>
          </p:cNvSpPr>
          <p:nvPr>
            <p:ph idx="1" hasCustomPrompt="1"/>
          </p:nvPr>
        </p:nvSpPr>
        <p:spPr>
          <a:xfrm>
            <a:off x="772600" y="1066924"/>
            <a:ext cx="7598799" cy="3391292"/>
          </a:xfrm>
        </p:spPr>
        <p:txBody>
          <a:bodyPr lIns="0" tIns="0" rIns="0" bIns="0"/>
          <a:lstStyle>
            <a:lvl1pPr marL="0" indent="0" algn="l">
              <a:lnSpc>
                <a:spcPct val="125000"/>
              </a:lnSpc>
              <a:spcBef>
                <a:spcPts val="0"/>
              </a:spcBef>
              <a:buNone/>
              <a:defRPr sz="1125" b="0"/>
            </a:lvl1pPr>
            <a:lvl2pPr algn="l">
              <a:lnSpc>
                <a:spcPct val="100000"/>
              </a:lnSpc>
              <a:defRPr sz="1050" b="0"/>
            </a:lvl2pPr>
            <a:lvl3pPr algn="l">
              <a:lnSpc>
                <a:spcPct val="100000"/>
              </a:lnSpc>
              <a:defRPr sz="975" b="0"/>
            </a:lvl3pPr>
            <a:lvl4pPr algn="l">
              <a:lnSpc>
                <a:spcPct val="100000"/>
              </a:lnSpc>
              <a:defRPr sz="900" b="0"/>
            </a:lvl4pPr>
            <a:lvl5pPr algn="l">
              <a:lnSpc>
                <a:spcPct val="100000"/>
              </a:lnSpc>
              <a:defRPr sz="825" b="0"/>
            </a:lvl5pPr>
          </a:lstStyle>
          <a:p>
            <a:pPr lvl="0"/>
            <a:r>
              <a:rPr lang="nb-NO"/>
              <a:t>Klikk for å legge inn tekst</a:t>
            </a:r>
          </a:p>
          <a:p>
            <a:pPr lvl="1"/>
            <a:r>
              <a:rPr lang="nb-NO"/>
              <a:t>Second </a:t>
            </a:r>
            <a:r>
              <a:rPr lang="nb-NO"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nb-NO"/>
          </a:p>
        </p:txBody>
      </p:sp>
      <p:sp>
        <p:nvSpPr>
          <p:cNvPr id="5" name="Footer Placeholder 4">
            <a:extLst>
              <a:ext uri="{FF2B5EF4-FFF2-40B4-BE49-F238E27FC236}">
                <a16:creationId xmlns:a16="http://schemas.microsoft.com/office/drawing/2014/main" id="{878F6363-9F55-4A5E-B92E-A3306932E2FC}"/>
              </a:ext>
            </a:extLst>
          </p:cNvPr>
          <p:cNvSpPr>
            <a:spLocks noGrp="1"/>
          </p:cNvSpPr>
          <p:nvPr>
            <p:ph type="ftr" sz="quarter" idx="11"/>
          </p:nvPr>
        </p:nvSpPr>
        <p:spPr>
          <a:xfrm>
            <a:off x="3028950" y="4789037"/>
            <a:ext cx="3086100" cy="273844"/>
          </a:xfrm>
          <a:prstGeom prst="rect">
            <a:avLst/>
          </a:prstGeom>
        </p:spPr>
        <p:txBody>
          <a:bodyPr/>
          <a:lstStyle/>
          <a:p>
            <a:endParaRPr lang="nb-NO"/>
          </a:p>
        </p:txBody>
      </p:sp>
      <p:sp>
        <p:nvSpPr>
          <p:cNvPr id="4" name="Date Placeholder 3">
            <a:extLst>
              <a:ext uri="{FF2B5EF4-FFF2-40B4-BE49-F238E27FC236}">
                <a16:creationId xmlns:a16="http://schemas.microsoft.com/office/drawing/2014/main" id="{388588F4-4CD0-40FD-A4D5-1183F643C8D3}"/>
              </a:ext>
            </a:extLst>
          </p:cNvPr>
          <p:cNvSpPr>
            <a:spLocks noGrp="1"/>
          </p:cNvSpPr>
          <p:nvPr>
            <p:ph type="dt" sz="half" idx="10"/>
          </p:nvPr>
        </p:nvSpPr>
        <p:spPr/>
        <p:txBody>
          <a:bodyPr/>
          <a:lstStyle/>
          <a:p>
            <a:endParaRPr lang="nb-NO"/>
          </a:p>
        </p:txBody>
      </p:sp>
      <p:sp>
        <p:nvSpPr>
          <p:cNvPr id="6" name="Slide Number Placeholder 5">
            <a:extLst>
              <a:ext uri="{FF2B5EF4-FFF2-40B4-BE49-F238E27FC236}">
                <a16:creationId xmlns:a16="http://schemas.microsoft.com/office/drawing/2014/main" id="{4007D72C-C70D-462B-8C9D-953E49F48D8B}"/>
              </a:ext>
            </a:extLst>
          </p:cNvPr>
          <p:cNvSpPr>
            <a:spLocks noGrp="1"/>
          </p:cNvSpPr>
          <p:nvPr>
            <p:ph type="sldNum" sz="quarter" idx="12"/>
          </p:nvPr>
        </p:nvSpPr>
        <p:spPr/>
        <p:txBody>
          <a:bodyPr/>
          <a:lstStyle/>
          <a:p>
            <a:fld id="{C4D9DB43-F878-4CE8-9F54-360BCDCB6E23}" type="slidenum">
              <a:rPr lang="nb-NO" smtClean="0"/>
              <a:pPr/>
              <a:t>‹#›</a:t>
            </a:fld>
            <a:endParaRPr lang="nb-NO"/>
          </a:p>
        </p:txBody>
      </p:sp>
      <p:sp>
        <p:nvSpPr>
          <p:cNvPr id="7" name="addin_colorlist" hidden="1">
            <a:extLst>
              <a:ext uri="{FF2B5EF4-FFF2-40B4-BE49-F238E27FC236}">
                <a16:creationId xmlns:a16="http://schemas.microsoft.com/office/drawing/2014/main" id="{DBC3F4A4-102B-4A32-9957-347363B0D173}"/>
              </a:ext>
            </a:extLst>
          </p:cNvPr>
          <p:cNvSpPr/>
          <p:nvPr userDrawn="1"/>
        </p:nvSpPr>
        <p:spPr>
          <a:xfrm>
            <a:off x="530908" y="-214362"/>
            <a:ext cx="1182029" cy="180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86" rtl="0" eaLnBrk="1" fontAlgn="auto" latinLnBrk="0" hangingPunct="1">
              <a:lnSpc>
                <a:spcPct val="100000"/>
              </a:lnSpc>
              <a:spcBef>
                <a:spcPts val="0"/>
              </a:spcBef>
              <a:spcAft>
                <a:spcPts val="0"/>
              </a:spcAft>
              <a:buClrTx/>
              <a:buSzTx/>
              <a:buFontTx/>
              <a:buNone/>
              <a:tabLst/>
              <a:defRPr/>
            </a:pPr>
            <a:r>
              <a:rPr lang="nb-NO" sz="300" err="1"/>
              <a:t>bg_red,bg_blue,bg_white</a:t>
            </a:r>
            <a:r>
              <a:rPr lang="nb-NO" sz="300"/>
              <a:t>,</a:t>
            </a:r>
          </a:p>
        </p:txBody>
      </p:sp>
      <p:sp>
        <p:nvSpPr>
          <p:cNvPr id="22" name="addin_colorbox" hidden="1">
            <a:extLst>
              <a:ext uri="{FF2B5EF4-FFF2-40B4-BE49-F238E27FC236}">
                <a16:creationId xmlns:a16="http://schemas.microsoft.com/office/drawing/2014/main" id="{1839F15E-30F3-47D2-A878-528F844529C1}"/>
              </a:ext>
            </a:extLst>
          </p:cNvPr>
          <p:cNvSpPr/>
          <p:nvPr userDrawn="1"/>
        </p:nvSpPr>
        <p:spPr>
          <a:xfrm>
            <a:off x="2859659" y="-212297"/>
            <a:ext cx="442014" cy="180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 err="1"/>
              <a:t>addin_colorbox</a:t>
            </a:r>
            <a:endParaRPr lang="nb-NO" sz="300"/>
          </a:p>
        </p:txBody>
      </p:sp>
      <p:sp>
        <p:nvSpPr>
          <p:cNvPr id="8" name="addin_background" hidden="1">
            <a:extLst>
              <a:ext uri="{FF2B5EF4-FFF2-40B4-BE49-F238E27FC236}">
                <a16:creationId xmlns:a16="http://schemas.microsoft.com/office/drawing/2014/main" id="{25A3F966-1981-43B5-A6CF-11BE16D9D392}"/>
              </a:ext>
            </a:extLst>
          </p:cNvPr>
          <p:cNvSpPr/>
          <p:nvPr userDrawn="1"/>
        </p:nvSpPr>
        <p:spPr>
          <a:xfrm>
            <a:off x="0" y="-214362"/>
            <a:ext cx="442014" cy="180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 err="1"/>
              <a:t>addin_background</a:t>
            </a:r>
            <a:endParaRPr lang="nb-NO" sz="300"/>
          </a:p>
        </p:txBody>
      </p:sp>
      <p:sp>
        <p:nvSpPr>
          <p:cNvPr id="9" name="addin_text" hidden="1">
            <a:extLst>
              <a:ext uri="{FF2B5EF4-FFF2-40B4-BE49-F238E27FC236}">
                <a16:creationId xmlns:a16="http://schemas.microsoft.com/office/drawing/2014/main" id="{AE77DADE-C213-448C-B9CD-C482FBAE5258}"/>
              </a:ext>
            </a:extLst>
          </p:cNvPr>
          <p:cNvSpPr/>
          <p:nvPr userDrawn="1"/>
        </p:nvSpPr>
        <p:spPr>
          <a:xfrm>
            <a:off x="1801832" y="-214362"/>
            <a:ext cx="442014" cy="180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 err="1"/>
              <a:t>addin_text</a:t>
            </a:r>
            <a:endParaRPr lang="nb-NO" sz="300"/>
          </a:p>
        </p:txBody>
      </p:sp>
      <p:pic>
        <p:nvPicPr>
          <p:cNvPr id="13" name="logo_red" hidden="1">
            <a:extLst>
              <a:ext uri="{FF2B5EF4-FFF2-40B4-BE49-F238E27FC236}">
                <a16:creationId xmlns:a16="http://schemas.microsoft.com/office/drawing/2014/main" id="{9B14FA50-1CDA-452A-831A-B57A17A0F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7519" y="1"/>
            <a:ext cx="449162" cy="439384"/>
          </a:xfrm>
          <a:prstGeom prst="rect">
            <a:avLst/>
          </a:prstGeom>
        </p:spPr>
      </p:pic>
      <p:pic>
        <p:nvPicPr>
          <p:cNvPr id="14" name="logo_white" hidden="1">
            <a:extLst>
              <a:ext uri="{FF2B5EF4-FFF2-40B4-BE49-F238E27FC236}">
                <a16:creationId xmlns:a16="http://schemas.microsoft.com/office/drawing/2014/main" id="{469DCC6D-3F56-4F6C-920D-BBBB6058CD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7519" y="1"/>
            <a:ext cx="449162" cy="439384"/>
          </a:xfrm>
          <a:prstGeom prst="rect">
            <a:avLst/>
          </a:prstGeom>
        </p:spPr>
      </p:pic>
      <p:sp>
        <p:nvSpPr>
          <p:cNvPr id="11" name="Text Placeholder 10">
            <a:extLst>
              <a:ext uri="{FF2B5EF4-FFF2-40B4-BE49-F238E27FC236}">
                <a16:creationId xmlns:a16="http://schemas.microsoft.com/office/drawing/2014/main" id="{AD41635B-1F3B-477C-A34B-C947C78FA790}"/>
              </a:ext>
            </a:extLst>
          </p:cNvPr>
          <p:cNvSpPr>
            <a:spLocks noGrp="1"/>
          </p:cNvSpPr>
          <p:nvPr>
            <p:ph type="body" sz="quarter" idx="13" hasCustomPrompt="1"/>
          </p:nvPr>
        </p:nvSpPr>
        <p:spPr>
          <a:xfrm>
            <a:off x="8557519" y="1"/>
            <a:ext cx="449162" cy="439391"/>
          </a:xfrm>
          <a:blipFill>
            <a:blip r:embed="rId2">
              <a:extLst>
                <a:ext uri="{96DAC541-7B7A-43D3-8B79-37D633B846F1}">
                  <asvg:svgBlip xmlns:asvg="http://schemas.microsoft.com/office/drawing/2016/SVG/main" r:embed="rId3"/>
                </a:ext>
              </a:extLst>
            </a:blip>
            <a:stretch>
              <a:fillRect/>
            </a:stretch>
          </a:blipFill>
        </p:spPr>
        <p:txBody>
          <a:bodyPr/>
          <a:lstStyle>
            <a:lvl1pPr marL="0" indent="0" algn="l">
              <a:buNone/>
              <a:defRPr sz="100"/>
            </a:lvl1pPr>
          </a:lstStyle>
          <a:p>
            <a:pPr lvl="0"/>
            <a:r>
              <a:rPr lang="nb-NO"/>
              <a:t> </a:t>
            </a:r>
          </a:p>
        </p:txBody>
      </p:sp>
      <p:sp>
        <p:nvSpPr>
          <p:cNvPr id="15" name="addin_logo" hidden="1">
            <a:extLst>
              <a:ext uri="{FF2B5EF4-FFF2-40B4-BE49-F238E27FC236}">
                <a16:creationId xmlns:a16="http://schemas.microsoft.com/office/drawing/2014/main" id="{430693C5-BB2B-4F4A-8857-D16A283956B5}"/>
              </a:ext>
            </a:extLst>
          </p:cNvPr>
          <p:cNvSpPr/>
          <p:nvPr userDrawn="1"/>
        </p:nvSpPr>
        <p:spPr>
          <a:xfrm>
            <a:off x="2332739" y="-214362"/>
            <a:ext cx="442014" cy="1804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 err="1"/>
              <a:t>addin_logo</a:t>
            </a:r>
            <a:endParaRPr lang="nb-NO" sz="300"/>
          </a:p>
        </p:txBody>
      </p:sp>
    </p:spTree>
    <p:extLst>
      <p:ext uri="{BB962C8B-B14F-4D97-AF65-F5344CB8AC3E}">
        <p14:creationId xmlns:p14="http://schemas.microsoft.com/office/powerpoint/2010/main" val="140978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nnhold, Bilde under">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2154" y="154541"/>
            <a:ext cx="2376264" cy="424163"/>
          </a:xfrm>
          <a:prstGeom prst="rect">
            <a:avLst/>
          </a:prstGeom>
        </p:spPr>
      </p:pic>
      <p:sp>
        <p:nvSpPr>
          <p:cNvPr id="2" name="Title 1"/>
          <p:cNvSpPr>
            <a:spLocks noGrp="1"/>
          </p:cNvSpPr>
          <p:nvPr>
            <p:ph type="title"/>
          </p:nvPr>
        </p:nvSpPr>
        <p:spPr>
          <a:xfrm>
            <a:off x="323527" y="141480"/>
            <a:ext cx="6175909" cy="546530"/>
          </a:xfrm>
        </p:spPr>
        <p:txBody>
          <a:bodyPr/>
          <a:lstStyle/>
          <a:p>
            <a:r>
              <a:rPr lang="nb-NO"/>
              <a:t>Klikk for å redigere tittelstil</a:t>
            </a:r>
          </a:p>
        </p:txBody>
      </p:sp>
      <p:sp>
        <p:nvSpPr>
          <p:cNvPr id="3" name="Content Placeholder 2"/>
          <p:cNvSpPr>
            <a:spLocks noGrp="1"/>
          </p:cNvSpPr>
          <p:nvPr>
            <p:ph idx="1"/>
          </p:nvPr>
        </p:nvSpPr>
        <p:spPr>
          <a:xfrm>
            <a:off x="323528" y="843558"/>
            <a:ext cx="8496944" cy="243027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AC75EB03-42BD-40AA-B21C-F407D02A9176}" type="datetimeFigureOut">
              <a:rPr lang="nb-NO" smtClean="0"/>
              <a:pPr/>
              <a:t>31.10.2025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D2F0FDA-7373-42BB-B49E-5993EA4F479A}" type="slidenum">
              <a:rPr lang="nb-NO" smtClean="0"/>
              <a:pPr/>
              <a:t>‹#›</a:t>
            </a:fld>
            <a:endParaRPr lang="nb-NO"/>
          </a:p>
        </p:txBody>
      </p:sp>
      <p:sp>
        <p:nvSpPr>
          <p:cNvPr id="7" name="Picture Placeholder 8"/>
          <p:cNvSpPr>
            <a:spLocks noGrp="1"/>
          </p:cNvSpPr>
          <p:nvPr>
            <p:ph type="pic" sz="quarter" idx="13"/>
          </p:nvPr>
        </p:nvSpPr>
        <p:spPr>
          <a:xfrm>
            <a:off x="611560" y="3321176"/>
            <a:ext cx="7920880" cy="1410814"/>
          </a:xfrm>
          <a:ln w="25400">
            <a:solidFill>
              <a:schemeClr val="accent1"/>
            </a:solidFill>
            <a:prstDash val="sysDot"/>
          </a:ln>
        </p:spPr>
        <p:txBody>
          <a:bodyPr/>
          <a:lstStyle>
            <a:lvl1pPr marL="0" indent="0">
              <a:buNone/>
              <a:defRPr/>
            </a:lvl1pPr>
          </a:lstStyle>
          <a:p>
            <a:r>
              <a:rPr lang="nb-NO"/>
              <a:t>Klikk ikonet for å legge til et bilde</a:t>
            </a:r>
          </a:p>
        </p:txBody>
      </p:sp>
      <p:cxnSp>
        <p:nvCxnSpPr>
          <p:cNvPr id="9" name="Straight Connector 8"/>
          <p:cNvCxnSpPr/>
          <p:nvPr/>
        </p:nvCxnSpPr>
        <p:spPr>
          <a:xfrm>
            <a:off x="0" y="735546"/>
            <a:ext cx="9144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userDrawn="1"/>
        </p:nvCxnSpPr>
        <p:spPr>
          <a:xfrm>
            <a:off x="0" y="735546"/>
            <a:ext cx="9144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54166"/>
          <a:stretch/>
        </p:blipFill>
        <p:spPr>
          <a:xfrm>
            <a:off x="-1" y="1923679"/>
            <a:ext cx="1419180" cy="3096344"/>
          </a:xfrm>
          <a:prstGeom prst="rect">
            <a:avLst/>
          </a:prstGeom>
        </p:spPr>
      </p:pic>
    </p:spTree>
    <p:extLst>
      <p:ext uri="{BB962C8B-B14F-4D97-AF65-F5344CB8AC3E}">
        <p14:creationId xmlns:p14="http://schemas.microsoft.com/office/powerpoint/2010/main" val="311666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ide">
  <p:cSld name="Blank side">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166828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072174" y="784084"/>
            <a:ext cx="6928826" cy="643169"/>
          </a:xfrm>
        </p:spPr>
        <p:txBody>
          <a:bodyPr anchor="b"/>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072174" y="1714500"/>
            <a:ext cx="6928826" cy="28575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A3C9FAAF-C467-4C93-8ECD-39AF5A14D498}" type="datetimeFigureOut">
              <a:rPr lang="en-US" dirty="0"/>
              <a:t>10/31/2025</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411614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066309" y="965666"/>
            <a:ext cx="6213722" cy="2334798"/>
          </a:xfrm>
        </p:spPr>
        <p:txBody>
          <a:bodyPr anchor="t"/>
          <a:lstStyle>
            <a:lvl1pPr>
              <a:defRPr sz="7822"/>
            </a:lvl1pPr>
          </a:lstStyle>
          <a:p>
            <a:r>
              <a:rPr lang="en-US"/>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066308" y="3464781"/>
            <a:ext cx="5791692" cy="1107220"/>
          </a:xfrm>
        </p:spPr>
        <p:txBody>
          <a:bodyPr anchor="b">
            <a:normAutofit/>
          </a:bodyPr>
          <a:lstStyle>
            <a:lvl1pPr marL="0" indent="0">
              <a:buNone/>
              <a:defRPr sz="3200">
                <a:solidFill>
                  <a:schemeClr val="tx1">
                    <a:tint val="75000"/>
                  </a:schemeClr>
                </a:solidFill>
              </a:defRPr>
            </a:lvl1pPr>
            <a:lvl2pPr marL="812810" indent="0">
              <a:buNone/>
              <a:defRPr sz="3200">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E37E480-B2BA-4553-A144-61E7F75833ED}" type="datetimeFigureOut">
              <a:rPr lang="en-US" dirty="0"/>
              <a:t>10/31/2025</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178381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072174" y="760058"/>
            <a:ext cx="6928826" cy="667194"/>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072175" y="1601674"/>
            <a:ext cx="3371850" cy="29703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4629150" y="1601674"/>
            <a:ext cx="3371850" cy="29703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90E682A-6B53-4B08-AE4D-4C5E659103CC}" type="datetimeFigureOut">
              <a:rPr lang="en-US" dirty="0"/>
              <a:t>10/31/2025</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114987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072174" y="809363"/>
            <a:ext cx="6928826" cy="617934"/>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072176" y="1509913"/>
            <a:ext cx="3371849" cy="528174"/>
          </a:xfrm>
        </p:spPr>
        <p:txBody>
          <a:bodyPr anchor="b">
            <a:normAutofit/>
          </a:bodyPr>
          <a:lstStyle>
            <a:lvl1pPr marL="0" indent="0">
              <a:lnSpc>
                <a:spcPct val="100000"/>
              </a:lnSpc>
              <a:buNone/>
              <a:defRPr sz="3200" b="0" cap="all" spc="533" baseline="0">
                <a:solidFill>
                  <a:schemeClr val="tx1"/>
                </a:solidFill>
                <a:latin typeface="+mj-lt"/>
              </a:defRPr>
            </a:lvl1pPr>
            <a:lvl2pPr marL="812810" indent="0">
              <a:buNone/>
              <a:defRPr sz="3200"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072175" y="2286000"/>
            <a:ext cx="3371850" cy="228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4629150" y="1509912"/>
            <a:ext cx="3371850" cy="528175"/>
          </a:xfrm>
        </p:spPr>
        <p:txBody>
          <a:bodyPr anchor="b">
            <a:normAutofit/>
          </a:bodyPr>
          <a:lstStyle>
            <a:lvl1pPr marL="0" indent="0">
              <a:lnSpc>
                <a:spcPct val="100000"/>
              </a:lnSpc>
              <a:buNone/>
              <a:defRPr sz="3200" b="0" cap="all" spc="533" baseline="0">
                <a:solidFill>
                  <a:schemeClr val="tx1"/>
                </a:solidFill>
                <a:latin typeface="+mj-lt"/>
              </a:defRPr>
            </a:lvl1pPr>
            <a:lvl2pPr marL="812810" indent="0">
              <a:buNone/>
              <a:defRPr sz="3200"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4629150" y="2286000"/>
            <a:ext cx="3371850" cy="228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7C69F0F6-BEBB-4894-ABB2-75C5CBE0DDB9}" type="datetimeFigureOut">
              <a:rPr lang="en-US" dirty="0"/>
              <a:t>10/31/2025</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196A61CA-0502-4EE4-9724-96EA822543E5}" type="slidenum">
              <a:rPr lang="en-US" dirty="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4703046" y="2157497"/>
            <a:ext cx="72836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878879" y="3444305"/>
            <a:ext cx="606197" cy="292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143001" y="2157497"/>
            <a:ext cx="72836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14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8B3E9E5F-17D9-4A30-9DA3-64E46A6DF111}" type="datetimeFigureOut">
              <a:rPr lang="en-US" dirty="0"/>
              <a:t>10/31/2025</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53321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033AC5F0-3BC3-4718-BCCA-24B5655EC864}" type="datetimeFigureOut">
              <a:rPr lang="en-US" dirty="0"/>
              <a:t>10/31/2025</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1003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082805" y="1169208"/>
            <a:ext cx="2459767" cy="1398147"/>
          </a:xfrm>
        </p:spPr>
        <p:txBody>
          <a:bodyPr anchor="b"/>
          <a:lstStyle>
            <a:lvl1pPr algn="r">
              <a:defRPr sz="4978">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4000501" y="571500"/>
            <a:ext cx="4000499" cy="4000500"/>
          </a:xfrm>
        </p:spPr>
        <p:txBody>
          <a:bodyPr anchor="ctr">
            <a:normAutofit/>
          </a:bodyPr>
          <a:lstStyle>
            <a:lvl1pPr>
              <a:defRPr sz="4978">
                <a:solidFill>
                  <a:schemeClr val="tx1"/>
                </a:solidFill>
              </a:defRPr>
            </a:lvl1pPr>
            <a:lvl2pPr>
              <a:defRPr sz="4267">
                <a:solidFill>
                  <a:schemeClr val="tx1"/>
                </a:solidFill>
              </a:defRPr>
            </a:lvl2pPr>
            <a:lvl3pPr>
              <a:defRPr sz="3556">
                <a:solidFill>
                  <a:schemeClr val="tx1"/>
                </a:solidFill>
              </a:defRPr>
            </a:lvl3pPr>
            <a:lvl4pPr>
              <a:defRPr sz="3200">
                <a:solidFill>
                  <a:schemeClr val="tx1"/>
                </a:solidFill>
              </a:defRPr>
            </a:lvl4pPr>
            <a:lvl5pPr>
              <a:defRPr sz="3200">
                <a:solidFill>
                  <a:schemeClr val="tx1"/>
                </a:solidFill>
              </a:defRPr>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082806" y="2737262"/>
            <a:ext cx="2424822" cy="1450204"/>
          </a:xfrm>
        </p:spPr>
        <p:txBody>
          <a:bodyPr/>
          <a:lstStyle>
            <a:lvl1pPr marL="0" indent="0" algn="r">
              <a:buNone/>
              <a:defRPr sz="2844">
                <a:solidFill>
                  <a:schemeClr val="tx1"/>
                </a:solidFill>
              </a:defRPr>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9EB8BD81-465B-40F2-9A54-9DF3B12AF598}" type="datetimeFigureOut">
              <a:rPr lang="en-US" dirty="0"/>
              <a:t>10/31/2025</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182155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075157" y="1037344"/>
            <a:ext cx="2467415" cy="1534406"/>
          </a:xfrm>
        </p:spPr>
        <p:txBody>
          <a:bodyPr anchor="b"/>
          <a:lstStyle>
            <a:lvl1pPr algn="r">
              <a:defRPr sz="4978">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noChangeAspect="1"/>
          </p:cNvSpPr>
          <p:nvPr>
            <p:ph type="pic" idx="1"/>
          </p:nvPr>
        </p:nvSpPr>
        <p:spPr>
          <a:xfrm>
            <a:off x="4000501" y="571500"/>
            <a:ext cx="4000499" cy="4000500"/>
          </a:xfrm>
        </p:spPr>
        <p:txBody>
          <a:bodyPr anchor="t"/>
          <a:lstStyle>
            <a:lvl1pPr marL="0" indent="0">
              <a:buNone/>
              <a:defRPr sz="5689">
                <a:solidFill>
                  <a:schemeClr val="tx1"/>
                </a:solidFill>
              </a:defRPr>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075158" y="2737262"/>
            <a:ext cx="2432469" cy="1263238"/>
          </a:xfrm>
        </p:spPr>
        <p:txBody>
          <a:bodyPr/>
          <a:lstStyle>
            <a:lvl1pPr marL="0" indent="0" algn="r">
              <a:buNone/>
              <a:defRPr sz="2844">
                <a:solidFill>
                  <a:schemeClr val="tx1"/>
                </a:solidFill>
              </a:defRPr>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F04B3CEF-64EF-4C43-9530-8E9CBFD2CAD1}" type="datetimeFigureOut">
              <a:rPr lang="en-US" dirty="0"/>
              <a:t>10/31/2025</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196A61CA-0502-4EE4-9724-96EA822543E5}" type="slidenum">
              <a:rPr lang="en-US" dirty="0"/>
              <a:t>‹#›</a:t>
            </a:fld>
            <a:endParaRPr lang="en-US"/>
          </a:p>
        </p:txBody>
      </p:sp>
    </p:spTree>
    <p:extLst>
      <p:ext uri="{BB962C8B-B14F-4D97-AF65-F5344CB8AC3E}">
        <p14:creationId xmlns:p14="http://schemas.microsoft.com/office/powerpoint/2010/main" val="309845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072174" y="781216"/>
            <a:ext cx="6928826" cy="64603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072174" y="1714500"/>
            <a:ext cx="6928826" cy="28575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7853316" y="3668489"/>
            <a:ext cx="2004971" cy="273844"/>
          </a:xfrm>
          <a:prstGeom prst="rect">
            <a:avLst/>
          </a:prstGeom>
        </p:spPr>
        <p:txBody>
          <a:bodyPr vert="horz" lIns="91440" tIns="45720" rIns="91440" bIns="45720" rtlCol="0" anchor="ctr"/>
          <a:lstStyle>
            <a:lvl1pPr algn="l">
              <a:defRPr sz="1244" b="1" cap="all" spc="533" baseline="0">
                <a:solidFill>
                  <a:schemeClr val="tx1"/>
                </a:solidFill>
              </a:defRPr>
            </a:lvl1pPr>
          </a:lstStyle>
          <a:p>
            <a:fld id="{B70A3DFD-A535-46B2-84C1-61DC8B16A904}" type="datetimeFigureOut">
              <a:rPr lang="en-US" dirty="0"/>
              <a:t>10/31/2025</a:t>
            </a:fld>
            <a:endParaRPr lang="en-US"/>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7854766" y="1207420"/>
            <a:ext cx="2002070" cy="273844"/>
          </a:xfrm>
          <a:prstGeom prst="rect">
            <a:avLst/>
          </a:prstGeom>
        </p:spPr>
        <p:txBody>
          <a:bodyPr vert="horz" lIns="91440" tIns="45720" rIns="91440" bIns="45720" rtlCol="0" anchor="ctr"/>
          <a:lstStyle>
            <a:lvl1pPr algn="r">
              <a:defRPr sz="1244" b="1" cap="all" spc="533"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8619681" y="2414890"/>
            <a:ext cx="472240" cy="322373"/>
          </a:xfrm>
          <a:prstGeom prst="rect">
            <a:avLst/>
          </a:prstGeom>
        </p:spPr>
        <p:txBody>
          <a:bodyPr vert="horz" lIns="91440" tIns="45720" rIns="91440" bIns="45720" rtlCol="0" anchor="ctr"/>
          <a:lstStyle>
            <a:lvl1pPr algn="ctr">
              <a:defRPr sz="2844" b="1">
                <a:solidFill>
                  <a:schemeClr val="tx1">
                    <a:tint val="75000"/>
                  </a:schemeClr>
                </a:solidFill>
                <a:latin typeface="+mj-lt"/>
              </a:defRPr>
            </a:lvl1pPr>
          </a:lstStyle>
          <a:p>
            <a:fld id="{196A61CA-0502-4EE4-9724-96EA822543E5}" type="slidenum">
              <a:rPr lang="en-US" dirty="0"/>
              <a:t>‹#›</a:t>
            </a:fld>
            <a:endParaRPr lang="en-US"/>
          </a:p>
        </p:txBody>
      </p:sp>
    </p:spTree>
    <p:extLst>
      <p:ext uri="{BB962C8B-B14F-4D97-AF65-F5344CB8AC3E}">
        <p14:creationId xmlns:p14="http://schemas.microsoft.com/office/powerpoint/2010/main" val="4247535048"/>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pos="2880" userDrawn="1">
          <p15:clr>
            <a:srgbClr val="F26B43"/>
          </p15:clr>
        </p15:guide>
        <p15:guide id="3" pos="5400" userDrawn="1">
          <p15:clr>
            <a:srgbClr val="F26B43"/>
          </p15:clr>
        </p15:guide>
        <p15:guide id="4" pos="5040" userDrawn="1">
          <p15:clr>
            <a:srgbClr val="F26B43"/>
          </p15:clr>
        </p15:guide>
        <p15:guide id="16" pos="360" userDrawn="1">
          <p15:clr>
            <a:srgbClr val="F26B43"/>
          </p15:clr>
        </p15:guide>
        <p15:guide id="23" orient="horz"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9355" y="2792749"/>
            <a:ext cx="5040462" cy="1611563"/>
          </a:xfrm>
        </p:spPr>
        <p:txBody>
          <a:bodyPr/>
          <a:lstStyle/>
          <a:p>
            <a:pPr>
              <a:lnSpc>
                <a:spcPts val="3800"/>
              </a:lnSpc>
            </a:pPr>
            <a:r>
              <a:rPr lang="nb-NO" sz="4000"/>
              <a:t>PAM</a:t>
            </a:r>
            <a:r>
              <a:rPr lang="nb-NO" sz="3200"/>
              <a:t>:</a:t>
            </a:r>
            <a:br>
              <a:rPr lang="nb-NO" sz="3200"/>
            </a:br>
            <a:r>
              <a:rPr lang="nb-NO" sz="3200" err="1"/>
              <a:t>privileged</a:t>
            </a:r>
            <a:r>
              <a:rPr lang="nb-NO" sz="3200"/>
              <a:t> </a:t>
            </a:r>
            <a:r>
              <a:rPr lang="nb-NO" sz="3200" err="1"/>
              <a:t>access</a:t>
            </a:r>
            <a:r>
              <a:rPr lang="nb-NO" sz="3200"/>
              <a:t> i et IAM-perspektiv</a:t>
            </a:r>
          </a:p>
        </p:txBody>
      </p:sp>
      <p:sp>
        <p:nvSpPr>
          <p:cNvPr id="3" name="Text Placeholder 2"/>
          <p:cNvSpPr>
            <a:spLocks noGrp="1"/>
          </p:cNvSpPr>
          <p:nvPr>
            <p:ph type="body" idx="4294967295"/>
          </p:nvPr>
        </p:nvSpPr>
        <p:spPr>
          <a:xfrm>
            <a:off x="900887" y="4363773"/>
            <a:ext cx="7273925" cy="517525"/>
          </a:xfrm>
        </p:spPr>
        <p:txBody>
          <a:bodyPr vert="horz" lIns="91440" tIns="45720" rIns="91440" bIns="45720" rtlCol="0" anchor="t">
            <a:normAutofit/>
          </a:bodyPr>
          <a:lstStyle/>
          <a:p>
            <a:pPr marL="0" indent="0">
              <a:buNone/>
            </a:pPr>
            <a:r>
              <a:rPr lang="nb-NO"/>
              <a:t>Styring av tilganger til bruk av privilegerte kontoer</a:t>
            </a:r>
          </a:p>
        </p:txBody>
      </p:sp>
      <p:pic>
        <p:nvPicPr>
          <p:cNvPr id="7" name="Picture Placeholder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2310406" y="306080"/>
            <a:ext cx="4153456" cy="2994770"/>
          </a:xfrm>
        </p:spPr>
      </p:pic>
    </p:spTree>
    <p:extLst>
      <p:ext uri="{BB962C8B-B14F-4D97-AF65-F5344CB8AC3E}">
        <p14:creationId xmlns:p14="http://schemas.microsoft.com/office/powerpoint/2010/main" val="289082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5AED-170D-3314-FE90-F6F32B0B492F}"/>
              </a:ext>
            </a:extLst>
          </p:cNvPr>
          <p:cNvSpPr>
            <a:spLocks noGrp="1"/>
          </p:cNvSpPr>
          <p:nvPr>
            <p:ph type="title"/>
          </p:nvPr>
        </p:nvSpPr>
        <p:spPr/>
        <p:txBody>
          <a:bodyPr/>
          <a:lstStyle/>
          <a:p>
            <a:r>
              <a:rPr lang="en-NO"/>
              <a:t>Gartner Core features</a:t>
            </a:r>
          </a:p>
        </p:txBody>
      </p:sp>
      <p:pic>
        <p:nvPicPr>
          <p:cNvPr id="8" name="Content Placeholder 7">
            <a:extLst>
              <a:ext uri="{FF2B5EF4-FFF2-40B4-BE49-F238E27FC236}">
                <a16:creationId xmlns:a16="http://schemas.microsoft.com/office/drawing/2014/main" id="{4D16D9FA-9D12-425A-23DE-CA4AC97C102A}"/>
              </a:ext>
            </a:extLst>
          </p:cNvPr>
          <p:cNvPicPr>
            <a:picLocks noGrp="1" noChangeAspect="1"/>
          </p:cNvPicPr>
          <p:nvPr>
            <p:ph idx="1"/>
          </p:nvPr>
        </p:nvPicPr>
        <p:blipFill>
          <a:blip r:embed="rId2"/>
          <a:stretch>
            <a:fillRect/>
          </a:stretch>
        </p:blipFill>
        <p:spPr>
          <a:xfrm>
            <a:off x="2626514" y="1066800"/>
            <a:ext cx="3890972" cy="3390900"/>
          </a:xfrm>
          <a:prstGeom prst="rect">
            <a:avLst/>
          </a:prstGeom>
        </p:spPr>
      </p:pic>
      <p:sp>
        <p:nvSpPr>
          <p:cNvPr id="4" name="Footer Placeholder 3">
            <a:extLst>
              <a:ext uri="{FF2B5EF4-FFF2-40B4-BE49-F238E27FC236}">
                <a16:creationId xmlns:a16="http://schemas.microsoft.com/office/drawing/2014/main" id="{7EA63153-9333-5898-3251-1FF4C962DB40}"/>
              </a:ext>
            </a:extLst>
          </p:cNvPr>
          <p:cNvSpPr>
            <a:spLocks noGrp="1"/>
          </p:cNvSpPr>
          <p:nvPr>
            <p:ph type="ftr" sz="quarter" idx="11"/>
          </p:nvPr>
        </p:nvSpPr>
        <p:spPr>
          <a:xfrm>
            <a:off x="2989033" y="4670975"/>
            <a:ext cx="3086100" cy="273844"/>
          </a:xfrm>
        </p:spPr>
        <p:txBody>
          <a:bodyPr/>
          <a:lstStyle/>
          <a:p>
            <a:r>
              <a:rPr lang="nb-NO"/>
              <a:t>Hva </a:t>
            </a:r>
            <a:r>
              <a:rPr lang="nb-NO" err="1"/>
              <a:t>pam</a:t>
            </a:r>
            <a:r>
              <a:rPr lang="nb-NO"/>
              <a:t> må levere</a:t>
            </a:r>
          </a:p>
        </p:txBody>
      </p:sp>
      <p:sp>
        <p:nvSpPr>
          <p:cNvPr id="5" name="Date Placeholder 4">
            <a:extLst>
              <a:ext uri="{FF2B5EF4-FFF2-40B4-BE49-F238E27FC236}">
                <a16:creationId xmlns:a16="http://schemas.microsoft.com/office/drawing/2014/main" id="{F3C68DD3-8647-CDEA-55FE-E46EA0AAE37B}"/>
              </a:ext>
            </a:extLst>
          </p:cNvPr>
          <p:cNvSpPr>
            <a:spLocks noGrp="1"/>
          </p:cNvSpPr>
          <p:nvPr>
            <p:ph type="dt" sz="half" idx="10"/>
          </p:nvPr>
        </p:nvSpPr>
        <p:spPr/>
        <p:txBody>
          <a:bodyPr/>
          <a:lstStyle/>
          <a:p>
            <a:endParaRPr lang="nb-NO"/>
          </a:p>
        </p:txBody>
      </p:sp>
      <p:sp>
        <p:nvSpPr>
          <p:cNvPr id="6" name="Slide Number Placeholder 5">
            <a:extLst>
              <a:ext uri="{FF2B5EF4-FFF2-40B4-BE49-F238E27FC236}">
                <a16:creationId xmlns:a16="http://schemas.microsoft.com/office/drawing/2014/main" id="{30E980F8-5B6E-EE51-F60C-A7F2D617507B}"/>
              </a:ext>
            </a:extLst>
          </p:cNvPr>
          <p:cNvSpPr>
            <a:spLocks noGrp="1"/>
          </p:cNvSpPr>
          <p:nvPr>
            <p:ph type="sldNum" sz="quarter" idx="12"/>
          </p:nvPr>
        </p:nvSpPr>
        <p:spPr/>
        <p:txBody>
          <a:bodyPr/>
          <a:lstStyle/>
          <a:p>
            <a:fld id="{C4D9DB43-F878-4CE8-9F54-360BCDCB6E23}" type="slidenum">
              <a:rPr lang="nb-NO" smtClean="0"/>
              <a:pPr/>
              <a:t>10</a:t>
            </a:fld>
            <a:endParaRPr lang="nb-NO"/>
          </a:p>
        </p:txBody>
      </p:sp>
    </p:spTree>
    <p:extLst>
      <p:ext uri="{BB962C8B-B14F-4D97-AF65-F5344CB8AC3E}">
        <p14:creationId xmlns:p14="http://schemas.microsoft.com/office/powerpoint/2010/main" val="280486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8B89-792B-FCAE-2E11-CDFF8EFB66F7}"/>
              </a:ext>
            </a:extLst>
          </p:cNvPr>
          <p:cNvSpPr>
            <a:spLocks noGrp="1"/>
          </p:cNvSpPr>
          <p:nvPr>
            <p:ph type="title"/>
          </p:nvPr>
        </p:nvSpPr>
        <p:spPr/>
        <p:txBody>
          <a:bodyPr/>
          <a:lstStyle/>
          <a:p>
            <a:r>
              <a:rPr lang="en-NO"/>
              <a:t>Gartner Common features</a:t>
            </a:r>
          </a:p>
        </p:txBody>
      </p:sp>
      <p:pic>
        <p:nvPicPr>
          <p:cNvPr id="9" name="Content Placeholder 8">
            <a:extLst>
              <a:ext uri="{FF2B5EF4-FFF2-40B4-BE49-F238E27FC236}">
                <a16:creationId xmlns:a16="http://schemas.microsoft.com/office/drawing/2014/main" id="{9DBE6FB6-E0DA-0322-72D4-8A7AB411ADA5}"/>
              </a:ext>
            </a:extLst>
          </p:cNvPr>
          <p:cNvPicPr>
            <a:picLocks noGrp="1" noChangeAspect="1"/>
          </p:cNvPicPr>
          <p:nvPr>
            <p:ph idx="1"/>
          </p:nvPr>
        </p:nvPicPr>
        <p:blipFill>
          <a:blip r:embed="rId2"/>
          <a:stretch>
            <a:fillRect/>
          </a:stretch>
        </p:blipFill>
        <p:spPr>
          <a:xfrm>
            <a:off x="2207922" y="1066800"/>
            <a:ext cx="4728156" cy="3390900"/>
          </a:xfrm>
          <a:prstGeom prst="rect">
            <a:avLst/>
          </a:prstGeom>
        </p:spPr>
      </p:pic>
      <p:sp>
        <p:nvSpPr>
          <p:cNvPr id="4" name="Footer Placeholder 3">
            <a:extLst>
              <a:ext uri="{FF2B5EF4-FFF2-40B4-BE49-F238E27FC236}">
                <a16:creationId xmlns:a16="http://schemas.microsoft.com/office/drawing/2014/main" id="{6AF3D29E-19B7-80EA-4B9D-3777DB74AB65}"/>
              </a:ext>
            </a:extLst>
          </p:cNvPr>
          <p:cNvSpPr>
            <a:spLocks noGrp="1"/>
          </p:cNvSpPr>
          <p:nvPr>
            <p:ph type="ftr" sz="quarter" idx="11"/>
          </p:nvPr>
        </p:nvSpPr>
        <p:spPr/>
        <p:txBody>
          <a:bodyPr/>
          <a:lstStyle/>
          <a:p>
            <a:endParaRPr lang="nb-NO"/>
          </a:p>
        </p:txBody>
      </p:sp>
      <p:sp>
        <p:nvSpPr>
          <p:cNvPr id="5" name="Date Placeholder 4">
            <a:extLst>
              <a:ext uri="{FF2B5EF4-FFF2-40B4-BE49-F238E27FC236}">
                <a16:creationId xmlns:a16="http://schemas.microsoft.com/office/drawing/2014/main" id="{9739CB08-95CC-F25E-3443-904A90B06D8B}"/>
              </a:ext>
            </a:extLst>
          </p:cNvPr>
          <p:cNvSpPr>
            <a:spLocks noGrp="1"/>
          </p:cNvSpPr>
          <p:nvPr>
            <p:ph type="dt" sz="half" idx="10"/>
          </p:nvPr>
        </p:nvSpPr>
        <p:spPr/>
        <p:txBody>
          <a:bodyPr/>
          <a:lstStyle/>
          <a:p>
            <a:endParaRPr lang="nb-NO"/>
          </a:p>
        </p:txBody>
      </p:sp>
      <p:sp>
        <p:nvSpPr>
          <p:cNvPr id="6" name="Slide Number Placeholder 5">
            <a:extLst>
              <a:ext uri="{FF2B5EF4-FFF2-40B4-BE49-F238E27FC236}">
                <a16:creationId xmlns:a16="http://schemas.microsoft.com/office/drawing/2014/main" id="{8EE11F32-44E0-205E-24A0-045BE442F4C6}"/>
              </a:ext>
            </a:extLst>
          </p:cNvPr>
          <p:cNvSpPr>
            <a:spLocks noGrp="1"/>
          </p:cNvSpPr>
          <p:nvPr>
            <p:ph type="sldNum" sz="quarter" idx="12"/>
          </p:nvPr>
        </p:nvSpPr>
        <p:spPr/>
        <p:txBody>
          <a:bodyPr/>
          <a:lstStyle/>
          <a:p>
            <a:fld id="{C4D9DB43-F878-4CE8-9F54-360BCDCB6E23}" type="slidenum">
              <a:rPr lang="nb-NO" smtClean="0"/>
              <a:pPr/>
              <a:t>11</a:t>
            </a:fld>
            <a:endParaRPr lang="nb-NO"/>
          </a:p>
        </p:txBody>
      </p:sp>
    </p:spTree>
    <p:extLst>
      <p:ext uri="{BB962C8B-B14F-4D97-AF65-F5344CB8AC3E}">
        <p14:creationId xmlns:p14="http://schemas.microsoft.com/office/powerpoint/2010/main" val="321635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5DF9-DC13-1894-1413-B6BA7A3DE95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2C850A0-6A5A-78D7-4FC5-D16A9F7D8920}"/>
              </a:ext>
            </a:extLst>
          </p:cNvPr>
          <p:cNvSpPr>
            <a:spLocks noGrp="1"/>
          </p:cNvSpPr>
          <p:nvPr>
            <p:ph type="title"/>
          </p:nvPr>
        </p:nvSpPr>
        <p:spPr>
          <a:xfrm>
            <a:off x="640921" y="179736"/>
            <a:ext cx="6928826" cy="643169"/>
          </a:xfrm>
        </p:spPr>
        <p:txBody>
          <a:bodyPr/>
          <a:lstStyle/>
          <a:p>
            <a:r>
              <a:rPr lang="nb-NO"/>
              <a:t>Argumenter for PAM</a:t>
            </a:r>
          </a:p>
        </p:txBody>
      </p:sp>
      <p:sp>
        <p:nvSpPr>
          <p:cNvPr id="3" name="Plassholder for innhold 2">
            <a:extLst>
              <a:ext uri="{FF2B5EF4-FFF2-40B4-BE49-F238E27FC236}">
                <a16:creationId xmlns:a16="http://schemas.microsoft.com/office/drawing/2014/main" id="{97717349-AA5F-F0CF-EB6A-10D7EAAA3422}"/>
              </a:ext>
            </a:extLst>
          </p:cNvPr>
          <p:cNvSpPr>
            <a:spLocks noGrp="1"/>
          </p:cNvSpPr>
          <p:nvPr>
            <p:ph idx="1"/>
          </p:nvPr>
        </p:nvSpPr>
        <p:spPr>
          <a:xfrm>
            <a:off x="696433" y="812770"/>
            <a:ext cx="7309884" cy="3848986"/>
          </a:xfrm>
        </p:spPr>
        <p:txBody>
          <a:bodyPr vert="horz" lIns="91440" tIns="45720" rIns="91440" bIns="45720" rtlCol="0" anchor="t">
            <a:normAutofit lnSpcReduction="10000"/>
          </a:bodyPr>
          <a:lstStyle/>
          <a:p>
            <a:r>
              <a:rPr lang="nb-NO"/>
              <a:t>PAM er ikke et "system", men en viktig del av den kritiske IAM sikkerhetsløsningen som styrer og styres av organisasjonens IGA og ILM (autentisering og autorisering). Derfor må den være sterkt koblet til identiteten, og PAM skal være eneste vei inn under normal drift.</a:t>
            </a:r>
          </a:p>
          <a:p>
            <a:r>
              <a:rPr lang="nb-NO"/>
              <a:t>PAM gir organisasjonen sporbarhet og </a:t>
            </a:r>
            <a:r>
              <a:rPr lang="nb-NO" err="1"/>
              <a:t>compliance</a:t>
            </a:r>
            <a:r>
              <a:rPr lang="nb-NO"/>
              <a:t>, mulighet til å svare på "hvem gjorde dette, hva skjedde, når og hvordan". Beskytter også brukere selv fordi du har rett til å se dine data og kan dokumentere!</a:t>
            </a:r>
          </a:p>
          <a:p>
            <a:r>
              <a:rPr lang="nb-NO"/>
              <a:t>GDPR – tillater ikke umiddelbar </a:t>
            </a:r>
            <a:r>
              <a:rPr lang="nb-NO" err="1"/>
              <a:t>sletting,må</a:t>
            </a:r>
            <a:r>
              <a:rPr lang="nb-NO"/>
              <a:t> beholde loggene i et antall dager. Tillater innsyn – må være en dokumentert rutine. Tillater at man ved angitte grunner kan beslutte å gi autoriteter innsyn i sesjonslogger</a:t>
            </a:r>
          </a:p>
          <a:p>
            <a:endParaRPr lang="nb-NO"/>
          </a:p>
        </p:txBody>
      </p:sp>
      <p:sp>
        <p:nvSpPr>
          <p:cNvPr id="4" name="Plassholder for dato 3">
            <a:extLst>
              <a:ext uri="{FF2B5EF4-FFF2-40B4-BE49-F238E27FC236}">
                <a16:creationId xmlns:a16="http://schemas.microsoft.com/office/drawing/2014/main" id="{A85BF132-3C8D-E00C-1849-F7AAD67748B9}"/>
              </a:ext>
            </a:extLst>
          </p:cNvPr>
          <p:cNvSpPr>
            <a:spLocks noGrp="1"/>
          </p:cNvSpPr>
          <p:nvPr>
            <p:ph type="dt" sz="half" idx="10"/>
          </p:nvPr>
        </p:nvSpPr>
        <p:spPr/>
        <p:txBody>
          <a:bodyPr/>
          <a:lstStyle/>
          <a:p>
            <a:fld id="{B3EB2ACD-4594-42DD-9FBB-1F99A0FA59CB}" type="datetime1">
              <a:rPr lang="nb-NO"/>
              <a:t>31.10.2025</a:t>
            </a:fld>
            <a:endParaRPr lang="en-US"/>
          </a:p>
        </p:txBody>
      </p:sp>
      <p:sp>
        <p:nvSpPr>
          <p:cNvPr id="5" name="Plassholder for bunntekst 4">
            <a:extLst>
              <a:ext uri="{FF2B5EF4-FFF2-40B4-BE49-F238E27FC236}">
                <a16:creationId xmlns:a16="http://schemas.microsoft.com/office/drawing/2014/main" id="{FC8E840C-D7DE-4924-76F9-1AEA0653CE6E}"/>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93BAB6B1-D6DA-F024-C2D1-AA09496E34C2}"/>
              </a:ext>
            </a:extLst>
          </p:cNvPr>
          <p:cNvSpPr>
            <a:spLocks noGrp="1"/>
          </p:cNvSpPr>
          <p:nvPr>
            <p:ph type="sldNum" sz="quarter" idx="12"/>
          </p:nvPr>
        </p:nvSpPr>
        <p:spPr/>
        <p:txBody>
          <a:bodyPr/>
          <a:lstStyle/>
          <a:p>
            <a:fld id="{196A61CA-0502-4EE4-9724-96EA822543E5}" type="slidenum">
              <a:rPr lang="en-US" dirty="0"/>
              <a:t>12</a:t>
            </a:fld>
            <a:endParaRPr lang="en-US"/>
          </a:p>
        </p:txBody>
      </p:sp>
    </p:spTree>
    <p:extLst>
      <p:ext uri="{BB962C8B-B14F-4D97-AF65-F5344CB8AC3E}">
        <p14:creationId xmlns:p14="http://schemas.microsoft.com/office/powerpoint/2010/main" val="349938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0E2E16-AC46-D6EE-7153-596DB2694003}"/>
            </a:ext>
          </a:extLst>
        </p:cNvPr>
        <p:cNvGrpSpPr/>
        <p:nvPr/>
      </p:nvGrpSpPr>
      <p:grpSpPr>
        <a:xfrm>
          <a:off x="0" y="0"/>
          <a:ext cx="0" cy="0"/>
          <a:chOff x="0" y="0"/>
          <a:chExt cx="0" cy="0"/>
        </a:xfrm>
      </p:grpSpPr>
      <p:pic>
        <p:nvPicPr>
          <p:cNvPr id="8" name="Plassholder for innhold 7" descr="Et bilde som inneholder tekst, diagram, kart, plan&#10;&#10;KI-generert innhold kan være feil.">
            <a:extLst>
              <a:ext uri="{FF2B5EF4-FFF2-40B4-BE49-F238E27FC236}">
                <a16:creationId xmlns:a16="http://schemas.microsoft.com/office/drawing/2014/main" id="{5BB1CC38-7876-D153-13A4-2FE16C27BD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28890"/>
          <a:stretch>
            <a:fillRect/>
          </a:stretch>
        </p:blipFill>
        <p:spPr>
          <a:xfrm>
            <a:off x="1695001" y="239666"/>
            <a:ext cx="6322625" cy="4664167"/>
          </a:xfrm>
        </p:spPr>
      </p:pic>
      <p:sp>
        <p:nvSpPr>
          <p:cNvPr id="2" name="Tittel 1">
            <a:extLst>
              <a:ext uri="{FF2B5EF4-FFF2-40B4-BE49-F238E27FC236}">
                <a16:creationId xmlns:a16="http://schemas.microsoft.com/office/drawing/2014/main" id="{1B2852E5-F005-AD56-C9DF-692DD4E2A754}"/>
              </a:ext>
            </a:extLst>
          </p:cNvPr>
          <p:cNvSpPr>
            <a:spLocks noGrp="1"/>
          </p:cNvSpPr>
          <p:nvPr>
            <p:ph type="title"/>
          </p:nvPr>
        </p:nvSpPr>
        <p:spPr>
          <a:xfrm>
            <a:off x="2264276" y="1808948"/>
            <a:ext cx="1789564" cy="1030772"/>
          </a:xfrm>
        </p:spPr>
        <p:txBody>
          <a:bodyPr/>
          <a:lstStyle/>
          <a:p>
            <a:br>
              <a:rPr lang="nb-NO">
                <a:solidFill>
                  <a:schemeClr val="accent2"/>
                </a:solidFill>
              </a:rPr>
            </a:br>
            <a:br>
              <a:rPr lang="nb-NO">
                <a:solidFill>
                  <a:schemeClr val="accent2"/>
                </a:solidFill>
              </a:rPr>
            </a:br>
            <a:r>
              <a:rPr lang="nb-NO">
                <a:solidFill>
                  <a:schemeClr val="accent2"/>
                </a:solidFill>
              </a:rPr>
              <a:t>IAM-sone</a:t>
            </a:r>
          </a:p>
        </p:txBody>
      </p:sp>
      <p:sp>
        <p:nvSpPr>
          <p:cNvPr id="4" name="Plassholder for dato 3">
            <a:extLst>
              <a:ext uri="{FF2B5EF4-FFF2-40B4-BE49-F238E27FC236}">
                <a16:creationId xmlns:a16="http://schemas.microsoft.com/office/drawing/2014/main" id="{64BBB11F-F208-574E-50AD-DACDB968658C}"/>
              </a:ext>
            </a:extLst>
          </p:cNvPr>
          <p:cNvSpPr>
            <a:spLocks noGrp="1"/>
          </p:cNvSpPr>
          <p:nvPr>
            <p:ph type="dt" sz="half" idx="10"/>
          </p:nvPr>
        </p:nvSpPr>
        <p:spPr/>
        <p:txBody>
          <a:bodyPr/>
          <a:lstStyle/>
          <a:p>
            <a:fld id="{B3EB2ACD-4594-42DD-9FBB-1F99A0FA59CB}" type="datetime1">
              <a:rPr lang="nb-NO"/>
              <a:t>31.10.2025</a:t>
            </a:fld>
            <a:endParaRPr lang="en-US"/>
          </a:p>
        </p:txBody>
      </p:sp>
      <p:sp>
        <p:nvSpPr>
          <p:cNvPr id="5" name="Plassholder for bunntekst 4">
            <a:extLst>
              <a:ext uri="{FF2B5EF4-FFF2-40B4-BE49-F238E27FC236}">
                <a16:creationId xmlns:a16="http://schemas.microsoft.com/office/drawing/2014/main" id="{392B844E-3100-616C-E462-88FBFF0ACB02}"/>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EE6AB0B5-9CD5-A551-FAD0-431916EB03D6}"/>
              </a:ext>
            </a:extLst>
          </p:cNvPr>
          <p:cNvSpPr>
            <a:spLocks noGrp="1"/>
          </p:cNvSpPr>
          <p:nvPr>
            <p:ph type="sldNum" sz="quarter" idx="12"/>
          </p:nvPr>
        </p:nvSpPr>
        <p:spPr/>
        <p:txBody>
          <a:bodyPr/>
          <a:lstStyle/>
          <a:p>
            <a:fld id="{196A61CA-0502-4EE4-9724-96EA822543E5}" type="slidenum">
              <a:rPr lang="en-US" dirty="0"/>
              <a:t>13</a:t>
            </a:fld>
            <a:endParaRPr lang="en-US"/>
          </a:p>
        </p:txBody>
      </p:sp>
    </p:spTree>
    <p:extLst>
      <p:ext uri="{BB962C8B-B14F-4D97-AF65-F5344CB8AC3E}">
        <p14:creationId xmlns:p14="http://schemas.microsoft.com/office/powerpoint/2010/main" val="34737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3803E-EED3-5D94-3078-91DA433BF3E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C1DB2FC-1A86-25F3-B58E-37B7632CD8E7}"/>
              </a:ext>
            </a:extLst>
          </p:cNvPr>
          <p:cNvSpPr>
            <a:spLocks noGrp="1"/>
          </p:cNvSpPr>
          <p:nvPr>
            <p:ph type="title"/>
          </p:nvPr>
        </p:nvSpPr>
        <p:spPr>
          <a:xfrm>
            <a:off x="658907" y="280745"/>
            <a:ext cx="7207621" cy="643169"/>
          </a:xfrm>
        </p:spPr>
        <p:txBody>
          <a:bodyPr/>
          <a:lstStyle/>
          <a:p>
            <a:r>
              <a:rPr lang="nb-NO"/>
              <a:t>IT og OT –interaktiv eller ikke</a:t>
            </a:r>
          </a:p>
        </p:txBody>
      </p:sp>
      <p:sp>
        <p:nvSpPr>
          <p:cNvPr id="3" name="Plassholder for innhold 2">
            <a:extLst>
              <a:ext uri="{FF2B5EF4-FFF2-40B4-BE49-F238E27FC236}">
                <a16:creationId xmlns:a16="http://schemas.microsoft.com/office/drawing/2014/main" id="{B6C07FA2-E91E-7876-9A49-894069226433}"/>
              </a:ext>
            </a:extLst>
          </p:cNvPr>
          <p:cNvSpPr>
            <a:spLocks noGrp="1"/>
          </p:cNvSpPr>
          <p:nvPr>
            <p:ph idx="1"/>
          </p:nvPr>
        </p:nvSpPr>
        <p:spPr>
          <a:xfrm>
            <a:off x="658907" y="917545"/>
            <a:ext cx="7342094" cy="3690313"/>
          </a:xfrm>
        </p:spPr>
        <p:txBody>
          <a:bodyPr vert="horz" lIns="91440" tIns="45720" rIns="91440" bIns="45720" rtlCol="0" anchor="t">
            <a:normAutofit fontScale="92500" lnSpcReduction="10000"/>
          </a:bodyPr>
          <a:lstStyle/>
          <a:p>
            <a:r>
              <a:rPr lang="nb-NO"/>
              <a:t>Når begrepene brukes tenker vi på IT som interaktiv pålogging (det sitter  noen med puls i den ene enden), mens med OT tenker en på selvstendige enheter som sensorer, spesielt de som agerer mot omgivelsene, styrer maskiner osv. som kan ha eldre og spesielle formålsspesifikke protokoller</a:t>
            </a:r>
          </a:p>
          <a:p>
            <a:r>
              <a:rPr lang="nb-NO"/>
              <a:t>I tillegg kommer ikke-interaktive integrasjoner, all «flyt» av informasjon som går automatisk mellom systemer gjennom </a:t>
            </a:r>
            <a:r>
              <a:rPr lang="nb-NO" err="1"/>
              <a:t>APIer</a:t>
            </a:r>
            <a:r>
              <a:rPr lang="nb-NO"/>
              <a:t>, og som må sikres i hovedsak med moderne protokoller - SSH/</a:t>
            </a:r>
            <a:r>
              <a:rPr lang="nb-NO" err="1"/>
              <a:t>key</a:t>
            </a:r>
            <a:r>
              <a:rPr lang="nb-NO"/>
              <a:t> og HTTPS/sertifikat. </a:t>
            </a:r>
          </a:p>
          <a:p>
            <a:r>
              <a:rPr lang="nb-NO"/>
              <a:t>PAM kan være en </a:t>
            </a:r>
            <a:r>
              <a:rPr lang="nb-NO" err="1"/>
              <a:t>gateway</a:t>
            </a:r>
            <a:r>
              <a:rPr lang="nb-NO"/>
              <a:t> for sikre kanaler, spesielt </a:t>
            </a:r>
            <a:r>
              <a:rPr lang="nb-NO" err="1"/>
              <a:t>legacy</a:t>
            </a:r>
            <a:r>
              <a:rPr lang="nb-NO"/>
              <a:t> protokoller. Det finnes andre løsninger som tilbyr det samme, egnet når løsninger i økende grad blir sky-baserte, slik som APIM for HTTPS forbindelser.</a:t>
            </a:r>
          </a:p>
          <a:p>
            <a:endParaRPr lang="nb-NO"/>
          </a:p>
        </p:txBody>
      </p:sp>
      <p:sp>
        <p:nvSpPr>
          <p:cNvPr id="4" name="Plassholder for dato 3">
            <a:extLst>
              <a:ext uri="{FF2B5EF4-FFF2-40B4-BE49-F238E27FC236}">
                <a16:creationId xmlns:a16="http://schemas.microsoft.com/office/drawing/2014/main" id="{B5AE2B6D-EB0C-A8EE-1CC8-A6C599D1DAB4}"/>
              </a:ext>
            </a:extLst>
          </p:cNvPr>
          <p:cNvSpPr>
            <a:spLocks noGrp="1"/>
          </p:cNvSpPr>
          <p:nvPr>
            <p:ph type="dt" sz="half" idx="10"/>
          </p:nvPr>
        </p:nvSpPr>
        <p:spPr/>
        <p:txBody>
          <a:bodyPr/>
          <a:lstStyle/>
          <a:p>
            <a:fld id="{B3EB2ACD-4594-42DD-9FBB-1F99A0FA59CB}" type="datetime1">
              <a:rPr lang="nb-NO"/>
              <a:t>31.10.2025</a:t>
            </a:fld>
            <a:endParaRPr lang="en-US"/>
          </a:p>
        </p:txBody>
      </p:sp>
      <p:sp>
        <p:nvSpPr>
          <p:cNvPr id="5" name="Plassholder for bunntekst 4">
            <a:extLst>
              <a:ext uri="{FF2B5EF4-FFF2-40B4-BE49-F238E27FC236}">
                <a16:creationId xmlns:a16="http://schemas.microsoft.com/office/drawing/2014/main" id="{B736994F-DB64-7152-D62A-915D49ED2D9E}"/>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B165BD56-505F-4C79-9F56-E13DB52A9256}"/>
              </a:ext>
            </a:extLst>
          </p:cNvPr>
          <p:cNvSpPr>
            <a:spLocks noGrp="1"/>
          </p:cNvSpPr>
          <p:nvPr>
            <p:ph type="sldNum" sz="quarter" idx="12"/>
          </p:nvPr>
        </p:nvSpPr>
        <p:spPr/>
        <p:txBody>
          <a:bodyPr/>
          <a:lstStyle/>
          <a:p>
            <a:fld id="{196A61CA-0502-4EE4-9724-96EA822543E5}" type="slidenum">
              <a:rPr lang="en-US" dirty="0"/>
              <a:t>14</a:t>
            </a:fld>
            <a:endParaRPr lang="en-US"/>
          </a:p>
        </p:txBody>
      </p:sp>
    </p:spTree>
    <p:extLst>
      <p:ext uri="{BB962C8B-B14F-4D97-AF65-F5344CB8AC3E}">
        <p14:creationId xmlns:p14="http://schemas.microsoft.com/office/powerpoint/2010/main" val="251840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AD16-339C-1736-7596-90DF71EB3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0311D-3B61-7023-05B7-900EFD85C4A5}"/>
              </a:ext>
            </a:extLst>
          </p:cNvPr>
          <p:cNvSpPr>
            <a:spLocks noGrp="1"/>
          </p:cNvSpPr>
          <p:nvPr>
            <p:ph type="title"/>
          </p:nvPr>
        </p:nvSpPr>
        <p:spPr>
          <a:xfrm>
            <a:off x="505918" y="302346"/>
            <a:ext cx="7618251" cy="538307"/>
          </a:xfrm>
        </p:spPr>
        <p:txBody>
          <a:bodyPr/>
          <a:lstStyle/>
          <a:p>
            <a:r>
              <a:rPr lang="en-US">
                <a:ea typeface="Calibri"/>
              </a:rPr>
              <a:t>Remote </a:t>
            </a:r>
            <a:r>
              <a:rPr lang="en-US" err="1">
                <a:ea typeface="Calibri"/>
              </a:rPr>
              <a:t>aksess</a:t>
            </a:r>
            <a:r>
              <a:rPr lang="en-US">
                <a:ea typeface="Calibri"/>
              </a:rPr>
              <a:t>:</a:t>
            </a:r>
            <a:endParaRPr lang="nb-NO"/>
          </a:p>
        </p:txBody>
      </p:sp>
      <p:sp>
        <p:nvSpPr>
          <p:cNvPr id="3" name="Content Placeholder 2">
            <a:extLst>
              <a:ext uri="{FF2B5EF4-FFF2-40B4-BE49-F238E27FC236}">
                <a16:creationId xmlns:a16="http://schemas.microsoft.com/office/drawing/2014/main" id="{04EB0657-F0C9-2D71-9705-E9D6505815F0}"/>
              </a:ext>
            </a:extLst>
          </p:cNvPr>
          <p:cNvSpPr>
            <a:spLocks noGrp="1"/>
          </p:cNvSpPr>
          <p:nvPr>
            <p:ph idx="1"/>
          </p:nvPr>
        </p:nvSpPr>
        <p:spPr>
          <a:xfrm>
            <a:off x="505918" y="840653"/>
            <a:ext cx="7835884" cy="3731347"/>
          </a:xfrm>
        </p:spPr>
        <p:txBody>
          <a:bodyPr vert="horz" lIns="91440" tIns="45720" rIns="91440" bIns="45720" rtlCol="0" anchor="t">
            <a:normAutofit fontScale="85000" lnSpcReduction="10000"/>
          </a:bodyPr>
          <a:lstStyle/>
          <a:p>
            <a:r>
              <a:rPr lang="en-US" err="1"/>
              <a:t>Privilegert</a:t>
            </a:r>
            <a:r>
              <a:rPr lang="en-US"/>
              <a:t> Remote </a:t>
            </a:r>
            <a:r>
              <a:rPr lang="en-US" err="1"/>
              <a:t>tilgang</a:t>
            </a:r>
            <a:r>
              <a:rPr lang="en-US"/>
              <a:t> : </a:t>
            </a:r>
            <a:r>
              <a:rPr lang="en-US" err="1"/>
              <a:t>selv</a:t>
            </a:r>
            <a:r>
              <a:rPr lang="en-US"/>
              <a:t> inhouse LAN </a:t>
            </a:r>
            <a:r>
              <a:rPr lang="en-US" err="1"/>
              <a:t>kan</a:t>
            </a:r>
            <a:r>
              <a:rPr lang="en-US"/>
              <a:t> </a:t>
            </a:r>
            <a:r>
              <a:rPr lang="en-US" err="1"/>
              <a:t>ses</a:t>
            </a:r>
            <a:r>
              <a:rPr lang="en-US"/>
              <a:t> </a:t>
            </a:r>
            <a:r>
              <a:rPr lang="en-US" err="1"/>
              <a:t>på</a:t>
            </a:r>
            <a:r>
              <a:rPr lang="en-US"/>
              <a:t> </a:t>
            </a:r>
            <a:r>
              <a:rPr lang="en-US" err="1"/>
              <a:t>som</a:t>
            </a:r>
            <a:r>
              <a:rPr lang="en-US"/>
              <a:t> </a:t>
            </a:r>
            <a:r>
              <a:rPr lang="en-US" err="1"/>
              <a:t>en</a:t>
            </a:r>
            <a:r>
              <a:rPr lang="en-US"/>
              <a:t> remote </a:t>
            </a:r>
            <a:r>
              <a:rPr lang="en-US" err="1"/>
              <a:t>aksess</a:t>
            </a:r>
            <a:r>
              <a:rPr lang="en-US"/>
              <a:t> </a:t>
            </a:r>
            <a:r>
              <a:rPr lang="en-US" err="1"/>
              <a:t>til</a:t>
            </a:r>
            <a:r>
              <a:rPr lang="en-US"/>
              <a:t> </a:t>
            </a:r>
            <a:r>
              <a:rPr lang="en-US" err="1"/>
              <a:t>løsninger</a:t>
            </a:r>
            <a:r>
              <a:rPr lang="en-US"/>
              <a:t>. Du sitter </a:t>
            </a:r>
            <a:r>
              <a:rPr lang="en-US" err="1"/>
              <a:t>nesten</a:t>
            </a:r>
            <a:r>
              <a:rPr lang="en-US"/>
              <a:t> </a:t>
            </a:r>
            <a:r>
              <a:rPr lang="en-US" err="1"/>
              <a:t>aldri</a:t>
            </a:r>
            <a:r>
              <a:rPr lang="en-US"/>
              <a:t> </a:t>
            </a:r>
            <a:r>
              <a:rPr lang="en-US" err="1"/>
              <a:t>på</a:t>
            </a:r>
            <a:r>
              <a:rPr lang="en-US"/>
              <a:t> </a:t>
            </a:r>
            <a:r>
              <a:rPr lang="en-US" err="1"/>
              <a:t>en</a:t>
            </a:r>
            <a:r>
              <a:rPr lang="en-US"/>
              <a:t> </a:t>
            </a:r>
            <a:r>
              <a:rPr lang="en-US" err="1"/>
              <a:t>maskin</a:t>
            </a:r>
            <a:r>
              <a:rPr lang="en-US"/>
              <a:t> </a:t>
            </a:r>
            <a:r>
              <a:rPr lang="en-US" err="1"/>
              <a:t>som</a:t>
            </a:r>
            <a:r>
              <a:rPr lang="en-US"/>
              <a:t> </a:t>
            </a:r>
            <a:r>
              <a:rPr lang="en-US" err="1"/>
              <a:t>faktisk</a:t>
            </a:r>
            <a:r>
              <a:rPr lang="en-US"/>
              <a:t> </a:t>
            </a:r>
            <a:r>
              <a:rPr lang="en-US" err="1"/>
              <a:t>inneholder</a:t>
            </a:r>
            <a:r>
              <a:rPr lang="en-US"/>
              <a:t> det du </a:t>
            </a:r>
            <a:r>
              <a:rPr lang="en-US" err="1"/>
              <a:t>skal</a:t>
            </a:r>
            <a:r>
              <a:rPr lang="en-US"/>
              <a:t> </a:t>
            </a:r>
            <a:r>
              <a:rPr lang="en-US" err="1"/>
              <a:t>jobbe</a:t>
            </a:r>
            <a:r>
              <a:rPr lang="en-US"/>
              <a:t> med. I 2025 er vi alle REMOTE. At du/</a:t>
            </a:r>
            <a:r>
              <a:rPr lang="en-US" err="1"/>
              <a:t>en</a:t>
            </a:r>
            <a:r>
              <a:rPr lang="en-US"/>
              <a:t> </a:t>
            </a:r>
            <a:r>
              <a:rPr lang="en-US" err="1"/>
              <a:t>maskin</a:t>
            </a:r>
            <a:r>
              <a:rPr lang="en-US"/>
              <a:t> sitter </a:t>
            </a:r>
            <a:r>
              <a:rPr lang="en-US" err="1"/>
              <a:t>på</a:t>
            </a:r>
            <a:r>
              <a:rPr lang="en-US"/>
              <a:t> et LAN </a:t>
            </a:r>
            <a:r>
              <a:rPr lang="en-US" err="1"/>
              <a:t>kan</a:t>
            </a:r>
            <a:r>
              <a:rPr lang="en-US"/>
              <a:t> </a:t>
            </a:r>
            <a:r>
              <a:rPr lang="en-US" err="1"/>
              <a:t>være</a:t>
            </a:r>
            <a:r>
              <a:rPr lang="en-US"/>
              <a:t> </a:t>
            </a:r>
            <a:r>
              <a:rPr lang="en-US" err="1"/>
              <a:t>en</a:t>
            </a:r>
            <a:r>
              <a:rPr lang="en-US"/>
              <a:t> </a:t>
            </a:r>
            <a:r>
              <a:rPr lang="en-US" err="1"/>
              <a:t>faktor</a:t>
            </a:r>
            <a:r>
              <a:rPr lang="en-US"/>
              <a:t> </a:t>
            </a:r>
            <a:r>
              <a:rPr lang="en-US" err="1"/>
              <a:t>i</a:t>
            </a:r>
            <a:r>
              <a:rPr lang="en-US"/>
              <a:t> din </a:t>
            </a:r>
            <a:r>
              <a:rPr lang="en-US" err="1"/>
              <a:t>eller</a:t>
            </a:r>
            <a:r>
              <a:rPr lang="en-US"/>
              <a:t> dets </a:t>
            </a:r>
            <a:r>
              <a:rPr lang="en-US" err="1"/>
              <a:t>identitetskontroll</a:t>
            </a:r>
            <a:r>
              <a:rPr lang="en-US"/>
              <a:t>.</a:t>
            </a:r>
          </a:p>
          <a:p>
            <a:r>
              <a:rPr lang="en-US"/>
              <a:t>Remote </a:t>
            </a:r>
            <a:r>
              <a:rPr lang="en-US" err="1"/>
              <a:t>aksess</a:t>
            </a:r>
            <a:r>
              <a:rPr lang="en-US"/>
              <a:t> gateway </a:t>
            </a:r>
            <a:r>
              <a:rPr lang="en-US" err="1"/>
              <a:t>blir</a:t>
            </a:r>
            <a:r>
              <a:rPr lang="en-US"/>
              <a:t> </a:t>
            </a:r>
            <a:r>
              <a:rPr lang="en-US" err="1"/>
              <a:t>en</a:t>
            </a:r>
            <a:r>
              <a:rPr lang="en-US"/>
              <a:t> perimeter </a:t>
            </a:r>
            <a:r>
              <a:rPr lang="en-US" err="1"/>
              <a:t>som</a:t>
            </a:r>
            <a:r>
              <a:rPr lang="en-US"/>
              <a:t> </a:t>
            </a:r>
            <a:r>
              <a:rPr lang="en-US" err="1"/>
              <a:t>krever</a:t>
            </a:r>
            <a:r>
              <a:rPr lang="en-US"/>
              <a:t> </a:t>
            </a:r>
            <a:r>
              <a:rPr lang="en-US" err="1"/>
              <a:t>sterk</a:t>
            </a:r>
            <a:r>
              <a:rPr lang="en-US"/>
              <a:t> </a:t>
            </a:r>
            <a:r>
              <a:rPr lang="en-US" err="1"/>
              <a:t>identitetskontroll</a:t>
            </a:r>
            <a:r>
              <a:rPr lang="en-US"/>
              <a:t> bade for </a:t>
            </a:r>
            <a:r>
              <a:rPr lang="en-US" err="1"/>
              <a:t>mennesker</a:t>
            </a:r>
            <a:r>
              <a:rPr lang="en-US"/>
              <a:t> </a:t>
            </a:r>
            <a:r>
              <a:rPr lang="en-US" err="1"/>
              <a:t>og</a:t>
            </a:r>
            <a:r>
              <a:rPr lang="en-US"/>
              <a:t> </a:t>
            </a:r>
            <a:r>
              <a:rPr lang="en-US" err="1"/>
              <a:t>maskiner</a:t>
            </a:r>
            <a:r>
              <a:rPr lang="en-US"/>
              <a:t> </a:t>
            </a:r>
            <a:r>
              <a:rPr lang="en-US" err="1"/>
              <a:t>som</a:t>
            </a:r>
            <a:r>
              <a:rPr lang="en-US"/>
              <a:t> </a:t>
            </a:r>
            <a:r>
              <a:rPr lang="en-US" err="1"/>
              <a:t>skal</a:t>
            </a:r>
            <a:r>
              <a:rPr lang="en-US"/>
              <a:t> </a:t>
            </a:r>
            <a:r>
              <a:rPr lang="en-US" err="1"/>
              <a:t>starte</a:t>
            </a:r>
            <a:r>
              <a:rPr lang="en-US"/>
              <a:t> </a:t>
            </a:r>
            <a:r>
              <a:rPr lang="en-US" err="1"/>
              <a:t>sesjoner</a:t>
            </a:r>
            <a:r>
              <a:rPr lang="en-US"/>
              <a:t>. </a:t>
            </a:r>
            <a:r>
              <a:rPr lang="en-US" err="1"/>
              <a:t>Faktorene</a:t>
            </a:r>
            <a:r>
              <a:rPr lang="en-US"/>
              <a:t> </a:t>
            </a:r>
            <a:r>
              <a:rPr lang="en-US" err="1"/>
              <a:t>blir</a:t>
            </a:r>
            <a:r>
              <a:rPr lang="en-US"/>
              <a:t> </a:t>
            </a:r>
            <a:r>
              <a:rPr lang="en-US" err="1"/>
              <a:t>viktigere</a:t>
            </a:r>
            <a:r>
              <a:rPr lang="en-US"/>
              <a:t>, </a:t>
            </a:r>
            <a:r>
              <a:rPr lang="en-US" err="1"/>
              <a:t>og</a:t>
            </a:r>
            <a:r>
              <a:rPr lang="en-US"/>
              <a:t> OT </a:t>
            </a:r>
            <a:r>
              <a:rPr lang="en-US" err="1"/>
              <a:t>vil</a:t>
            </a:r>
            <a:r>
              <a:rPr lang="en-US"/>
              <a:t> ha </a:t>
            </a:r>
            <a:r>
              <a:rPr lang="en-US" err="1"/>
              <a:t>utfordringer</a:t>
            </a:r>
            <a:r>
              <a:rPr lang="en-US"/>
              <a:t> med å </a:t>
            </a:r>
            <a:r>
              <a:rPr lang="en-US" err="1"/>
              <a:t>identifisere</a:t>
            </a:r>
            <a:r>
              <a:rPr lang="en-US"/>
              <a:t> seg via </a:t>
            </a:r>
            <a:r>
              <a:rPr lang="en-US" err="1"/>
              <a:t>en</a:t>
            </a:r>
            <a:r>
              <a:rPr lang="en-US"/>
              <a:t> </a:t>
            </a:r>
            <a:r>
              <a:rPr lang="en-US" err="1"/>
              <a:t>slik</a:t>
            </a:r>
            <a:r>
              <a:rPr lang="en-US"/>
              <a:t> portal. </a:t>
            </a:r>
            <a:r>
              <a:rPr lang="en-US" err="1"/>
              <a:t>Løsningen</a:t>
            </a:r>
            <a:r>
              <a:rPr lang="en-US"/>
              <a:t> </a:t>
            </a:r>
            <a:r>
              <a:rPr lang="en-US" err="1"/>
              <a:t>kan</a:t>
            </a:r>
            <a:r>
              <a:rPr lang="en-US"/>
              <a:t> </a:t>
            </a:r>
            <a:r>
              <a:rPr lang="en-US" err="1"/>
              <a:t>være</a:t>
            </a:r>
            <a:r>
              <a:rPr lang="en-US"/>
              <a:t> å </a:t>
            </a:r>
            <a:r>
              <a:rPr lang="en-US" err="1"/>
              <a:t>etablere</a:t>
            </a:r>
            <a:r>
              <a:rPr lang="en-US"/>
              <a:t> </a:t>
            </a:r>
            <a:r>
              <a:rPr lang="en-US" err="1"/>
              <a:t>utstyr</a:t>
            </a:r>
            <a:r>
              <a:rPr lang="en-US"/>
              <a:t> med PKI </a:t>
            </a:r>
            <a:r>
              <a:rPr lang="en-US" err="1"/>
              <a:t>kapabilitet</a:t>
            </a:r>
            <a:r>
              <a:rPr lang="en-US"/>
              <a:t> </a:t>
            </a:r>
            <a:r>
              <a:rPr lang="en-US" err="1"/>
              <a:t>foran</a:t>
            </a:r>
            <a:r>
              <a:rPr lang="en-US"/>
              <a:t> OT, </a:t>
            </a:r>
            <a:r>
              <a:rPr lang="en-US" err="1"/>
              <a:t>og</a:t>
            </a:r>
            <a:r>
              <a:rPr lang="en-US"/>
              <a:t> </a:t>
            </a:r>
            <a:r>
              <a:rPr lang="en-US" err="1"/>
              <a:t>benytte</a:t>
            </a:r>
            <a:r>
              <a:rPr lang="en-US"/>
              <a:t> </a:t>
            </a:r>
            <a:r>
              <a:rPr lang="en-US" err="1"/>
              <a:t>nettverkssikkerhet</a:t>
            </a:r>
            <a:r>
              <a:rPr lang="en-US"/>
              <a:t> </a:t>
            </a:r>
            <a:r>
              <a:rPr lang="en-US" err="1"/>
              <a:t>til</a:t>
            </a:r>
            <a:r>
              <a:rPr lang="en-US"/>
              <a:t> å </a:t>
            </a:r>
            <a:r>
              <a:rPr lang="en-US" err="1"/>
              <a:t>isolere</a:t>
            </a:r>
            <a:r>
              <a:rPr lang="en-US"/>
              <a:t> </a:t>
            </a:r>
            <a:r>
              <a:rPr lang="en-US" err="1"/>
              <a:t>utstyr</a:t>
            </a:r>
            <a:r>
              <a:rPr lang="en-US"/>
              <a:t> </a:t>
            </a:r>
            <a:r>
              <a:rPr lang="en-US" err="1"/>
              <a:t>utover</a:t>
            </a:r>
            <a:r>
              <a:rPr lang="en-US"/>
              <a:t> </a:t>
            </a:r>
            <a:r>
              <a:rPr lang="en-US" err="1"/>
              <a:t>nødvendig</a:t>
            </a:r>
            <a:r>
              <a:rPr lang="en-US"/>
              <a:t> </a:t>
            </a:r>
            <a:r>
              <a:rPr lang="en-US" err="1"/>
              <a:t>kommunikasjon</a:t>
            </a:r>
            <a:r>
              <a:rPr lang="en-US"/>
              <a:t>.</a:t>
            </a:r>
          </a:p>
          <a:p>
            <a:r>
              <a:rPr lang="en-US"/>
              <a:t>Remote </a:t>
            </a:r>
            <a:r>
              <a:rPr lang="en-US" err="1"/>
              <a:t>aksess</a:t>
            </a:r>
            <a:r>
              <a:rPr lang="en-US"/>
              <a:t> </a:t>
            </a:r>
            <a:r>
              <a:rPr lang="en-US" err="1"/>
              <a:t>må</a:t>
            </a:r>
            <a:r>
              <a:rPr lang="en-US"/>
              <a:t> </a:t>
            </a:r>
            <a:r>
              <a:rPr lang="en-US" err="1"/>
              <a:t>initieres</a:t>
            </a:r>
            <a:r>
              <a:rPr lang="en-US"/>
              <a:t> mot </a:t>
            </a:r>
            <a:r>
              <a:rPr lang="en-US" err="1"/>
              <a:t>sentralt</a:t>
            </a:r>
            <a:r>
              <a:rPr lang="en-US"/>
              <a:t> system, </a:t>
            </a:r>
            <a:r>
              <a:rPr lang="en-US" err="1"/>
              <a:t>slik</a:t>
            </a:r>
            <a:r>
              <a:rPr lang="en-US"/>
              <a:t> at et </a:t>
            </a:r>
            <a:r>
              <a:rPr lang="en-US" err="1"/>
              <a:t>sikkerhetsbrudd</a:t>
            </a:r>
            <a:r>
              <a:rPr lang="en-US"/>
              <a:t> </a:t>
            </a:r>
            <a:r>
              <a:rPr lang="en-US" err="1"/>
              <a:t>sentralt</a:t>
            </a:r>
            <a:r>
              <a:rPr lang="en-US"/>
              <a:t> </a:t>
            </a:r>
            <a:r>
              <a:rPr lang="en-US" err="1"/>
              <a:t>ikke</a:t>
            </a:r>
            <a:r>
              <a:rPr lang="en-US"/>
              <a:t> </a:t>
            </a:r>
            <a:r>
              <a:rPr lang="en-US" err="1"/>
              <a:t>eksponere</a:t>
            </a:r>
            <a:r>
              <a:rPr lang="en-US"/>
              <a:t> et </a:t>
            </a:r>
            <a:r>
              <a:rPr lang="en-US" err="1"/>
              <a:t>stort</a:t>
            </a:r>
            <a:r>
              <a:rPr lang="en-US"/>
              <a:t> </a:t>
            </a:r>
            <a:r>
              <a:rPr lang="en-US" err="1"/>
              <a:t>antall</a:t>
            </a:r>
            <a:r>
              <a:rPr lang="en-US"/>
              <a:t> </a:t>
            </a:r>
            <a:r>
              <a:rPr lang="en-US" err="1"/>
              <a:t>enheter</a:t>
            </a:r>
            <a:r>
              <a:rPr lang="en-US"/>
              <a:t>. Dette er </a:t>
            </a:r>
            <a:r>
              <a:rPr lang="en-US" err="1"/>
              <a:t>ekvivalent</a:t>
            </a:r>
            <a:r>
              <a:rPr lang="en-US"/>
              <a:t> </a:t>
            </a:r>
            <a:r>
              <a:rPr lang="en-US" err="1"/>
              <a:t>til</a:t>
            </a:r>
            <a:r>
              <a:rPr lang="en-US"/>
              <a:t> SKY-</a:t>
            </a:r>
            <a:r>
              <a:rPr lang="en-US" err="1"/>
              <a:t>prinsippet</a:t>
            </a:r>
            <a:r>
              <a:rPr lang="en-US"/>
              <a:t> at </a:t>
            </a:r>
            <a:r>
              <a:rPr lang="en-US" err="1"/>
              <a:t>trafikk</a:t>
            </a:r>
            <a:r>
              <a:rPr lang="en-US"/>
              <a:t> </a:t>
            </a:r>
            <a:r>
              <a:rPr lang="en-US" err="1"/>
              <a:t>intitieres</a:t>
            </a:r>
            <a:r>
              <a:rPr lang="en-US"/>
              <a:t> </a:t>
            </a:r>
            <a:r>
              <a:rPr lang="en-US" err="1"/>
              <a:t>fra</a:t>
            </a:r>
            <a:r>
              <a:rPr lang="en-US"/>
              <a:t> </a:t>
            </a:r>
            <a:r>
              <a:rPr lang="en-US" err="1"/>
              <a:t>soner</a:t>
            </a:r>
            <a:r>
              <a:rPr lang="en-US"/>
              <a:t> </a:t>
            </a:r>
            <a:r>
              <a:rPr lang="en-US" err="1"/>
              <a:t>som</a:t>
            </a:r>
            <a:r>
              <a:rPr lang="en-US"/>
              <a:t> </a:t>
            </a:r>
            <a:r>
              <a:rPr lang="en-US" err="1"/>
              <a:t>ikke</a:t>
            </a:r>
            <a:r>
              <a:rPr lang="en-US"/>
              <a:t> </a:t>
            </a:r>
            <a:r>
              <a:rPr lang="en-US" err="1"/>
              <a:t>har</a:t>
            </a:r>
            <a:r>
              <a:rPr lang="en-US"/>
              <a:t> intern </a:t>
            </a:r>
            <a:r>
              <a:rPr lang="en-US" err="1"/>
              <a:t>kommunikasjon</a:t>
            </a:r>
            <a:r>
              <a:rPr lang="en-US"/>
              <a:t>, </a:t>
            </a:r>
            <a:r>
              <a:rPr lang="en-US" err="1"/>
              <a:t>og</a:t>
            </a:r>
            <a:r>
              <a:rPr lang="en-US"/>
              <a:t> </a:t>
            </a:r>
            <a:r>
              <a:rPr lang="en-US" err="1"/>
              <a:t>selv</a:t>
            </a:r>
            <a:r>
              <a:rPr lang="en-US"/>
              <a:t> </a:t>
            </a:r>
            <a:r>
              <a:rPr lang="en-US" err="1"/>
              <a:t>aktivt</a:t>
            </a:r>
            <a:r>
              <a:rPr lang="en-US"/>
              <a:t> </a:t>
            </a:r>
            <a:r>
              <a:rPr lang="en-US" err="1"/>
              <a:t>kobler</a:t>
            </a:r>
            <a:r>
              <a:rPr lang="en-US"/>
              <a:t> </a:t>
            </a:r>
            <a:r>
              <a:rPr lang="en-US" err="1"/>
              <a:t>til</a:t>
            </a:r>
            <a:r>
              <a:rPr lang="en-US"/>
              <a:t>. </a:t>
            </a:r>
          </a:p>
          <a:p>
            <a:endParaRPr lang="en-US"/>
          </a:p>
        </p:txBody>
      </p:sp>
    </p:spTree>
    <p:extLst>
      <p:ext uri="{BB962C8B-B14F-4D97-AF65-F5344CB8AC3E}">
        <p14:creationId xmlns:p14="http://schemas.microsoft.com/office/powerpoint/2010/main" val="315812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1E7BC4-9BBD-1F8E-55C5-D6404A8244A4}"/>
              </a:ext>
            </a:extLst>
          </p:cNvPr>
          <p:cNvSpPr>
            <a:spLocks noGrp="1"/>
          </p:cNvSpPr>
          <p:nvPr>
            <p:ph type="title"/>
          </p:nvPr>
        </p:nvSpPr>
        <p:spPr>
          <a:xfrm>
            <a:off x="594654" y="249915"/>
            <a:ext cx="7230578" cy="643169"/>
          </a:xfrm>
        </p:spPr>
        <p:txBody>
          <a:bodyPr/>
          <a:lstStyle/>
          <a:p>
            <a:r>
              <a:rPr lang="nb-NO"/>
              <a:t>HVORDAN REDUSERER PAM RISIKO</a:t>
            </a:r>
          </a:p>
        </p:txBody>
      </p:sp>
      <p:sp>
        <p:nvSpPr>
          <p:cNvPr id="3" name="Plassholder for innhold 2">
            <a:extLst>
              <a:ext uri="{FF2B5EF4-FFF2-40B4-BE49-F238E27FC236}">
                <a16:creationId xmlns:a16="http://schemas.microsoft.com/office/drawing/2014/main" id="{BF8BBC66-168D-2027-94D7-10119A52BBCF}"/>
              </a:ext>
            </a:extLst>
          </p:cNvPr>
          <p:cNvSpPr>
            <a:spLocks noGrp="1"/>
          </p:cNvSpPr>
          <p:nvPr>
            <p:ph idx="1"/>
          </p:nvPr>
        </p:nvSpPr>
        <p:spPr>
          <a:xfrm>
            <a:off x="640374" y="868441"/>
            <a:ext cx="6928826" cy="3982959"/>
          </a:xfrm>
        </p:spPr>
        <p:txBody>
          <a:bodyPr>
            <a:normAutofit lnSpcReduction="10000"/>
          </a:bodyPr>
          <a:lstStyle/>
          <a:p>
            <a:r>
              <a:rPr lang="nb-NO" err="1"/>
              <a:t>Audit</a:t>
            </a:r>
            <a:r>
              <a:rPr lang="nb-NO"/>
              <a:t> logs</a:t>
            </a:r>
          </a:p>
          <a:p>
            <a:r>
              <a:rPr lang="nb-NO" err="1"/>
              <a:t>Password</a:t>
            </a:r>
            <a:r>
              <a:rPr lang="nb-NO"/>
              <a:t> i </a:t>
            </a:r>
            <a:r>
              <a:rPr lang="nb-NO" err="1"/>
              <a:t>vault</a:t>
            </a:r>
            <a:r>
              <a:rPr lang="nb-NO"/>
              <a:t> og rotasjon</a:t>
            </a:r>
          </a:p>
          <a:p>
            <a:r>
              <a:rPr lang="nb-NO" err="1"/>
              <a:t>Approval</a:t>
            </a:r>
            <a:endParaRPr lang="nb-NO"/>
          </a:p>
          <a:p>
            <a:r>
              <a:rPr lang="nb-NO"/>
              <a:t>Just in time, </a:t>
            </a:r>
            <a:r>
              <a:rPr lang="nb-NO" err="1"/>
              <a:t>no</a:t>
            </a:r>
            <a:r>
              <a:rPr lang="nb-NO"/>
              <a:t> </a:t>
            </a:r>
            <a:r>
              <a:rPr lang="nb-NO" err="1"/>
              <a:t>standing</a:t>
            </a:r>
            <a:r>
              <a:rPr lang="nb-NO"/>
              <a:t> </a:t>
            </a:r>
            <a:r>
              <a:rPr lang="nb-NO" err="1"/>
              <a:t>privilege</a:t>
            </a:r>
            <a:endParaRPr lang="nb-NO"/>
          </a:p>
          <a:p>
            <a:r>
              <a:rPr lang="nb-NO"/>
              <a:t>Sjekk mot ITSM saksnummer</a:t>
            </a:r>
          </a:p>
          <a:p>
            <a:r>
              <a:rPr lang="nb-NO"/>
              <a:t>Logging av sikkerhetshendelser til SIEM</a:t>
            </a:r>
          </a:p>
          <a:p>
            <a:r>
              <a:rPr lang="nb-NO"/>
              <a:t>Policy basert tilgang (PBAC).  ABAC (grupper/rettigheter fra IAM) i tillegg til tradisjonell Rollebasert (RBAC) – </a:t>
            </a:r>
            <a:r>
              <a:rPr lang="nb-NO" err="1"/>
              <a:t>separation</a:t>
            </a:r>
            <a:r>
              <a:rPr lang="nb-NO"/>
              <a:t> </a:t>
            </a:r>
            <a:r>
              <a:rPr lang="nb-NO" err="1"/>
              <a:t>of</a:t>
            </a:r>
            <a:r>
              <a:rPr lang="nb-NO"/>
              <a:t> </a:t>
            </a:r>
            <a:r>
              <a:rPr lang="nb-NO" err="1"/>
              <a:t>duties</a:t>
            </a:r>
            <a:r>
              <a:rPr lang="nb-NO"/>
              <a:t>.</a:t>
            </a:r>
          </a:p>
          <a:p>
            <a:r>
              <a:rPr lang="nb-NO"/>
              <a:t>Zero Trust krever at alle operasjoner verifiseres, ikke alltid mulig?</a:t>
            </a:r>
          </a:p>
        </p:txBody>
      </p:sp>
      <p:sp>
        <p:nvSpPr>
          <p:cNvPr id="4" name="Plassholder for dato 3">
            <a:extLst>
              <a:ext uri="{FF2B5EF4-FFF2-40B4-BE49-F238E27FC236}">
                <a16:creationId xmlns:a16="http://schemas.microsoft.com/office/drawing/2014/main" id="{B862A0C3-F9CA-4753-DD2B-0692E6C38A4A}"/>
              </a:ext>
            </a:extLst>
          </p:cNvPr>
          <p:cNvSpPr>
            <a:spLocks noGrp="1"/>
          </p:cNvSpPr>
          <p:nvPr>
            <p:ph type="dt" sz="half" idx="10"/>
          </p:nvPr>
        </p:nvSpPr>
        <p:spPr/>
        <p:txBody>
          <a:bodyPr/>
          <a:lstStyle/>
          <a:p>
            <a:fld id="{7C9F6A30-FF67-4D5F-8FE3-5769D561C415}" type="datetime1">
              <a:rPr lang="en-US" smtClean="0"/>
              <a:t>10/31/2025</a:t>
            </a:fld>
            <a:endParaRPr lang="en-US"/>
          </a:p>
        </p:txBody>
      </p:sp>
      <p:sp>
        <p:nvSpPr>
          <p:cNvPr id="5" name="Plassholder for bunntekst 4">
            <a:extLst>
              <a:ext uri="{FF2B5EF4-FFF2-40B4-BE49-F238E27FC236}">
                <a16:creationId xmlns:a16="http://schemas.microsoft.com/office/drawing/2014/main" id="{1FF83516-1681-7896-391B-117944AC113A}"/>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BFB0A7AB-03D4-7D78-2E4D-0FD8B8AEE2A5}"/>
              </a:ext>
            </a:extLst>
          </p:cNvPr>
          <p:cNvSpPr>
            <a:spLocks noGrp="1"/>
          </p:cNvSpPr>
          <p:nvPr>
            <p:ph type="sldNum" sz="quarter" idx="12"/>
          </p:nvPr>
        </p:nvSpPr>
        <p:spPr/>
        <p:txBody>
          <a:bodyPr/>
          <a:lstStyle/>
          <a:p>
            <a:fld id="{196A61CA-0502-4EE4-9724-96EA822543E5}" type="slidenum">
              <a:rPr lang="en-US" smtClean="0"/>
              <a:t>16</a:t>
            </a:fld>
            <a:endParaRPr lang="en-US"/>
          </a:p>
        </p:txBody>
      </p:sp>
    </p:spTree>
    <p:extLst>
      <p:ext uri="{BB962C8B-B14F-4D97-AF65-F5344CB8AC3E}">
        <p14:creationId xmlns:p14="http://schemas.microsoft.com/office/powerpoint/2010/main" val="185723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6" y="506882"/>
            <a:ext cx="7342094" cy="615947"/>
          </a:xfrm>
        </p:spPr>
        <p:txBody>
          <a:bodyPr/>
          <a:lstStyle/>
          <a:p>
            <a:r>
              <a:rPr lang="en-GB"/>
              <a:t>Hva er </a:t>
            </a:r>
            <a:r>
              <a:rPr err="1"/>
              <a:t>annerledes</a:t>
            </a:r>
            <a:r>
              <a:rPr lang="nb-NO"/>
              <a:t> for OT-PAM</a:t>
            </a:r>
            <a:endParaRPr/>
          </a:p>
        </p:txBody>
      </p:sp>
      <p:sp>
        <p:nvSpPr>
          <p:cNvPr id="3" name="Content Placeholder 2"/>
          <p:cNvSpPr>
            <a:spLocks noGrp="1"/>
          </p:cNvSpPr>
          <p:nvPr>
            <p:ph idx="1"/>
          </p:nvPr>
        </p:nvSpPr>
        <p:spPr>
          <a:xfrm>
            <a:off x="614082" y="1122828"/>
            <a:ext cx="7871012" cy="3713331"/>
          </a:xfrm>
        </p:spPr>
        <p:txBody>
          <a:bodyPr>
            <a:normAutofit/>
          </a:bodyPr>
          <a:lstStyle/>
          <a:p>
            <a:r>
              <a:rPr sz="1350" err="1"/>
              <a:t>Tilgjengelighet</a:t>
            </a:r>
            <a:r>
              <a:rPr sz="1350"/>
              <a:t> </a:t>
            </a:r>
            <a:r>
              <a:rPr sz="1350" err="1"/>
              <a:t>og</a:t>
            </a:r>
            <a:r>
              <a:rPr sz="1350"/>
              <a:t> </a:t>
            </a:r>
            <a:r>
              <a:rPr lang="nb-NO" sz="1350"/>
              <a:t>sikkerhet</a:t>
            </a:r>
            <a:r>
              <a:rPr sz="1350"/>
              <a:t>: </a:t>
            </a:r>
            <a:r>
              <a:rPr sz="1350" err="1"/>
              <a:t>produksjonsstans</a:t>
            </a:r>
            <a:r>
              <a:rPr sz="1350"/>
              <a:t> er </a:t>
            </a:r>
            <a:r>
              <a:rPr sz="1350" err="1"/>
              <a:t>dyrt</a:t>
            </a:r>
            <a:r>
              <a:rPr sz="1350"/>
              <a:t>/</a:t>
            </a:r>
            <a:r>
              <a:rPr sz="1350" err="1"/>
              <a:t>farlig</a:t>
            </a:r>
            <a:r>
              <a:rPr sz="1350"/>
              <a:t> → </a:t>
            </a:r>
            <a:r>
              <a:rPr sz="1350" err="1"/>
              <a:t>lav</a:t>
            </a:r>
            <a:r>
              <a:rPr sz="1350"/>
              <a:t> </a:t>
            </a:r>
            <a:r>
              <a:rPr sz="1350" err="1"/>
              <a:t>toleranse</a:t>
            </a:r>
            <a:r>
              <a:rPr sz="1350"/>
              <a:t> for endrin</a:t>
            </a:r>
            <a:r>
              <a:rPr lang="en-GB" sz="1350"/>
              <a:t>ger</a:t>
            </a:r>
            <a:r>
              <a:rPr lang="en-NO" sz="1350"/>
              <a:t>.</a:t>
            </a:r>
            <a:endParaRPr sz="1350"/>
          </a:p>
          <a:p>
            <a:r>
              <a:rPr sz="1350"/>
              <a:t>Legacy &amp; </a:t>
            </a:r>
            <a:r>
              <a:rPr sz="1350" err="1"/>
              <a:t>proprietære</a:t>
            </a:r>
            <a:r>
              <a:rPr sz="1350"/>
              <a:t> </a:t>
            </a:r>
            <a:r>
              <a:rPr sz="1350" err="1"/>
              <a:t>protokoller</a:t>
            </a:r>
            <a:r>
              <a:rPr sz="1350"/>
              <a:t>: </a:t>
            </a:r>
            <a:r>
              <a:rPr sz="1350" err="1"/>
              <a:t>begrenser</a:t>
            </a:r>
            <a:r>
              <a:rPr sz="1350"/>
              <a:t> standard </a:t>
            </a:r>
            <a:r>
              <a:rPr sz="1350" err="1"/>
              <a:t>agenter</a:t>
            </a:r>
            <a:r>
              <a:rPr sz="1350"/>
              <a:t>, </a:t>
            </a:r>
            <a:r>
              <a:rPr sz="1350" err="1"/>
              <a:t>rotasjon</a:t>
            </a:r>
            <a:r>
              <a:rPr sz="1350"/>
              <a:t> </a:t>
            </a:r>
            <a:r>
              <a:rPr sz="1350" err="1"/>
              <a:t>og</a:t>
            </a:r>
            <a:r>
              <a:rPr sz="1350"/>
              <a:t> </a:t>
            </a:r>
            <a:r>
              <a:rPr sz="1350" err="1"/>
              <a:t>inspeksjon</a:t>
            </a:r>
            <a:r>
              <a:rPr sz="1350"/>
              <a:t>.</a:t>
            </a:r>
          </a:p>
          <a:p>
            <a:r>
              <a:rPr sz="1350"/>
              <a:t>Maskin- </a:t>
            </a:r>
            <a:r>
              <a:rPr sz="1350" err="1"/>
              <a:t>og</a:t>
            </a:r>
            <a:r>
              <a:rPr sz="1350"/>
              <a:t> </a:t>
            </a:r>
            <a:r>
              <a:rPr sz="1350" err="1"/>
              <a:t>ikke-interaktive</a:t>
            </a:r>
            <a:r>
              <a:rPr sz="1350"/>
              <a:t> </a:t>
            </a:r>
            <a:r>
              <a:rPr sz="1350" err="1"/>
              <a:t>identiteter</a:t>
            </a:r>
            <a:r>
              <a:rPr sz="1350"/>
              <a:t> (</a:t>
            </a:r>
            <a:r>
              <a:rPr sz="1350" err="1"/>
              <a:t>automatiserte</a:t>
            </a:r>
            <a:r>
              <a:rPr sz="1350"/>
              <a:t> </a:t>
            </a:r>
            <a:r>
              <a:rPr sz="1350" err="1"/>
              <a:t>prosesser</a:t>
            </a:r>
            <a:r>
              <a:rPr sz="1350"/>
              <a:t>): </a:t>
            </a:r>
            <a:r>
              <a:rPr sz="1350" err="1"/>
              <a:t>få</a:t>
            </a:r>
            <a:r>
              <a:rPr sz="1350"/>
              <a:t>, </a:t>
            </a:r>
            <a:r>
              <a:rPr sz="1350" err="1"/>
              <a:t>skjulte</a:t>
            </a:r>
            <a:r>
              <a:rPr sz="1350"/>
              <a:t>, </a:t>
            </a:r>
            <a:r>
              <a:rPr sz="1350" err="1"/>
              <a:t>ofte</a:t>
            </a:r>
            <a:r>
              <a:rPr sz="1350"/>
              <a:t> </a:t>
            </a:r>
            <a:r>
              <a:rPr sz="1350" err="1"/>
              <a:t>hardkodet</a:t>
            </a:r>
            <a:r>
              <a:rPr sz="1350"/>
              <a:t> </a:t>
            </a:r>
            <a:r>
              <a:rPr sz="1350" err="1"/>
              <a:t>i</a:t>
            </a:r>
            <a:r>
              <a:rPr sz="1350"/>
              <a:t> </a:t>
            </a:r>
            <a:r>
              <a:rPr sz="1350" err="1"/>
              <a:t>apper</a:t>
            </a:r>
            <a:r>
              <a:rPr sz="1350"/>
              <a:t>/PLC/SCADA.</a:t>
            </a:r>
          </a:p>
          <a:p>
            <a:r>
              <a:rPr sz="1350" err="1"/>
              <a:t>Leverandøravhengighet</a:t>
            </a:r>
            <a:r>
              <a:rPr sz="1350"/>
              <a:t>: </a:t>
            </a:r>
            <a:r>
              <a:rPr sz="1350" err="1"/>
              <a:t>hyppig</a:t>
            </a:r>
            <a:r>
              <a:rPr sz="1350"/>
              <a:t> </a:t>
            </a:r>
            <a:r>
              <a:rPr sz="1350" err="1"/>
              <a:t>tredjepartsvedlikehold</a:t>
            </a:r>
            <a:r>
              <a:rPr sz="1350"/>
              <a:t> </a:t>
            </a:r>
            <a:r>
              <a:rPr sz="1350" err="1"/>
              <a:t>og</a:t>
            </a:r>
            <a:r>
              <a:rPr sz="1350"/>
              <a:t> </a:t>
            </a:r>
            <a:r>
              <a:rPr sz="1350" err="1"/>
              <a:t>delte</a:t>
            </a:r>
            <a:r>
              <a:rPr sz="1350"/>
              <a:t> </a:t>
            </a:r>
            <a:r>
              <a:rPr sz="1350" err="1"/>
              <a:t>kontoer</a:t>
            </a:r>
            <a:r>
              <a:rPr sz="1350"/>
              <a:t> </a:t>
            </a:r>
            <a:r>
              <a:rPr sz="1350" err="1"/>
              <a:t>øker</a:t>
            </a:r>
            <a:r>
              <a:rPr sz="1350"/>
              <a:t> </a:t>
            </a:r>
            <a:r>
              <a:rPr sz="1350" err="1"/>
              <a:t>risiko</a:t>
            </a:r>
            <a:r>
              <a:rPr sz="1350"/>
              <a:t>.</a:t>
            </a:r>
          </a:p>
          <a:p>
            <a:r>
              <a:rPr sz="1350"/>
              <a:t>Strenge </a:t>
            </a:r>
            <a:r>
              <a:rPr sz="1350" err="1"/>
              <a:t>nettgrenser</a:t>
            </a:r>
            <a:r>
              <a:rPr sz="1350"/>
              <a:t>: OT</a:t>
            </a:r>
            <a:r>
              <a:rPr lang="nb-NO" sz="1350"/>
              <a:t> </a:t>
            </a:r>
            <a:r>
              <a:rPr lang="en-GB" sz="1400" err="1"/>
              <a:t>Kommunikasjonslinjer</a:t>
            </a:r>
            <a:r>
              <a:rPr lang="en-GB" sz="1400"/>
              <a:t> </a:t>
            </a:r>
            <a:r>
              <a:rPr lang="en-GB" sz="1400" err="1"/>
              <a:t>mellom</a:t>
            </a:r>
            <a:r>
              <a:rPr lang="en-GB" sz="1400"/>
              <a:t> </a:t>
            </a:r>
            <a:r>
              <a:rPr lang="en-GB" sz="1400" err="1"/>
              <a:t>soner</a:t>
            </a:r>
            <a:r>
              <a:rPr lang="en-GB" sz="1400"/>
              <a:t> </a:t>
            </a:r>
            <a:r>
              <a:rPr lang="en-GB" sz="1400" err="1"/>
              <a:t>gjør</a:t>
            </a:r>
            <a:r>
              <a:rPr lang="en-GB" sz="1400"/>
              <a:t> at </a:t>
            </a:r>
            <a:r>
              <a:rPr sz="1350"/>
              <a:t>PAM </a:t>
            </a:r>
            <a:r>
              <a:rPr sz="1350" err="1"/>
              <a:t>må</a:t>
            </a:r>
            <a:r>
              <a:rPr sz="1350"/>
              <a:t> </a:t>
            </a:r>
            <a:r>
              <a:rPr sz="1350" err="1"/>
              <a:t>spille</a:t>
            </a:r>
            <a:r>
              <a:rPr sz="1350"/>
              <a:t> </a:t>
            </a:r>
            <a:r>
              <a:rPr sz="1350" err="1"/>
              <a:t>på</a:t>
            </a:r>
            <a:r>
              <a:rPr sz="1350"/>
              <a:t> lag med </a:t>
            </a:r>
            <a:r>
              <a:rPr sz="1350" err="1"/>
              <a:t>perimeterkontroller</a:t>
            </a:r>
            <a:r>
              <a:rPr sz="1350"/>
              <a:t>.</a:t>
            </a:r>
          </a:p>
          <a:p>
            <a:r>
              <a:rPr sz="1350" err="1"/>
              <a:t>Sikkerhet</a:t>
            </a:r>
            <a:r>
              <a:rPr sz="1350"/>
              <a:t> vs. drift: JIT/</a:t>
            </a:r>
            <a:r>
              <a:rPr sz="1350" err="1"/>
              <a:t>rotasjon</a:t>
            </a:r>
            <a:r>
              <a:rPr sz="1350"/>
              <a:t> </a:t>
            </a:r>
            <a:r>
              <a:rPr sz="1350" err="1"/>
              <a:t>må</a:t>
            </a:r>
            <a:r>
              <a:rPr sz="1350"/>
              <a:t> </a:t>
            </a:r>
            <a:r>
              <a:rPr sz="1350" err="1"/>
              <a:t>koordineres</a:t>
            </a:r>
            <a:r>
              <a:rPr sz="1350"/>
              <a:t> med </a:t>
            </a:r>
            <a:r>
              <a:rPr sz="1350" err="1"/>
              <a:t>driftsvinduer</a:t>
            </a:r>
            <a:r>
              <a:rPr sz="1350"/>
              <a:t> </a:t>
            </a:r>
            <a:r>
              <a:rPr sz="1350" err="1"/>
              <a:t>og</a:t>
            </a:r>
            <a:r>
              <a:rPr sz="1350"/>
              <a:t> </a:t>
            </a:r>
            <a:r>
              <a:rPr sz="1350" err="1"/>
              <a:t>prosesskontroll</a:t>
            </a:r>
            <a:r>
              <a:rPr sz="135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EDE7-45B6-B557-9ABC-373E89042968}"/>
              </a:ext>
            </a:extLst>
          </p:cNvPr>
          <p:cNvSpPr>
            <a:spLocks noGrp="1"/>
          </p:cNvSpPr>
          <p:nvPr>
            <p:ph type="title"/>
          </p:nvPr>
        </p:nvSpPr>
        <p:spPr>
          <a:xfrm>
            <a:off x="630214" y="201067"/>
            <a:ext cx="6928826" cy="643169"/>
          </a:xfrm>
        </p:spPr>
        <p:txBody>
          <a:bodyPr/>
          <a:lstStyle/>
          <a:p>
            <a:r>
              <a:rPr lang="en-NO"/>
              <a:t>OT- Vanlige utfordringer </a:t>
            </a:r>
          </a:p>
        </p:txBody>
      </p:sp>
      <p:sp>
        <p:nvSpPr>
          <p:cNvPr id="3" name="Content Placeholder 2">
            <a:extLst>
              <a:ext uri="{FF2B5EF4-FFF2-40B4-BE49-F238E27FC236}">
                <a16:creationId xmlns:a16="http://schemas.microsoft.com/office/drawing/2014/main" id="{71577968-9DC7-138E-5762-61B03EA7B184}"/>
              </a:ext>
            </a:extLst>
          </p:cNvPr>
          <p:cNvSpPr>
            <a:spLocks noGrp="1"/>
          </p:cNvSpPr>
          <p:nvPr>
            <p:ph idx="1"/>
          </p:nvPr>
        </p:nvSpPr>
        <p:spPr>
          <a:xfrm>
            <a:off x="568960" y="986476"/>
            <a:ext cx="8006080" cy="3900484"/>
          </a:xfrm>
        </p:spPr>
        <p:txBody>
          <a:bodyPr>
            <a:normAutofit fontScale="77500" lnSpcReduction="20000"/>
          </a:bodyPr>
          <a:lstStyle/>
          <a:p>
            <a:r>
              <a:rPr lang="en-GB" err="1"/>
              <a:t>Budsjett</a:t>
            </a:r>
            <a:r>
              <a:rPr lang="en-GB"/>
              <a:t> – </a:t>
            </a:r>
            <a:r>
              <a:rPr lang="en-GB" err="1"/>
              <a:t>Hvilke</a:t>
            </a:r>
            <a:r>
              <a:rPr lang="en-GB"/>
              <a:t> </a:t>
            </a:r>
            <a:r>
              <a:rPr lang="en-GB" err="1"/>
              <a:t>risikoer</a:t>
            </a:r>
            <a:r>
              <a:rPr lang="en-GB"/>
              <a:t> </a:t>
            </a:r>
            <a:r>
              <a:rPr lang="en-GB" err="1"/>
              <a:t>reduseres</a:t>
            </a:r>
            <a:r>
              <a:rPr lang="en-GB"/>
              <a:t> </a:t>
            </a:r>
            <a:r>
              <a:rPr lang="en-GB" err="1"/>
              <a:t>og</a:t>
            </a:r>
            <a:r>
              <a:rPr lang="en-GB"/>
              <a:t> </a:t>
            </a:r>
            <a:r>
              <a:rPr lang="en-GB" err="1"/>
              <a:t>hvilke</a:t>
            </a:r>
            <a:r>
              <a:rPr lang="en-GB"/>
              <a:t> </a:t>
            </a:r>
            <a:r>
              <a:rPr lang="en-GB" err="1"/>
              <a:t>sikkerhetsgevinster</a:t>
            </a:r>
            <a:r>
              <a:rPr lang="en-GB"/>
              <a:t> </a:t>
            </a:r>
            <a:r>
              <a:rPr lang="en-GB" err="1"/>
              <a:t>kan</a:t>
            </a:r>
            <a:r>
              <a:rPr lang="en-GB"/>
              <a:t> </a:t>
            </a:r>
            <a:r>
              <a:rPr lang="en-GB" err="1"/>
              <a:t>hentes</a:t>
            </a:r>
            <a:r>
              <a:rPr lang="en-GB"/>
              <a:t> </a:t>
            </a:r>
            <a:r>
              <a:rPr lang="en-GB" err="1"/>
              <a:t>fra</a:t>
            </a:r>
            <a:r>
              <a:rPr lang="en-GB"/>
              <a:t> </a:t>
            </a:r>
            <a:r>
              <a:rPr lang="en-GB" err="1"/>
              <a:t>investeringen</a:t>
            </a:r>
            <a:r>
              <a:rPr lang="en-GB"/>
              <a:t>.</a:t>
            </a:r>
          </a:p>
          <a:p>
            <a:r>
              <a:rPr lang="en-GB" err="1"/>
              <a:t>Prosesser</a:t>
            </a:r>
            <a:r>
              <a:rPr lang="en-GB"/>
              <a:t>, policy, </a:t>
            </a:r>
            <a:r>
              <a:rPr lang="en-GB" err="1"/>
              <a:t>mennesker</a:t>
            </a:r>
            <a:r>
              <a:rPr lang="en-GB"/>
              <a:t> </a:t>
            </a:r>
            <a:r>
              <a:rPr lang="en-GB" err="1"/>
              <a:t>og</a:t>
            </a:r>
            <a:r>
              <a:rPr lang="en-GB"/>
              <a:t> </a:t>
            </a:r>
            <a:r>
              <a:rPr lang="en-GB" err="1"/>
              <a:t>teknologi</a:t>
            </a:r>
            <a:r>
              <a:rPr lang="en-GB"/>
              <a:t>- Krever </a:t>
            </a:r>
            <a:r>
              <a:rPr lang="en-GB" err="1"/>
              <a:t>forståelse</a:t>
            </a:r>
            <a:r>
              <a:rPr lang="en-GB"/>
              <a:t> for </a:t>
            </a:r>
            <a:r>
              <a:rPr lang="en-GB" err="1"/>
              <a:t>hvordan</a:t>
            </a:r>
            <a:r>
              <a:rPr lang="en-GB"/>
              <a:t> </a:t>
            </a:r>
            <a:r>
              <a:rPr lang="en-GB" err="1"/>
              <a:t>virksomhetens</a:t>
            </a:r>
            <a:r>
              <a:rPr lang="en-GB"/>
              <a:t> </a:t>
            </a:r>
            <a:r>
              <a:rPr lang="en-GB" err="1"/>
              <a:t>industriell</a:t>
            </a:r>
            <a:r>
              <a:rPr lang="en-GB"/>
              <a:t> </a:t>
            </a:r>
            <a:r>
              <a:rPr lang="en-GB" err="1"/>
              <a:t>automasjon</a:t>
            </a:r>
            <a:r>
              <a:rPr lang="en-GB"/>
              <a:t> </a:t>
            </a:r>
            <a:r>
              <a:rPr lang="en-GB" err="1"/>
              <a:t>fungerer</a:t>
            </a:r>
            <a:r>
              <a:rPr lang="en-GB"/>
              <a:t> </a:t>
            </a:r>
            <a:r>
              <a:rPr lang="en-GB" err="1"/>
              <a:t>og</a:t>
            </a:r>
            <a:r>
              <a:rPr lang="en-GB"/>
              <a:t> </a:t>
            </a:r>
            <a:r>
              <a:rPr lang="en-GB" err="1"/>
              <a:t>hvilke</a:t>
            </a:r>
            <a:r>
              <a:rPr lang="en-GB"/>
              <a:t> </a:t>
            </a:r>
            <a:r>
              <a:rPr lang="en-GB" err="1"/>
              <a:t>særegenheter</a:t>
            </a:r>
            <a:r>
              <a:rPr lang="en-GB"/>
              <a:t> det </a:t>
            </a:r>
            <a:r>
              <a:rPr lang="en-GB" err="1"/>
              <a:t>har</a:t>
            </a:r>
            <a:r>
              <a:rPr lang="en-GB"/>
              <a:t> vs IT.</a:t>
            </a:r>
          </a:p>
          <a:p>
            <a:r>
              <a:rPr lang="en-GB" err="1"/>
              <a:t>Teknisk</a:t>
            </a:r>
            <a:r>
              <a:rPr lang="en-GB"/>
              <a:t> </a:t>
            </a:r>
            <a:r>
              <a:rPr lang="en-GB" err="1"/>
              <a:t>gjeld</a:t>
            </a:r>
            <a:r>
              <a:rPr lang="en-GB"/>
              <a:t> - </a:t>
            </a:r>
            <a:r>
              <a:rPr lang="en-GB" err="1"/>
              <a:t>Eldre</a:t>
            </a:r>
            <a:r>
              <a:rPr lang="en-GB"/>
              <a:t> </a:t>
            </a:r>
            <a:r>
              <a:rPr lang="en-GB" err="1"/>
              <a:t>spesialiserte</a:t>
            </a:r>
            <a:r>
              <a:rPr lang="en-GB"/>
              <a:t> </a:t>
            </a:r>
            <a:r>
              <a:rPr lang="en-GB" err="1"/>
              <a:t>protokoller</a:t>
            </a:r>
            <a:r>
              <a:rPr lang="en-GB"/>
              <a:t> </a:t>
            </a:r>
            <a:r>
              <a:rPr lang="en-GB" err="1"/>
              <a:t>som</a:t>
            </a:r>
            <a:r>
              <a:rPr lang="en-GB"/>
              <a:t> </a:t>
            </a:r>
            <a:r>
              <a:rPr lang="en-GB" err="1"/>
              <a:t>ikke</a:t>
            </a:r>
            <a:r>
              <a:rPr lang="en-GB"/>
              <a:t> </a:t>
            </a:r>
            <a:r>
              <a:rPr lang="en-GB" err="1"/>
              <a:t>støtter</a:t>
            </a:r>
            <a:r>
              <a:rPr lang="en-GB"/>
              <a:t> </a:t>
            </a:r>
            <a:r>
              <a:rPr lang="en-GB" err="1"/>
              <a:t>autentisering</a:t>
            </a:r>
            <a:r>
              <a:rPr lang="en-GB"/>
              <a:t> </a:t>
            </a:r>
            <a:r>
              <a:rPr lang="en-GB" err="1"/>
              <a:t>eller</a:t>
            </a:r>
            <a:r>
              <a:rPr lang="en-GB"/>
              <a:t> </a:t>
            </a:r>
            <a:r>
              <a:rPr lang="en-GB" err="1"/>
              <a:t>annen</a:t>
            </a:r>
            <a:r>
              <a:rPr lang="en-GB"/>
              <a:t> </a:t>
            </a:r>
            <a:r>
              <a:rPr lang="en-GB" err="1"/>
              <a:t>validering</a:t>
            </a:r>
            <a:r>
              <a:rPr lang="en-GB"/>
              <a:t>.</a:t>
            </a:r>
          </a:p>
          <a:p>
            <a:r>
              <a:rPr lang="en-GB" err="1"/>
              <a:t>Ofte</a:t>
            </a:r>
            <a:r>
              <a:rPr lang="en-GB"/>
              <a:t> </a:t>
            </a:r>
            <a:r>
              <a:rPr lang="en-GB" err="1"/>
              <a:t>krav</a:t>
            </a:r>
            <a:r>
              <a:rPr lang="en-GB"/>
              <a:t> om remote </a:t>
            </a:r>
            <a:r>
              <a:rPr lang="en-GB" err="1"/>
              <a:t>tilgang</a:t>
            </a:r>
            <a:r>
              <a:rPr lang="en-GB"/>
              <a:t>, </a:t>
            </a:r>
            <a:r>
              <a:rPr lang="en-GB" err="1"/>
              <a:t>både</a:t>
            </a:r>
            <a:r>
              <a:rPr lang="en-GB"/>
              <a:t> for </a:t>
            </a:r>
            <a:r>
              <a:rPr lang="en-GB" err="1"/>
              <a:t>mennesker</a:t>
            </a:r>
            <a:r>
              <a:rPr lang="en-GB"/>
              <a:t> </a:t>
            </a:r>
            <a:r>
              <a:rPr lang="en-GB" err="1"/>
              <a:t>og</a:t>
            </a:r>
            <a:r>
              <a:rPr lang="en-GB"/>
              <a:t> </a:t>
            </a:r>
            <a:r>
              <a:rPr lang="en-GB" err="1"/>
              <a:t>maskiner</a:t>
            </a:r>
            <a:r>
              <a:rPr lang="en-GB"/>
              <a:t>.</a:t>
            </a:r>
          </a:p>
          <a:p>
            <a:r>
              <a:rPr lang="en-GB"/>
              <a:t>Air gap / “</a:t>
            </a:r>
            <a:r>
              <a:rPr lang="en-GB" err="1"/>
              <a:t>øymodus</a:t>
            </a:r>
            <a:r>
              <a:rPr lang="en-GB"/>
              <a:t>”, </a:t>
            </a:r>
            <a:r>
              <a:rPr lang="en-GB" err="1"/>
              <a:t>både</a:t>
            </a:r>
            <a:r>
              <a:rPr lang="en-GB"/>
              <a:t> </a:t>
            </a:r>
            <a:r>
              <a:rPr lang="en-GB" err="1"/>
              <a:t>beskytter</a:t>
            </a:r>
            <a:r>
              <a:rPr lang="en-GB"/>
              <a:t> </a:t>
            </a:r>
            <a:r>
              <a:rPr lang="en-GB" err="1"/>
              <a:t>og</a:t>
            </a:r>
            <a:r>
              <a:rPr lang="en-GB"/>
              <a:t> er </a:t>
            </a:r>
            <a:r>
              <a:rPr lang="en-GB" err="1"/>
              <a:t>utfordrende</a:t>
            </a:r>
            <a:r>
              <a:rPr lang="en-GB"/>
              <a:t> </a:t>
            </a:r>
            <a:r>
              <a:rPr lang="en-GB" err="1"/>
              <a:t>i</a:t>
            </a:r>
            <a:r>
              <a:rPr lang="en-GB"/>
              <a:t> </a:t>
            </a:r>
            <a:r>
              <a:rPr lang="en-GB" err="1"/>
              <a:t>en</a:t>
            </a:r>
            <a:r>
              <a:rPr lang="en-GB"/>
              <a:t> </a:t>
            </a:r>
            <a:r>
              <a:rPr lang="en-GB" err="1"/>
              <a:t>driftssituasjon</a:t>
            </a:r>
            <a:endParaRPr lang="en-GB"/>
          </a:p>
          <a:p>
            <a:r>
              <a:rPr lang="en-NO" altLang="en-NO"/>
              <a:t>IT/OT-konvergens gjør tidligere isolerte systemer tilgjengelige og sårbare </a:t>
            </a:r>
          </a:p>
          <a:p>
            <a:r>
              <a:rPr lang="en-NO" altLang="en-NO"/>
              <a:t>Regulatoriske krav NIS2, IEC 62443 driver utviklingen</a:t>
            </a:r>
          </a:p>
          <a:p>
            <a:endParaRPr lang="en-NO" altLang="en-NO"/>
          </a:p>
          <a:p>
            <a:pPr marL="0" lvl="0" indent="0" eaLnBrk="0" fontAlgn="base" hangingPunct="0">
              <a:lnSpc>
                <a:spcPct val="100000"/>
              </a:lnSpc>
              <a:spcBef>
                <a:spcPct val="0"/>
              </a:spcBef>
              <a:spcAft>
                <a:spcPct val="0"/>
              </a:spcAft>
              <a:buSzTx/>
              <a:buNone/>
            </a:pPr>
            <a:r>
              <a:rPr lang="en-NO" altLang="en-NO"/>
              <a:t>Markedet vokser og leverandører av IAM/PAM-verktøy ser muligheter</a:t>
            </a:r>
          </a:p>
          <a:p>
            <a:endParaRPr lang="en-NO" altLang="en-NO"/>
          </a:p>
          <a:p>
            <a:endParaRPr lang="en-NO" altLang="en-NO"/>
          </a:p>
          <a:p>
            <a:endParaRPr lang="en-GB"/>
          </a:p>
          <a:p>
            <a:endParaRPr lang="en-GB"/>
          </a:p>
        </p:txBody>
      </p:sp>
      <p:sp>
        <p:nvSpPr>
          <p:cNvPr id="4" name="Date Placeholder 3">
            <a:extLst>
              <a:ext uri="{FF2B5EF4-FFF2-40B4-BE49-F238E27FC236}">
                <a16:creationId xmlns:a16="http://schemas.microsoft.com/office/drawing/2014/main" id="{0878388A-3176-D765-4A31-92910B057F4C}"/>
              </a:ext>
            </a:extLst>
          </p:cNvPr>
          <p:cNvSpPr>
            <a:spLocks noGrp="1"/>
          </p:cNvSpPr>
          <p:nvPr>
            <p:ph type="dt" sz="half" idx="10"/>
          </p:nvPr>
        </p:nvSpPr>
        <p:spPr/>
        <p:txBody>
          <a:bodyPr/>
          <a:lstStyle/>
          <a:p>
            <a:fld id="{7EFCFC3F-C189-064B-A514-CA78047EA3DE}" type="datetime1">
              <a:rPr lang="en-US" smtClean="0"/>
              <a:t>10/31/2025</a:t>
            </a:fld>
            <a:endParaRPr lang="en-US"/>
          </a:p>
        </p:txBody>
      </p:sp>
      <p:sp>
        <p:nvSpPr>
          <p:cNvPr id="5" name="Footer Placeholder 4">
            <a:extLst>
              <a:ext uri="{FF2B5EF4-FFF2-40B4-BE49-F238E27FC236}">
                <a16:creationId xmlns:a16="http://schemas.microsoft.com/office/drawing/2014/main" id="{1066BAFA-17F2-98EB-F543-C872E5A58F9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4684D7F-3A0B-E3C1-6926-72CE518FBC99}"/>
              </a:ext>
            </a:extLst>
          </p:cNvPr>
          <p:cNvSpPr>
            <a:spLocks noGrp="1"/>
          </p:cNvSpPr>
          <p:nvPr>
            <p:ph type="sldNum" sz="quarter" idx="12"/>
          </p:nvPr>
        </p:nvSpPr>
        <p:spPr/>
        <p:txBody>
          <a:bodyPr/>
          <a:lstStyle/>
          <a:p>
            <a:fld id="{196A61CA-0502-4EE4-9724-96EA822543E5}" type="slidenum">
              <a:rPr lang="en-US" smtClean="0"/>
              <a:t>18</a:t>
            </a:fld>
            <a:endParaRPr lang="en-US"/>
          </a:p>
        </p:txBody>
      </p:sp>
    </p:spTree>
    <p:extLst>
      <p:ext uri="{BB962C8B-B14F-4D97-AF65-F5344CB8AC3E}">
        <p14:creationId xmlns:p14="http://schemas.microsoft.com/office/powerpoint/2010/main" val="277728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3BD2-1ADD-9A28-2625-22E7A8E2A875}"/>
              </a:ext>
            </a:extLst>
          </p:cNvPr>
          <p:cNvSpPr>
            <a:spLocks noGrp="1"/>
          </p:cNvSpPr>
          <p:nvPr>
            <p:ph type="title"/>
          </p:nvPr>
        </p:nvSpPr>
        <p:spPr>
          <a:xfrm>
            <a:off x="1072174" y="343307"/>
            <a:ext cx="6928826" cy="643169"/>
          </a:xfrm>
        </p:spPr>
        <p:txBody>
          <a:bodyPr/>
          <a:lstStyle/>
          <a:p>
            <a:r>
              <a:rPr lang="en-NO"/>
              <a:t>NIS2 Regulatoriske krav</a:t>
            </a:r>
          </a:p>
        </p:txBody>
      </p:sp>
      <p:sp>
        <p:nvSpPr>
          <p:cNvPr id="4" name="Date Placeholder 3">
            <a:extLst>
              <a:ext uri="{FF2B5EF4-FFF2-40B4-BE49-F238E27FC236}">
                <a16:creationId xmlns:a16="http://schemas.microsoft.com/office/drawing/2014/main" id="{82EC3188-FCCD-E8F5-EB99-EEF79EB8C521}"/>
              </a:ext>
            </a:extLst>
          </p:cNvPr>
          <p:cNvSpPr>
            <a:spLocks noGrp="1"/>
          </p:cNvSpPr>
          <p:nvPr>
            <p:ph type="dt" sz="half" idx="10"/>
          </p:nvPr>
        </p:nvSpPr>
        <p:spPr/>
        <p:txBody>
          <a:bodyPr/>
          <a:lstStyle/>
          <a:p>
            <a:fld id="{EA31F051-1EF7-FF4C-AF4D-FD04350C2AC3}" type="datetime1">
              <a:rPr lang="en-US" smtClean="0"/>
              <a:t>10/31/2025</a:t>
            </a:fld>
            <a:endParaRPr lang="en-US"/>
          </a:p>
        </p:txBody>
      </p:sp>
      <p:sp>
        <p:nvSpPr>
          <p:cNvPr id="5" name="Footer Placeholder 4">
            <a:extLst>
              <a:ext uri="{FF2B5EF4-FFF2-40B4-BE49-F238E27FC236}">
                <a16:creationId xmlns:a16="http://schemas.microsoft.com/office/drawing/2014/main" id="{71938A33-1768-576A-6386-055D2057D14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8A0A16E-E1C7-DCC6-119F-169933A516CA}"/>
              </a:ext>
            </a:extLst>
          </p:cNvPr>
          <p:cNvSpPr>
            <a:spLocks noGrp="1"/>
          </p:cNvSpPr>
          <p:nvPr>
            <p:ph type="sldNum" sz="quarter" idx="12"/>
          </p:nvPr>
        </p:nvSpPr>
        <p:spPr/>
        <p:txBody>
          <a:bodyPr/>
          <a:lstStyle/>
          <a:p>
            <a:fld id="{196A61CA-0502-4EE4-9724-96EA822543E5}" type="slidenum">
              <a:rPr lang="en-US" smtClean="0"/>
              <a:t>19</a:t>
            </a:fld>
            <a:endParaRPr lang="en-US"/>
          </a:p>
        </p:txBody>
      </p:sp>
      <p:sp>
        <p:nvSpPr>
          <p:cNvPr id="8" name="Rectangle 2">
            <a:extLst>
              <a:ext uri="{FF2B5EF4-FFF2-40B4-BE49-F238E27FC236}">
                <a16:creationId xmlns:a16="http://schemas.microsoft.com/office/drawing/2014/main" id="{8870DE02-D090-F39A-4A94-0148DD69AF03}"/>
              </a:ext>
            </a:extLst>
          </p:cNvPr>
          <p:cNvSpPr>
            <a:spLocks noGrp="1" noChangeArrowheads="1"/>
          </p:cNvSpPr>
          <p:nvPr>
            <p:ph idx="1"/>
          </p:nvPr>
        </p:nvSpPr>
        <p:spPr bwMode="auto">
          <a:xfrm>
            <a:off x="336805" y="1510263"/>
            <a:ext cx="838207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kumimoji="0" lang="en-NO" altLang="en-NO" sz="1800" b="1" i="0" u="none" strike="noStrike" cap="none" normalizeH="0" baseline="0">
                <a:ln>
                  <a:noFill/>
                </a:ln>
                <a:solidFill>
                  <a:schemeClr val="tx1"/>
                </a:solidFill>
                <a:effectLst/>
                <a:latin typeface="Arial" panose="020B0604020202020204" pitchFamily="34" charset="0"/>
              </a:rPr>
              <a:t>Ledelsesansvar:</a:t>
            </a:r>
            <a:r>
              <a:rPr kumimoji="0" lang="en-NO" altLang="en-NO" sz="1800" b="0" i="0" u="none" strike="noStrike" cap="none" normalizeH="0" baseline="0">
                <a:ln>
                  <a:noFill/>
                </a:ln>
                <a:solidFill>
                  <a:schemeClr val="tx1"/>
                </a:solidFill>
                <a:effectLst/>
                <a:latin typeface="Arial" panose="020B0604020202020204" pitchFamily="34" charset="0"/>
              </a:rPr>
              <a:t> Styret/ledelsen skal godkjenne og føre tilsyn med sikkerhetstiltak (Art. 20–21).</a:t>
            </a:r>
          </a:p>
          <a:p>
            <a:pPr eaLnBrk="0" fontAlgn="base" hangingPunct="0">
              <a:lnSpc>
                <a:spcPct val="100000"/>
              </a:lnSpc>
              <a:spcBef>
                <a:spcPct val="0"/>
              </a:spcBef>
              <a:spcAft>
                <a:spcPct val="0"/>
              </a:spcAft>
              <a:buSzTx/>
            </a:pPr>
            <a:r>
              <a:rPr kumimoji="0" lang="en-NO" altLang="en-NO" sz="1800" b="1" i="0" u="none" strike="noStrike" cap="none" normalizeH="0" baseline="0">
                <a:ln>
                  <a:noFill/>
                </a:ln>
                <a:solidFill>
                  <a:schemeClr val="tx1"/>
                </a:solidFill>
                <a:effectLst/>
                <a:latin typeface="Arial" panose="020B0604020202020204" pitchFamily="34" charset="0"/>
              </a:rPr>
              <a:t>Opplæring:</a:t>
            </a:r>
            <a:r>
              <a:rPr kumimoji="0" lang="en-NO" altLang="en-NO" sz="1800" b="0" i="0" u="none" strike="noStrike" cap="none" normalizeH="0" baseline="0">
                <a:ln>
                  <a:noFill/>
                </a:ln>
                <a:solidFill>
                  <a:schemeClr val="tx1"/>
                </a:solidFill>
                <a:effectLst/>
                <a:latin typeface="Arial" panose="020B0604020202020204" pitchFamily="34" charset="0"/>
              </a:rPr>
              <a:t> Obligatorisk sikkerhetsopplæring for ledelsen.</a:t>
            </a:r>
          </a:p>
          <a:p>
            <a:pPr eaLnBrk="0" fontAlgn="base" hangingPunct="0">
              <a:lnSpc>
                <a:spcPct val="100000"/>
              </a:lnSpc>
              <a:spcBef>
                <a:spcPct val="0"/>
              </a:spcBef>
              <a:spcAft>
                <a:spcPct val="0"/>
              </a:spcAft>
              <a:buSzTx/>
            </a:pPr>
            <a:r>
              <a:rPr kumimoji="0" lang="en-NO" altLang="en-NO" sz="1800" b="1" i="0" u="none" strike="noStrike" cap="none" normalizeH="0" baseline="0">
                <a:ln>
                  <a:noFill/>
                </a:ln>
                <a:solidFill>
                  <a:schemeClr val="tx1"/>
                </a:solidFill>
                <a:effectLst/>
                <a:latin typeface="Arial" panose="020B0604020202020204" pitchFamily="34" charset="0"/>
              </a:rPr>
              <a:t>Personlige sanksjoner:</a:t>
            </a:r>
            <a:r>
              <a:rPr kumimoji="0" lang="en-NO" altLang="en-NO" sz="1800" b="0" i="0" u="none" strike="noStrike" cap="none" normalizeH="0" baseline="0">
                <a:ln>
                  <a:noFill/>
                </a:ln>
                <a:solidFill>
                  <a:schemeClr val="tx1"/>
                </a:solidFill>
                <a:effectLst/>
                <a:latin typeface="Arial" panose="020B0604020202020204" pitchFamily="34" charset="0"/>
              </a:rPr>
              <a:t> Myndigheter kan midlertidig frata ledere verv ved grove brudd.</a:t>
            </a:r>
          </a:p>
          <a:p>
            <a:pPr eaLnBrk="0" fontAlgn="base" hangingPunct="0">
              <a:lnSpc>
                <a:spcPct val="100000"/>
              </a:lnSpc>
              <a:spcBef>
                <a:spcPct val="0"/>
              </a:spcBef>
              <a:spcAft>
                <a:spcPct val="0"/>
              </a:spcAft>
              <a:buSzTx/>
            </a:pPr>
            <a:r>
              <a:rPr kumimoji="0" lang="en-NO" altLang="en-NO" sz="1800" b="1" i="0" u="none" strike="noStrike" cap="none" normalizeH="0" baseline="0">
                <a:ln>
                  <a:noFill/>
                </a:ln>
                <a:solidFill>
                  <a:schemeClr val="tx1"/>
                </a:solidFill>
                <a:effectLst/>
                <a:latin typeface="Arial" panose="020B0604020202020204" pitchFamily="34" charset="0"/>
              </a:rPr>
              <a:t>Juridisk representant:</a:t>
            </a:r>
            <a:r>
              <a:rPr kumimoji="0" lang="en-NO" altLang="en-NO" sz="1800" b="0" i="0" u="none" strike="noStrike" cap="none" normalizeH="0" baseline="0">
                <a:ln>
                  <a:noFill/>
                </a:ln>
                <a:solidFill>
                  <a:schemeClr val="tx1"/>
                </a:solidFill>
                <a:effectLst/>
                <a:latin typeface="Arial" panose="020B0604020202020204" pitchFamily="34" charset="0"/>
              </a:rPr>
              <a:t> Må ha reell myndighet – kan holdes ansvarlig ved manglende etterlevelse.</a:t>
            </a:r>
          </a:p>
          <a:p>
            <a:pPr eaLnBrk="0" fontAlgn="base" hangingPunct="0">
              <a:lnSpc>
                <a:spcPct val="100000"/>
              </a:lnSpc>
              <a:spcBef>
                <a:spcPct val="0"/>
              </a:spcBef>
              <a:spcAft>
                <a:spcPct val="0"/>
              </a:spcAft>
              <a:buSzTx/>
            </a:pPr>
            <a:r>
              <a:rPr kumimoji="0" lang="en-NO" altLang="en-NO" sz="1800" b="1" i="0" u="none" strike="noStrike" cap="none" normalizeH="0" baseline="0">
                <a:ln>
                  <a:noFill/>
                </a:ln>
                <a:solidFill>
                  <a:schemeClr val="tx1"/>
                </a:solidFill>
                <a:effectLst/>
                <a:latin typeface="Arial" panose="020B0604020202020204" pitchFamily="34" charset="0"/>
              </a:rPr>
              <a:t>Bøter:</a:t>
            </a:r>
            <a:r>
              <a:rPr kumimoji="0" lang="en-NO" altLang="en-NO" sz="1800" b="0" i="0" u="none" strike="noStrike" cap="none" normalizeH="0" baseline="0">
                <a:ln>
                  <a:noFill/>
                </a:ln>
                <a:solidFill>
                  <a:schemeClr val="tx1"/>
                </a:solidFill>
                <a:effectLst/>
                <a:latin typeface="Arial" panose="020B0604020202020204" pitchFamily="34" charset="0"/>
              </a:rPr>
              <a:t> Inntil €10 mill. eller 2 % av global omsetning (essential); €7 mill. eller 1,4 % (important).</a:t>
            </a:r>
          </a:p>
        </p:txBody>
      </p:sp>
    </p:spTree>
    <p:extLst>
      <p:ext uri="{BB962C8B-B14F-4D97-AF65-F5344CB8AC3E}">
        <p14:creationId xmlns:p14="http://schemas.microsoft.com/office/powerpoint/2010/main" val="36760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92562" y="571500"/>
            <a:ext cx="6928826" cy="643169"/>
          </a:xfrm>
          <a:ln w="25400">
            <a:solidFill>
              <a:schemeClr val="tx2">
                <a:lumMod val="60000"/>
                <a:lumOff val="40000"/>
              </a:schemeClr>
            </a:solidFill>
          </a:ln>
        </p:spPr>
        <p:txBody>
          <a:bodyPr/>
          <a:lstStyle/>
          <a:p>
            <a:r>
              <a:rPr lang="nb-NO"/>
              <a:t>Agenda</a:t>
            </a:r>
          </a:p>
        </p:txBody>
      </p:sp>
      <p:sp>
        <p:nvSpPr>
          <p:cNvPr id="3" name="Plassholder for innhold 2"/>
          <p:cNvSpPr>
            <a:spLocks noGrp="1"/>
          </p:cNvSpPr>
          <p:nvPr>
            <p:ph idx="1"/>
          </p:nvPr>
        </p:nvSpPr>
        <p:spPr>
          <a:xfrm>
            <a:off x="497541" y="1497106"/>
            <a:ext cx="7503459" cy="3074894"/>
          </a:xfrm>
        </p:spPr>
        <p:txBody>
          <a:bodyPr vert="horz" lIns="91440" tIns="45720" rIns="91440" bIns="45720" rtlCol="0" anchor="t">
            <a:normAutofit fontScale="92500" lnSpcReduction="10000"/>
          </a:bodyPr>
          <a:lstStyle/>
          <a:p>
            <a:r>
              <a:rPr lang="nb-NO"/>
              <a:t>Innføring i hva vi mener med Privilegert tilgang/aksess: Hvorfor må vi ha PAM – kontroll, logging av sesjon, identitetskontroll</a:t>
            </a:r>
          </a:p>
          <a:p>
            <a:r>
              <a:rPr lang="nb-NO"/>
              <a:t>Ofte står teknologien for seg selv (forskjellig leverandør eller produkt som er kjøpt inn for å komplettere </a:t>
            </a:r>
            <a:r>
              <a:rPr lang="nb-NO" err="1"/>
              <a:t>portefølgen</a:t>
            </a:r>
            <a:r>
              <a:rPr lang="nb-NO"/>
              <a:t>, men det er prinsippet om identitet og </a:t>
            </a:r>
            <a:r>
              <a:rPr lang="nb-NO" err="1"/>
              <a:t>audit</a:t>
            </a:r>
            <a:r>
              <a:rPr lang="nb-NO"/>
              <a:t>-logging som er viktig for en komplett IGA løsning og som vi snakker om</a:t>
            </a:r>
          </a:p>
          <a:p>
            <a:r>
              <a:rPr lang="nb-NO"/>
              <a:t>OT </a:t>
            </a:r>
            <a:r>
              <a:rPr lang="nb-NO" err="1"/>
              <a:t>vs</a:t>
            </a:r>
            <a:r>
              <a:rPr lang="nb-NO"/>
              <a:t> IT, hva er identitet og hva er maskinidentitet? Hvordan må disse behandles forskjellig.</a:t>
            </a:r>
          </a:p>
          <a:p>
            <a:r>
              <a:rPr lang="nb-NO"/>
              <a:t>Oppsummering og spørsmål</a:t>
            </a:r>
          </a:p>
        </p:txBody>
      </p:sp>
    </p:spTree>
    <p:extLst>
      <p:ext uri="{BB962C8B-B14F-4D97-AF65-F5344CB8AC3E}">
        <p14:creationId xmlns:p14="http://schemas.microsoft.com/office/powerpoint/2010/main" val="182207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51" y="274321"/>
            <a:ext cx="7059727" cy="507831"/>
          </a:xfrm>
          <a:prstGeom prst="rect">
            <a:avLst/>
          </a:prstGeom>
          <a:noFill/>
        </p:spPr>
        <p:txBody>
          <a:bodyPr wrap="square">
            <a:spAutoFit/>
          </a:bodyPr>
          <a:lstStyle/>
          <a:p>
            <a:pPr>
              <a:defRPr sz="3600" b="1">
                <a:latin typeface="Calibri"/>
              </a:defRPr>
            </a:pPr>
            <a:r>
              <a:rPr sz="2700"/>
              <a:t>IEC 62443 – </a:t>
            </a:r>
          </a:p>
        </p:txBody>
      </p:sp>
      <p:sp>
        <p:nvSpPr>
          <p:cNvPr id="3" name="TextBox 2"/>
          <p:cNvSpPr txBox="1"/>
          <p:nvPr/>
        </p:nvSpPr>
        <p:spPr>
          <a:xfrm>
            <a:off x="457200" y="840854"/>
            <a:ext cx="4114800" cy="3734356"/>
          </a:xfrm>
          <a:prstGeom prst="rect">
            <a:avLst/>
          </a:prstGeom>
          <a:noFill/>
        </p:spPr>
        <p:txBody>
          <a:bodyPr wrap="square">
            <a:spAutoFit/>
          </a:bodyPr>
          <a:lstStyle/>
          <a:p>
            <a:pPr>
              <a:spcAft>
                <a:spcPts val="450"/>
              </a:spcAft>
              <a:defRPr sz="2400">
                <a:latin typeface="Calibri"/>
              </a:defRPr>
            </a:pPr>
            <a:r>
              <a:rPr sz="2000"/>
              <a:t>• FR1 </a:t>
            </a:r>
            <a:r>
              <a:rPr sz="2000" err="1"/>
              <a:t>Identifikasjon</a:t>
            </a:r>
            <a:r>
              <a:rPr sz="2000"/>
              <a:t> </a:t>
            </a:r>
            <a:r>
              <a:rPr sz="2000" err="1"/>
              <a:t>og</a:t>
            </a:r>
            <a:r>
              <a:rPr sz="2000"/>
              <a:t> </a:t>
            </a:r>
            <a:r>
              <a:rPr sz="2000" err="1"/>
              <a:t>autentisering</a:t>
            </a:r>
            <a:r>
              <a:rPr sz="2000"/>
              <a:t>: MFA, </a:t>
            </a:r>
            <a:r>
              <a:rPr sz="2000" err="1"/>
              <a:t>fjern</a:t>
            </a:r>
            <a:r>
              <a:rPr sz="2000"/>
              <a:t> </a:t>
            </a:r>
            <a:r>
              <a:rPr sz="2000" err="1"/>
              <a:t>delte</a:t>
            </a:r>
            <a:r>
              <a:rPr sz="2000"/>
              <a:t> </a:t>
            </a:r>
            <a:r>
              <a:rPr sz="2000" err="1"/>
              <a:t>kontoer</a:t>
            </a:r>
            <a:r>
              <a:rPr sz="2000"/>
              <a:t>, </a:t>
            </a:r>
            <a:r>
              <a:rPr sz="2000" err="1"/>
              <a:t>nøkkel</a:t>
            </a:r>
            <a:r>
              <a:rPr sz="2000"/>
              <a:t>/</a:t>
            </a:r>
            <a:r>
              <a:rPr sz="2000" err="1"/>
              <a:t>sert</a:t>
            </a:r>
            <a:r>
              <a:rPr sz="2000"/>
              <a:t>.</a:t>
            </a:r>
          </a:p>
          <a:p>
            <a:pPr>
              <a:spcAft>
                <a:spcPts val="450"/>
              </a:spcAft>
              <a:defRPr sz="2400">
                <a:latin typeface="Calibri"/>
              </a:defRPr>
            </a:pPr>
            <a:r>
              <a:rPr sz="2000"/>
              <a:t>• FR2 </a:t>
            </a:r>
            <a:r>
              <a:rPr sz="2000" err="1"/>
              <a:t>Brukskontroll</a:t>
            </a:r>
            <a:r>
              <a:rPr sz="2000"/>
              <a:t>: RBAC/</a:t>
            </a:r>
            <a:r>
              <a:rPr sz="2000" err="1"/>
              <a:t>SoD</a:t>
            </a:r>
            <a:r>
              <a:rPr sz="2000"/>
              <a:t>, JIT/PIM, JEA, fire-</a:t>
            </a:r>
            <a:r>
              <a:rPr sz="2000" err="1"/>
              <a:t>øyne</a:t>
            </a:r>
            <a:r>
              <a:rPr sz="2000"/>
              <a:t>, </a:t>
            </a:r>
            <a:r>
              <a:rPr sz="2000" err="1"/>
              <a:t>kontekst</a:t>
            </a:r>
            <a:r>
              <a:rPr sz="2000"/>
              <a:t>, </a:t>
            </a:r>
            <a:r>
              <a:rPr sz="2000" err="1"/>
              <a:t>kontolivssyklus</a:t>
            </a:r>
            <a:r>
              <a:rPr sz="2000"/>
              <a:t>.</a:t>
            </a:r>
          </a:p>
          <a:p>
            <a:pPr>
              <a:spcAft>
                <a:spcPts val="450"/>
              </a:spcAft>
              <a:defRPr sz="2400">
                <a:latin typeface="Calibri"/>
              </a:defRPr>
            </a:pPr>
            <a:r>
              <a:rPr sz="2000"/>
              <a:t>• FR3 </a:t>
            </a:r>
            <a:r>
              <a:rPr sz="2000" err="1"/>
              <a:t>Systemintegritet</a:t>
            </a:r>
            <a:r>
              <a:rPr sz="2000"/>
              <a:t>: </a:t>
            </a:r>
            <a:r>
              <a:rPr sz="2000" err="1"/>
              <a:t>Signert</a:t>
            </a:r>
            <a:r>
              <a:rPr sz="2000"/>
              <a:t> firmware, allowlisting, </a:t>
            </a:r>
            <a:r>
              <a:rPr sz="2000" err="1"/>
              <a:t>streng</a:t>
            </a:r>
            <a:r>
              <a:rPr sz="2000"/>
              <a:t> </a:t>
            </a:r>
            <a:r>
              <a:rPr sz="2000" err="1"/>
              <a:t>endringskontroll</a:t>
            </a:r>
            <a:r>
              <a:rPr sz="2000"/>
              <a:t>.</a:t>
            </a:r>
            <a:endParaRPr lang="nb-NO" sz="2000"/>
          </a:p>
          <a:p>
            <a:pPr>
              <a:spcAft>
                <a:spcPts val="450"/>
              </a:spcAft>
              <a:defRPr sz="2400">
                <a:latin typeface="Calibri"/>
              </a:defRPr>
            </a:pPr>
            <a:r>
              <a:rPr lang="en-NO" sz="2000"/>
              <a:t>• </a:t>
            </a:r>
            <a:r>
              <a:rPr lang="en-GB" sz="2000"/>
              <a:t>FR4 </a:t>
            </a:r>
            <a:r>
              <a:rPr lang="en-GB" sz="2000" err="1"/>
              <a:t>Datakonfidensialitet</a:t>
            </a:r>
            <a:r>
              <a:rPr lang="en-GB" sz="2000"/>
              <a:t>: </a:t>
            </a:r>
            <a:r>
              <a:rPr lang="en-GB" sz="2000" err="1"/>
              <a:t>Kryptering</a:t>
            </a:r>
            <a:r>
              <a:rPr lang="en-GB" sz="2000"/>
              <a:t> </a:t>
            </a:r>
            <a:r>
              <a:rPr lang="en-GB" sz="2000" err="1"/>
              <a:t>i</a:t>
            </a:r>
            <a:r>
              <a:rPr lang="en-GB" sz="2000"/>
              <a:t> transport/</a:t>
            </a:r>
            <a:r>
              <a:rPr lang="en-GB" sz="2000" err="1"/>
              <a:t>lagring</a:t>
            </a:r>
            <a:r>
              <a:rPr lang="en-GB" sz="2000"/>
              <a:t>, </a:t>
            </a:r>
            <a:r>
              <a:rPr lang="en-GB" sz="2000" err="1"/>
              <a:t>hvelv</a:t>
            </a:r>
            <a:r>
              <a:rPr lang="en-GB" sz="2000"/>
              <a:t>.</a:t>
            </a:r>
          </a:p>
          <a:p>
            <a:pPr>
              <a:spcAft>
                <a:spcPts val="450"/>
              </a:spcAft>
              <a:defRPr sz="2400">
                <a:latin typeface="Calibri"/>
              </a:defRPr>
            </a:pPr>
            <a:endParaRPr sz="2000"/>
          </a:p>
        </p:txBody>
      </p:sp>
      <p:sp>
        <p:nvSpPr>
          <p:cNvPr id="4" name="TextBox 3"/>
          <p:cNvSpPr txBox="1"/>
          <p:nvPr/>
        </p:nvSpPr>
        <p:spPr>
          <a:xfrm>
            <a:off x="4699344" y="782152"/>
            <a:ext cx="4114800" cy="3913892"/>
          </a:xfrm>
          <a:prstGeom prst="rect">
            <a:avLst/>
          </a:prstGeom>
          <a:noFill/>
        </p:spPr>
        <p:txBody>
          <a:bodyPr wrap="square">
            <a:spAutoFit/>
          </a:bodyPr>
          <a:lstStyle/>
          <a:p>
            <a:pPr>
              <a:spcAft>
                <a:spcPts val="450"/>
              </a:spcAft>
              <a:defRPr sz="2400">
                <a:latin typeface="Calibri"/>
              </a:defRPr>
            </a:pPr>
            <a:r>
              <a:rPr lang="en-GB" sz="2000"/>
              <a:t>• FR5 </a:t>
            </a:r>
            <a:r>
              <a:rPr lang="en-GB" sz="2000" err="1"/>
              <a:t>Begrenset</a:t>
            </a:r>
            <a:r>
              <a:rPr lang="en-GB" sz="2000"/>
              <a:t> </a:t>
            </a:r>
            <a:r>
              <a:rPr lang="en-GB" sz="2000" err="1"/>
              <a:t>datastrøm</a:t>
            </a:r>
            <a:r>
              <a:rPr lang="en-GB" sz="2000"/>
              <a:t>: Zoner/</a:t>
            </a:r>
            <a:r>
              <a:rPr lang="en-GB" sz="2000" err="1"/>
              <a:t>konduitter</a:t>
            </a:r>
            <a:r>
              <a:rPr lang="en-GB" sz="2000"/>
              <a:t> </a:t>
            </a:r>
            <a:r>
              <a:rPr lang="en-GB" sz="2000" err="1"/>
              <a:t>og</a:t>
            </a:r>
            <a:r>
              <a:rPr lang="en-GB" sz="2000"/>
              <a:t> </a:t>
            </a:r>
            <a:r>
              <a:rPr lang="en-GB" sz="2000" err="1"/>
              <a:t>perimetersikring</a:t>
            </a:r>
            <a:r>
              <a:rPr lang="en-GB" sz="2000"/>
              <a:t>, PAM proxy/broker for </a:t>
            </a:r>
            <a:r>
              <a:rPr lang="en-GB" sz="2000" err="1"/>
              <a:t>sesjoner</a:t>
            </a:r>
            <a:r>
              <a:rPr lang="en-GB" sz="2000"/>
              <a:t>, deny-by-default, </a:t>
            </a:r>
            <a:r>
              <a:rPr lang="en-GB" sz="2000" err="1"/>
              <a:t>innholdskontroll</a:t>
            </a:r>
            <a:r>
              <a:rPr lang="en-GB" sz="2000"/>
              <a:t> </a:t>
            </a:r>
            <a:r>
              <a:rPr lang="en-GB" sz="2000" err="1"/>
              <a:t>i</a:t>
            </a:r>
            <a:r>
              <a:rPr lang="en-GB" sz="2000"/>
              <a:t> OT-</a:t>
            </a:r>
            <a:r>
              <a:rPr lang="en-GB" sz="2000" err="1"/>
              <a:t>protokoller</a:t>
            </a:r>
            <a:r>
              <a:rPr lang="en-GB" sz="2000"/>
              <a:t>, </a:t>
            </a:r>
            <a:r>
              <a:rPr lang="en-GB" sz="2000" err="1"/>
              <a:t>e</a:t>
            </a:r>
            <a:r>
              <a:rPr lang="en-GB" altLang="en-NO" sz="2000" err="1"/>
              <a:t>nveis</a:t>
            </a:r>
            <a:r>
              <a:rPr lang="en-GB" altLang="en-NO" sz="2000"/>
              <a:t> </a:t>
            </a:r>
            <a:r>
              <a:rPr lang="en-GB" altLang="en-NO" sz="2000" err="1"/>
              <a:t>datautgang</a:t>
            </a:r>
            <a:endParaRPr lang="en-GB" sz="2000"/>
          </a:p>
          <a:p>
            <a:pPr>
              <a:spcAft>
                <a:spcPts val="450"/>
              </a:spcAft>
              <a:defRPr sz="2400">
                <a:latin typeface="Calibri"/>
              </a:defRPr>
            </a:pPr>
            <a:r>
              <a:rPr sz="2000"/>
              <a:t>• FR6 </a:t>
            </a:r>
            <a:r>
              <a:rPr sz="2000" err="1"/>
              <a:t>Tidsriktig</a:t>
            </a:r>
            <a:r>
              <a:rPr sz="2000"/>
              <a:t> </a:t>
            </a:r>
            <a:r>
              <a:rPr sz="2000" err="1"/>
              <a:t>respons</a:t>
            </a:r>
            <a:r>
              <a:rPr sz="2000"/>
              <a:t>: </a:t>
            </a:r>
            <a:r>
              <a:rPr sz="2000" err="1"/>
              <a:t>Overvåking</a:t>
            </a:r>
            <a:r>
              <a:rPr sz="2000"/>
              <a:t>/alarmer, playbooks/</a:t>
            </a:r>
            <a:r>
              <a:rPr sz="2000" err="1"/>
              <a:t>øvelser</a:t>
            </a:r>
            <a:r>
              <a:rPr sz="2000"/>
              <a:t>, NIS2 24/72/30.</a:t>
            </a:r>
          </a:p>
          <a:p>
            <a:pPr>
              <a:spcAft>
                <a:spcPts val="450"/>
              </a:spcAft>
              <a:defRPr sz="2400">
                <a:latin typeface="Calibri"/>
              </a:defRPr>
            </a:pPr>
            <a:r>
              <a:rPr sz="2000"/>
              <a:t>• FR7 </a:t>
            </a:r>
            <a:r>
              <a:rPr sz="2000" err="1"/>
              <a:t>Tilgjengelighet</a:t>
            </a:r>
            <a:r>
              <a:rPr sz="2000"/>
              <a:t>: </a:t>
            </a:r>
            <a:r>
              <a:rPr sz="2000" err="1"/>
              <a:t>Redundans</a:t>
            </a:r>
            <a:r>
              <a:rPr sz="2000"/>
              <a:t>, </a:t>
            </a:r>
            <a:r>
              <a:rPr sz="2000" err="1"/>
              <a:t>testet</a:t>
            </a:r>
            <a:r>
              <a:rPr sz="2000"/>
              <a:t> backup/restore (immutable/offline), </a:t>
            </a:r>
            <a:r>
              <a:rPr sz="2000" err="1"/>
              <a:t>kapasitet</a:t>
            </a:r>
            <a:r>
              <a:rPr sz="2000"/>
              <a:t>/</a:t>
            </a:r>
            <a:r>
              <a:rPr lang="nb-NO" sz="2000" err="1"/>
              <a:t>Denial</a:t>
            </a:r>
            <a:r>
              <a:rPr lang="nb-NO" sz="2000"/>
              <a:t> </a:t>
            </a:r>
            <a:r>
              <a:rPr lang="nb-NO" sz="2000" err="1"/>
              <a:t>of</a:t>
            </a:r>
            <a:r>
              <a:rPr lang="nb-NO" sz="2000"/>
              <a:t> service</a:t>
            </a:r>
            <a:r>
              <a:rPr sz="2000"/>
              <a:t>, patch-</a:t>
            </a:r>
            <a:r>
              <a:rPr sz="2000" err="1"/>
              <a:t>vinduer</a:t>
            </a:r>
            <a:r>
              <a:rPr sz="2000"/>
              <a:t>.</a:t>
            </a:r>
          </a:p>
        </p:txBody>
      </p:sp>
      <p:sp>
        <p:nvSpPr>
          <p:cNvPr id="5" name="TextBox 4"/>
          <p:cNvSpPr txBox="1"/>
          <p:nvPr/>
        </p:nvSpPr>
        <p:spPr>
          <a:xfrm>
            <a:off x="481251" y="4800600"/>
            <a:ext cx="4423006" cy="253916"/>
          </a:xfrm>
          <a:prstGeom prst="rect">
            <a:avLst/>
          </a:prstGeom>
          <a:noFill/>
        </p:spPr>
        <p:txBody>
          <a:bodyPr wrap="none">
            <a:spAutoFit/>
          </a:bodyPr>
          <a:lstStyle/>
          <a:p>
            <a:pPr>
              <a:defRPr sz="1400">
                <a:solidFill>
                  <a:srgbClr val="787878"/>
                </a:solidFill>
                <a:latin typeface="Calibri"/>
              </a:defRPr>
            </a:pPr>
            <a:r>
              <a:rPr sz="1050"/>
              <a:t>Ingen ikoner. Ren typografi. 16:9. Justér punktstørrelse ved behov (24–26 pt).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0"/>
          <p:cNvPicPr preferRelativeResize="0"/>
          <p:nvPr/>
        </p:nvPicPr>
        <p:blipFill rotWithShape="1">
          <a:blip r:embed="rId3">
            <a:alphaModFix/>
          </a:blip>
          <a:srcRect/>
          <a:stretch/>
        </p:blipFill>
        <p:spPr>
          <a:xfrm>
            <a:off x="638278" y="572462"/>
            <a:ext cx="7817303" cy="3596919"/>
          </a:xfrm>
          <a:prstGeom prst="rect">
            <a:avLst/>
          </a:prstGeom>
          <a:noFill/>
          <a:ln>
            <a:noFill/>
          </a:ln>
        </p:spPr>
      </p:pic>
      <p:sp>
        <p:nvSpPr>
          <p:cNvPr id="328" name="Google Shape;328;p10"/>
          <p:cNvSpPr txBox="1"/>
          <p:nvPr/>
        </p:nvSpPr>
        <p:spPr>
          <a:xfrm>
            <a:off x="253396" y="52009"/>
            <a:ext cx="7886700" cy="587700"/>
          </a:xfrm>
          <a:prstGeom prst="rect">
            <a:avLst/>
          </a:prstGeom>
          <a:noFill/>
          <a:ln>
            <a:noFill/>
          </a:ln>
        </p:spPr>
        <p:txBody>
          <a:bodyPr spcFirstLastPara="1" wrap="square" lIns="91425" tIns="45713" rIns="91425" bIns="45713" anchor="t" anchorCtr="0">
            <a:noAutofit/>
          </a:bodyPr>
          <a:lstStyle/>
          <a:p>
            <a:pPr>
              <a:lnSpc>
                <a:spcPct val="90000"/>
              </a:lnSpc>
              <a:buClr>
                <a:schemeClr val="dk1"/>
              </a:buClr>
              <a:buSzPts val="2800"/>
            </a:pPr>
            <a:r>
              <a:rPr lang="nb-NO">
                <a:solidFill>
                  <a:schemeClr val="dk1"/>
                </a:solidFill>
                <a:latin typeface="+mj-lt"/>
                <a:ea typeface="Play"/>
                <a:cs typeface="Play"/>
                <a:sym typeface="Play"/>
              </a:rPr>
              <a:t>GIT</a:t>
            </a:r>
            <a:endParaRPr>
              <a:latin typeface="+mj-lt"/>
              <a:ea typeface="Play"/>
              <a:cs typeface="Play"/>
              <a:sym typeface="Play"/>
            </a:endParaRPr>
          </a:p>
          <a:p>
            <a:pPr>
              <a:lnSpc>
                <a:spcPct val="90000"/>
              </a:lnSpc>
              <a:buClr>
                <a:srgbClr val="31488C"/>
              </a:buClr>
              <a:buSzPts val="3600"/>
            </a:pPr>
            <a:endParaRPr sz="2700">
              <a:solidFill>
                <a:srgbClr val="31488C"/>
              </a:solidFill>
              <a:latin typeface="Calibri"/>
              <a:ea typeface="Calibri"/>
              <a:cs typeface="Calibri"/>
              <a:sym typeface="Calibri"/>
            </a:endParaRPr>
          </a:p>
        </p:txBody>
      </p:sp>
      <p:sp>
        <p:nvSpPr>
          <p:cNvPr id="329" name="Google Shape;329;p10"/>
          <p:cNvSpPr txBox="1"/>
          <p:nvPr/>
        </p:nvSpPr>
        <p:spPr>
          <a:xfrm>
            <a:off x="548029" y="4136300"/>
            <a:ext cx="1388025" cy="784816"/>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13" rIns="91425" bIns="45713" anchor="t" anchorCtr="0">
            <a:spAutoFit/>
          </a:bodyPr>
          <a:lstStyle/>
          <a:p>
            <a:r>
              <a:rPr lang="no-NO" sz="900" b="1">
                <a:solidFill>
                  <a:schemeClr val="dk1"/>
                </a:solidFill>
                <a:latin typeface="Arial"/>
                <a:ea typeface="Arial"/>
                <a:cs typeface="Arial"/>
                <a:sym typeface="Arial"/>
              </a:rPr>
              <a:t>2. The developer takes a branch copy of master to use during the development task.</a:t>
            </a:r>
            <a:endParaRPr sz="900">
              <a:solidFill>
                <a:schemeClr val="dk1"/>
              </a:solidFill>
              <a:latin typeface="Arial"/>
              <a:ea typeface="Arial"/>
              <a:cs typeface="Arial"/>
              <a:sym typeface="Arial"/>
            </a:endParaRPr>
          </a:p>
        </p:txBody>
      </p:sp>
      <p:cxnSp>
        <p:nvCxnSpPr>
          <p:cNvPr id="330" name="Google Shape;330;p10"/>
          <p:cNvCxnSpPr/>
          <p:nvPr/>
        </p:nvCxnSpPr>
        <p:spPr>
          <a:xfrm rot="10800000" flipH="1">
            <a:off x="1148317" y="3733599"/>
            <a:ext cx="87525" cy="333450"/>
          </a:xfrm>
          <a:prstGeom prst="straightConnector1">
            <a:avLst/>
          </a:prstGeom>
          <a:noFill/>
          <a:ln w="38100" cap="flat" cmpd="sng">
            <a:solidFill>
              <a:schemeClr val="accent1"/>
            </a:solidFill>
            <a:prstDash val="solid"/>
            <a:miter lim="800000"/>
            <a:headEnd type="none" w="sm" len="sm"/>
            <a:tailEnd type="triangle" w="med" len="med"/>
          </a:ln>
        </p:spPr>
      </p:cxnSp>
      <p:sp>
        <p:nvSpPr>
          <p:cNvPr id="331" name="Google Shape;331;p10"/>
          <p:cNvSpPr txBox="1"/>
          <p:nvPr/>
        </p:nvSpPr>
        <p:spPr>
          <a:xfrm>
            <a:off x="2440067" y="2756846"/>
            <a:ext cx="1520252" cy="923316"/>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13" rIns="91425" bIns="45713" anchor="t" anchorCtr="0">
            <a:spAutoFit/>
          </a:bodyPr>
          <a:lstStyle/>
          <a:p>
            <a:r>
              <a:rPr lang="no-NO" sz="900" b="1">
                <a:solidFill>
                  <a:schemeClr val="dk1"/>
                </a:solidFill>
                <a:latin typeface="Arial"/>
                <a:ea typeface="Arial"/>
                <a:cs typeface="Arial"/>
                <a:sym typeface="Arial"/>
              </a:rPr>
              <a:t>3. </a:t>
            </a:r>
            <a:r>
              <a:rPr lang="no-NO" sz="900" b="1" err="1">
                <a:solidFill>
                  <a:schemeClr val="dk1"/>
                </a:solidFill>
                <a:latin typeface="Arial"/>
                <a:ea typeface="Arial"/>
                <a:cs typeface="Arial"/>
                <a:sym typeface="Arial"/>
              </a:rPr>
              <a:t>When</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the</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developer</a:t>
            </a:r>
            <a:r>
              <a:rPr lang="no-NO" sz="900" b="1">
                <a:solidFill>
                  <a:schemeClr val="dk1"/>
                </a:solidFill>
                <a:latin typeface="Arial"/>
                <a:ea typeface="Arial"/>
                <a:cs typeface="Arial"/>
                <a:sym typeface="Arial"/>
              </a:rPr>
              <a:t> has </a:t>
            </a:r>
            <a:r>
              <a:rPr lang="no-NO" sz="900" b="1" err="1">
                <a:solidFill>
                  <a:schemeClr val="dk1"/>
                </a:solidFill>
                <a:latin typeface="Arial"/>
                <a:ea typeface="Arial"/>
                <a:cs typeface="Arial"/>
                <a:sym typeface="Arial"/>
              </a:rPr>
              <a:t>finished</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with</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the</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branch</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copy</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of</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the</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code</a:t>
            </a:r>
            <a:r>
              <a:rPr lang="no-NO" sz="900" b="1">
                <a:solidFill>
                  <a:schemeClr val="dk1"/>
                </a:solidFill>
                <a:latin typeface="Arial"/>
                <a:ea typeface="Arial"/>
                <a:cs typeface="Arial"/>
                <a:sym typeface="Arial"/>
              </a:rPr>
              <a:t>, a pull </a:t>
            </a:r>
            <a:r>
              <a:rPr lang="no-NO" sz="900" b="1" err="1">
                <a:solidFill>
                  <a:schemeClr val="dk1"/>
                </a:solidFill>
                <a:latin typeface="Arial"/>
                <a:ea typeface="Arial"/>
                <a:cs typeface="Arial"/>
                <a:sym typeface="Arial"/>
              </a:rPr>
              <a:t>request</a:t>
            </a:r>
            <a:r>
              <a:rPr lang="no-NO" sz="900" b="1">
                <a:solidFill>
                  <a:schemeClr val="dk1"/>
                </a:solidFill>
                <a:latin typeface="Arial"/>
                <a:ea typeface="Arial"/>
                <a:cs typeface="Arial"/>
                <a:sym typeface="Arial"/>
              </a:rPr>
              <a:t> is </a:t>
            </a:r>
            <a:r>
              <a:rPr lang="no-NO" sz="900" b="1" err="1">
                <a:solidFill>
                  <a:schemeClr val="dk1"/>
                </a:solidFill>
                <a:latin typeface="Arial"/>
                <a:ea typeface="Arial"/>
                <a:cs typeface="Arial"/>
                <a:sym typeface="Arial"/>
              </a:rPr>
              <a:t>made</a:t>
            </a:r>
            <a:r>
              <a:rPr lang="no-NO" sz="900" b="1">
                <a:solidFill>
                  <a:schemeClr val="dk1"/>
                </a:solidFill>
                <a:latin typeface="Arial"/>
                <a:ea typeface="Arial"/>
                <a:cs typeface="Arial"/>
                <a:sym typeface="Arial"/>
              </a:rPr>
              <a:t> for a joint </a:t>
            </a:r>
            <a:r>
              <a:rPr lang="no-NO" sz="900" b="1" err="1">
                <a:solidFill>
                  <a:schemeClr val="dk1"/>
                </a:solidFill>
                <a:latin typeface="Arial"/>
                <a:ea typeface="Arial"/>
                <a:cs typeface="Arial"/>
                <a:sym typeface="Arial"/>
              </a:rPr>
              <a:t>revision</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of</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the</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code</a:t>
            </a:r>
            <a:endParaRPr sz="900">
              <a:solidFill>
                <a:schemeClr val="dk1"/>
              </a:solidFill>
              <a:latin typeface="Arial"/>
              <a:ea typeface="Arial"/>
              <a:cs typeface="Arial"/>
              <a:sym typeface="Arial"/>
            </a:endParaRPr>
          </a:p>
        </p:txBody>
      </p:sp>
      <p:cxnSp>
        <p:nvCxnSpPr>
          <p:cNvPr id="332" name="Google Shape;332;p10"/>
          <p:cNvCxnSpPr/>
          <p:nvPr/>
        </p:nvCxnSpPr>
        <p:spPr>
          <a:xfrm rot="10800000">
            <a:off x="2636438" y="2179517"/>
            <a:ext cx="206775" cy="349650"/>
          </a:xfrm>
          <a:prstGeom prst="straightConnector1">
            <a:avLst/>
          </a:prstGeom>
          <a:noFill/>
          <a:ln w="38100" cap="flat" cmpd="sng">
            <a:solidFill>
              <a:schemeClr val="accent1"/>
            </a:solidFill>
            <a:prstDash val="solid"/>
            <a:miter lim="800000"/>
            <a:headEnd type="none" w="sm" len="sm"/>
            <a:tailEnd type="triangle" w="med" len="med"/>
          </a:ln>
        </p:spPr>
      </p:cxnSp>
      <p:sp>
        <p:nvSpPr>
          <p:cNvPr id="333" name="Google Shape;333;p10"/>
          <p:cNvSpPr txBox="1"/>
          <p:nvPr/>
        </p:nvSpPr>
        <p:spPr>
          <a:xfrm>
            <a:off x="2380444" y="564742"/>
            <a:ext cx="1388025" cy="1200314"/>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13" rIns="91425" bIns="45713" anchor="t" anchorCtr="0">
            <a:spAutoFit/>
          </a:bodyPr>
          <a:lstStyle/>
          <a:p>
            <a:r>
              <a:rPr lang="no-NO" sz="900" b="1">
                <a:solidFill>
                  <a:schemeClr val="dk1"/>
                </a:solidFill>
                <a:latin typeface="Arial"/>
                <a:ea typeface="Arial"/>
                <a:cs typeface="Arial"/>
                <a:sym typeface="Arial"/>
              </a:rPr>
              <a:t>4. Revision of code is carried out by other developers, team leaders and stakeholders so that quality, consistency and integrity are ensured</a:t>
            </a:r>
            <a:endParaRPr sz="900">
              <a:solidFill>
                <a:schemeClr val="dk1"/>
              </a:solidFill>
              <a:latin typeface="Arial"/>
              <a:ea typeface="Arial"/>
              <a:cs typeface="Arial"/>
              <a:sym typeface="Arial"/>
            </a:endParaRPr>
          </a:p>
        </p:txBody>
      </p:sp>
      <p:cxnSp>
        <p:nvCxnSpPr>
          <p:cNvPr id="334" name="Google Shape;334;p10"/>
          <p:cNvCxnSpPr/>
          <p:nvPr/>
        </p:nvCxnSpPr>
        <p:spPr>
          <a:xfrm>
            <a:off x="3870379" y="1180685"/>
            <a:ext cx="321300" cy="133650"/>
          </a:xfrm>
          <a:prstGeom prst="straightConnector1">
            <a:avLst/>
          </a:prstGeom>
          <a:noFill/>
          <a:ln w="38100" cap="flat" cmpd="sng">
            <a:solidFill>
              <a:schemeClr val="accent1"/>
            </a:solidFill>
            <a:prstDash val="solid"/>
            <a:miter lim="800000"/>
            <a:headEnd type="none" w="sm" len="sm"/>
            <a:tailEnd type="triangle" w="med" len="med"/>
          </a:ln>
        </p:spPr>
      </p:cxnSp>
      <p:sp>
        <p:nvSpPr>
          <p:cNvPr id="335" name="Google Shape;335;p10"/>
          <p:cNvSpPr txBox="1"/>
          <p:nvPr/>
        </p:nvSpPr>
        <p:spPr>
          <a:xfrm>
            <a:off x="4660530" y="2980989"/>
            <a:ext cx="1654650" cy="1615813"/>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13" rIns="91425" bIns="45713" anchor="t" anchorCtr="0">
            <a:spAutoFit/>
          </a:bodyPr>
          <a:lstStyle/>
          <a:p>
            <a:r>
              <a:rPr lang="no-NO" sz="900" b="1">
                <a:solidFill>
                  <a:schemeClr val="dk1"/>
                </a:solidFill>
                <a:latin typeface="Arial"/>
                <a:ea typeface="Arial"/>
                <a:cs typeface="Arial"/>
                <a:sym typeface="Arial"/>
              </a:rPr>
              <a:t>5. "Peers" have the opportunity to issue a pull request if the quality, consistency and integrity are not in place, e.g. typos, configuration errors, etc. Then the developer goes back into the branch and makes the changes requested in the pull request</a:t>
            </a:r>
            <a:endParaRPr sz="900">
              <a:solidFill>
                <a:schemeClr val="dk1"/>
              </a:solidFill>
              <a:latin typeface="Arial"/>
              <a:ea typeface="Arial"/>
              <a:cs typeface="Arial"/>
              <a:sym typeface="Arial"/>
            </a:endParaRPr>
          </a:p>
        </p:txBody>
      </p:sp>
      <p:cxnSp>
        <p:nvCxnSpPr>
          <p:cNvPr id="336" name="Google Shape;336;p10"/>
          <p:cNvCxnSpPr/>
          <p:nvPr/>
        </p:nvCxnSpPr>
        <p:spPr>
          <a:xfrm rot="10800000">
            <a:off x="4822145" y="2633738"/>
            <a:ext cx="185625" cy="295200"/>
          </a:xfrm>
          <a:prstGeom prst="straightConnector1">
            <a:avLst/>
          </a:prstGeom>
          <a:noFill/>
          <a:ln w="38100" cap="flat" cmpd="sng">
            <a:solidFill>
              <a:schemeClr val="accent1"/>
            </a:solidFill>
            <a:prstDash val="solid"/>
            <a:miter lim="800000"/>
            <a:headEnd type="none" w="sm" len="sm"/>
            <a:tailEnd type="triangle" w="med" len="med"/>
          </a:ln>
        </p:spPr>
      </p:cxnSp>
      <p:sp>
        <p:nvSpPr>
          <p:cNvPr id="337" name="Google Shape;337;p10"/>
          <p:cNvSpPr txBox="1"/>
          <p:nvPr/>
        </p:nvSpPr>
        <p:spPr>
          <a:xfrm>
            <a:off x="6870650" y="191590"/>
            <a:ext cx="1388025" cy="1200314"/>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13" rIns="91425" bIns="45713" anchor="t" anchorCtr="0">
            <a:spAutoFit/>
          </a:bodyPr>
          <a:lstStyle/>
          <a:p>
            <a:r>
              <a:rPr lang="no-NO" sz="900" b="1">
                <a:solidFill>
                  <a:schemeClr val="dk1"/>
                </a:solidFill>
                <a:latin typeface="Arial"/>
                <a:ea typeface="Arial"/>
                <a:cs typeface="Arial"/>
                <a:sym typeface="Arial"/>
              </a:rPr>
              <a:t>6. When the code is revised, the pull request is approved by all peers. The developer initiates a merge of the branch into the main code version</a:t>
            </a:r>
            <a:endParaRPr sz="900">
              <a:solidFill>
                <a:schemeClr val="dk1"/>
              </a:solidFill>
              <a:latin typeface="Arial"/>
              <a:ea typeface="Arial"/>
              <a:cs typeface="Arial"/>
              <a:sym typeface="Arial"/>
            </a:endParaRPr>
          </a:p>
        </p:txBody>
      </p:sp>
      <p:cxnSp>
        <p:nvCxnSpPr>
          <p:cNvPr id="338" name="Google Shape;338;p10"/>
          <p:cNvCxnSpPr/>
          <p:nvPr/>
        </p:nvCxnSpPr>
        <p:spPr>
          <a:xfrm flipH="1">
            <a:off x="6908018" y="1009039"/>
            <a:ext cx="114525" cy="213075"/>
          </a:xfrm>
          <a:prstGeom prst="straightConnector1">
            <a:avLst/>
          </a:prstGeom>
          <a:noFill/>
          <a:ln w="38100" cap="flat" cmpd="sng">
            <a:solidFill>
              <a:schemeClr val="accent1"/>
            </a:solidFill>
            <a:prstDash val="solid"/>
            <a:miter lim="800000"/>
            <a:headEnd type="none" w="sm" len="sm"/>
            <a:tailEnd type="triangle" w="med" len="med"/>
          </a:ln>
        </p:spPr>
      </p:cxnSp>
      <p:sp>
        <p:nvSpPr>
          <p:cNvPr id="339" name="Google Shape;339;p10"/>
          <p:cNvSpPr txBox="1"/>
          <p:nvPr/>
        </p:nvSpPr>
        <p:spPr>
          <a:xfrm>
            <a:off x="361427" y="564742"/>
            <a:ext cx="1388025" cy="923316"/>
          </a:xfrm>
          <a:prstGeom prst="rect">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13" rIns="91425" bIns="45713" anchor="t" anchorCtr="0">
            <a:spAutoFit/>
          </a:bodyPr>
          <a:lstStyle/>
          <a:p>
            <a:r>
              <a:rPr lang="no-NO" sz="900" b="1">
                <a:solidFill>
                  <a:schemeClr val="dk1"/>
                </a:solidFill>
                <a:latin typeface="Arial"/>
                <a:ea typeface="Arial"/>
                <a:cs typeface="Arial"/>
                <a:sym typeface="Arial"/>
              </a:rPr>
              <a:t>1. The </a:t>
            </a:r>
            <a:r>
              <a:rPr lang="no-NO" sz="900" b="1" err="1">
                <a:solidFill>
                  <a:schemeClr val="dk1"/>
                </a:solidFill>
                <a:latin typeface="Arial"/>
                <a:ea typeface="Arial"/>
                <a:cs typeface="Arial"/>
                <a:sym typeface="Arial"/>
              </a:rPr>
              <a:t>developer</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receives</a:t>
            </a:r>
            <a:r>
              <a:rPr lang="no-NO" sz="900" b="1">
                <a:solidFill>
                  <a:schemeClr val="dk1"/>
                </a:solidFill>
                <a:latin typeface="Arial"/>
                <a:ea typeface="Arial"/>
                <a:cs typeface="Arial"/>
                <a:sym typeface="Arial"/>
              </a:rPr>
              <a:t> a </a:t>
            </a:r>
            <a:r>
              <a:rPr lang="no-NO" sz="900" b="1" err="1">
                <a:solidFill>
                  <a:schemeClr val="dk1"/>
                </a:solidFill>
                <a:latin typeface="Arial"/>
                <a:ea typeface="Arial"/>
                <a:cs typeface="Arial"/>
                <a:sym typeface="Arial"/>
              </a:rPr>
              <a:t>request</a:t>
            </a:r>
            <a:r>
              <a:rPr lang="no-NO" sz="900" b="1">
                <a:solidFill>
                  <a:schemeClr val="dk1"/>
                </a:solidFill>
                <a:latin typeface="Arial"/>
                <a:ea typeface="Arial"/>
                <a:cs typeface="Arial"/>
                <a:sym typeface="Arial"/>
              </a:rPr>
              <a:t> to </a:t>
            </a:r>
            <a:r>
              <a:rPr lang="no-NO" sz="900" b="1" err="1">
                <a:solidFill>
                  <a:schemeClr val="dk1"/>
                </a:solidFill>
                <a:latin typeface="Arial"/>
                <a:ea typeface="Arial"/>
                <a:cs typeface="Arial"/>
                <a:sym typeface="Arial"/>
              </a:rPr>
              <a:t>create</a:t>
            </a:r>
            <a:r>
              <a:rPr lang="no-NO" sz="900" b="1">
                <a:solidFill>
                  <a:schemeClr val="dk1"/>
                </a:solidFill>
                <a:latin typeface="Arial"/>
                <a:ea typeface="Arial"/>
                <a:cs typeface="Arial"/>
                <a:sym typeface="Arial"/>
              </a:rPr>
              <a:t> a </a:t>
            </a:r>
            <a:r>
              <a:rPr lang="no-NO" sz="900" b="1" err="1">
                <a:solidFill>
                  <a:schemeClr val="dk1"/>
                </a:solidFill>
                <a:latin typeface="Arial"/>
                <a:ea typeface="Arial"/>
                <a:cs typeface="Arial"/>
                <a:sym typeface="Arial"/>
              </a:rPr>
              <a:t>new</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infrastructure</a:t>
            </a:r>
            <a:r>
              <a:rPr lang="no-NO" sz="900" b="1">
                <a:solidFill>
                  <a:schemeClr val="dk1"/>
                </a:solidFill>
                <a:latin typeface="Arial"/>
                <a:ea typeface="Arial"/>
                <a:cs typeface="Arial"/>
                <a:sym typeface="Arial"/>
              </a:rPr>
              <a:t> </a:t>
            </a:r>
            <a:r>
              <a:rPr lang="no-NO" sz="900" b="1" err="1">
                <a:solidFill>
                  <a:schemeClr val="dk1"/>
                </a:solidFill>
                <a:latin typeface="Arial"/>
                <a:ea typeface="Arial"/>
                <a:cs typeface="Arial"/>
                <a:sym typeface="Arial"/>
              </a:rPr>
              <a:t>component</a:t>
            </a:r>
            <a:r>
              <a:rPr lang="no-NO" sz="900" b="1">
                <a:solidFill>
                  <a:schemeClr val="dk1"/>
                </a:solidFill>
                <a:latin typeface="Arial"/>
                <a:ea typeface="Arial"/>
                <a:cs typeface="Arial"/>
                <a:sym typeface="Arial"/>
              </a:rPr>
              <a:t> in </a:t>
            </a:r>
            <a:r>
              <a:rPr lang="no-NO" sz="900" b="1" err="1">
                <a:solidFill>
                  <a:schemeClr val="dk1"/>
                </a:solidFill>
                <a:latin typeface="Arial"/>
                <a:ea typeface="Arial"/>
                <a:cs typeface="Arial"/>
                <a:sym typeface="Arial"/>
              </a:rPr>
              <a:t>code</a:t>
            </a:r>
            <a:r>
              <a:rPr lang="no-NO" sz="900" b="1">
                <a:solidFill>
                  <a:schemeClr val="dk1"/>
                </a:solidFill>
                <a:latin typeface="Arial"/>
                <a:ea typeface="Arial"/>
                <a:cs typeface="Arial"/>
                <a:sym typeface="Arial"/>
              </a:rPr>
              <a:t> from an HF order</a:t>
            </a:r>
            <a:endParaRPr sz="900">
              <a:solidFill>
                <a:schemeClr val="dk1"/>
              </a:solidFill>
              <a:latin typeface="Arial"/>
              <a:ea typeface="Arial"/>
              <a:cs typeface="Arial"/>
              <a:sym typeface="Arial"/>
            </a:endParaRPr>
          </a:p>
        </p:txBody>
      </p:sp>
      <p:cxnSp>
        <p:nvCxnSpPr>
          <p:cNvPr id="340" name="Google Shape;340;p10"/>
          <p:cNvCxnSpPr/>
          <p:nvPr/>
        </p:nvCxnSpPr>
        <p:spPr>
          <a:xfrm>
            <a:off x="867910" y="1341510"/>
            <a:ext cx="11250" cy="468900"/>
          </a:xfrm>
          <a:prstGeom prst="straightConnector1">
            <a:avLst/>
          </a:prstGeom>
          <a:noFill/>
          <a:ln w="3810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11"/>
          <p:cNvGrpSpPr/>
          <p:nvPr/>
        </p:nvGrpSpPr>
        <p:grpSpPr>
          <a:xfrm>
            <a:off x="454543" y="1047171"/>
            <a:ext cx="8377705" cy="3411000"/>
            <a:chOff x="3274" y="0"/>
            <a:chExt cx="11170273" cy="4548000"/>
          </a:xfrm>
        </p:grpSpPr>
        <p:sp>
          <p:nvSpPr>
            <p:cNvPr id="346" name="Google Shape;346;p11"/>
            <p:cNvSpPr/>
            <p:nvPr/>
          </p:nvSpPr>
          <p:spPr>
            <a:xfrm>
              <a:off x="838254" y="0"/>
              <a:ext cx="9500100" cy="4548000"/>
            </a:xfrm>
            <a:prstGeom prst="rightArrow">
              <a:avLst>
                <a:gd name="adj1" fmla="val 50000"/>
                <a:gd name="adj2" fmla="val 50000"/>
              </a:avLst>
            </a:prstGeom>
            <a:solidFill>
              <a:srgbClr val="CAD1D8"/>
            </a:solidFill>
            <a:ln>
              <a:noFill/>
            </a:ln>
          </p:spPr>
          <p:txBody>
            <a:bodyPr spcFirstLastPara="1" wrap="square" lIns="68569" tIns="68569" rIns="68569" bIns="68569" anchor="ctr" anchorCtr="0">
              <a:noAutofit/>
            </a:bodyPr>
            <a:lstStyle/>
            <a:p>
              <a:endParaRPr sz="1350"/>
            </a:p>
          </p:txBody>
        </p:sp>
        <p:sp>
          <p:nvSpPr>
            <p:cNvPr id="347" name="Google Shape;347;p11"/>
            <p:cNvSpPr/>
            <p:nvPr/>
          </p:nvSpPr>
          <p:spPr>
            <a:xfrm>
              <a:off x="3274" y="1364402"/>
              <a:ext cx="1971300" cy="181920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48" name="Google Shape;348;p11"/>
            <p:cNvSpPr txBox="1"/>
            <p:nvPr/>
          </p:nvSpPr>
          <p:spPr>
            <a:xfrm>
              <a:off x="92080" y="1453208"/>
              <a:ext cx="1793700" cy="1641600"/>
            </a:xfrm>
            <a:prstGeom prst="rect">
              <a:avLst/>
            </a:prstGeom>
            <a:noFill/>
            <a:ln>
              <a:noFill/>
            </a:ln>
          </p:spPr>
          <p:txBody>
            <a:bodyPr spcFirstLastPara="1" wrap="square" lIns="39994" tIns="39994" rIns="39994" bIns="39994" anchor="ctr" anchorCtr="0">
              <a:noAutofit/>
            </a:bodyPr>
            <a:lstStyle/>
            <a:p>
              <a:pPr algn="ctr">
                <a:lnSpc>
                  <a:spcPct val="90000"/>
                </a:lnSpc>
                <a:buClr>
                  <a:schemeClr val="lt1"/>
                </a:buClr>
                <a:buSzPts val="1400"/>
              </a:pPr>
              <a:r>
                <a:rPr lang="no-NO" sz="1050">
                  <a:solidFill>
                    <a:schemeClr val="lt1"/>
                  </a:solidFill>
                  <a:latin typeface="Arial"/>
                  <a:ea typeface="Arial"/>
                  <a:cs typeface="Arial"/>
                  <a:sym typeface="Arial"/>
                </a:rPr>
                <a:t>IaC code</a:t>
              </a:r>
              <a:br>
                <a:rPr lang="no-NO" sz="1050">
                  <a:solidFill>
                    <a:schemeClr val="lt1"/>
                  </a:solidFill>
                  <a:latin typeface="Arial"/>
                  <a:ea typeface="Arial"/>
                  <a:cs typeface="Arial"/>
                  <a:sym typeface="Arial"/>
                </a:rPr>
              </a:br>
              <a:r>
                <a:rPr lang="no-NO" sz="900">
                  <a:solidFill>
                    <a:schemeClr val="lt1"/>
                  </a:solidFill>
                  <a:latin typeface="Arial"/>
                  <a:ea typeface="Arial"/>
                  <a:cs typeface="Arial"/>
                  <a:sym typeface="Arial"/>
                </a:rPr>
                <a:t>Configuration scripts from the IaC component repo Contain information related to privileged access for infrastructure components</a:t>
              </a:r>
              <a:endParaRPr sz="900">
                <a:solidFill>
                  <a:schemeClr val="lt1"/>
                </a:solidFill>
                <a:latin typeface="Arial"/>
                <a:ea typeface="Arial"/>
                <a:cs typeface="Arial"/>
                <a:sym typeface="Arial"/>
              </a:endParaRPr>
            </a:p>
          </p:txBody>
        </p:sp>
        <p:sp>
          <p:nvSpPr>
            <p:cNvPr id="349" name="Google Shape;349;p11"/>
            <p:cNvSpPr/>
            <p:nvPr/>
          </p:nvSpPr>
          <p:spPr>
            <a:xfrm>
              <a:off x="2303017" y="1364402"/>
              <a:ext cx="1971300" cy="181920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50" name="Google Shape;350;p11"/>
            <p:cNvSpPr txBox="1"/>
            <p:nvPr/>
          </p:nvSpPr>
          <p:spPr>
            <a:xfrm>
              <a:off x="2391823" y="1453208"/>
              <a:ext cx="1793700" cy="1641600"/>
            </a:xfrm>
            <a:prstGeom prst="rect">
              <a:avLst/>
            </a:prstGeom>
            <a:noFill/>
            <a:ln>
              <a:noFill/>
            </a:ln>
          </p:spPr>
          <p:txBody>
            <a:bodyPr spcFirstLastPara="1" wrap="square" lIns="39994" tIns="39994" rIns="39994" bIns="39994" anchor="ctr" anchorCtr="0">
              <a:noAutofit/>
            </a:bodyPr>
            <a:lstStyle/>
            <a:p>
              <a:pPr algn="ctr">
                <a:lnSpc>
                  <a:spcPct val="90000"/>
                </a:lnSpc>
                <a:buClr>
                  <a:schemeClr val="lt1"/>
                </a:buClr>
                <a:buSzPts val="1400"/>
              </a:pPr>
              <a:r>
                <a:rPr lang="no-NO" sz="1050">
                  <a:solidFill>
                    <a:schemeClr val="lt1"/>
                  </a:solidFill>
                  <a:latin typeface="Arial"/>
                  <a:ea typeface="Arial"/>
                  <a:cs typeface="Arial"/>
                  <a:sym typeface="Arial"/>
                </a:rPr>
                <a:t>Data model</a:t>
              </a:r>
              <a:endParaRPr sz="1050">
                <a:solidFill>
                  <a:schemeClr val="lt1"/>
                </a:solidFill>
                <a:latin typeface="Arial"/>
                <a:ea typeface="Arial"/>
                <a:cs typeface="Arial"/>
                <a:sym typeface="Arial"/>
              </a:endParaRPr>
            </a:p>
            <a:p>
              <a:pPr algn="ctr">
                <a:lnSpc>
                  <a:spcPct val="90000"/>
                </a:lnSpc>
                <a:spcBef>
                  <a:spcPts val="368"/>
                </a:spcBef>
                <a:buClr>
                  <a:schemeClr val="lt1"/>
                </a:buClr>
                <a:buSzPts val="900"/>
              </a:pPr>
              <a:r>
                <a:rPr lang="no-NO" sz="675">
                  <a:solidFill>
                    <a:schemeClr val="lt1"/>
                  </a:solidFill>
                  <a:latin typeface="Arial"/>
                  <a:ea typeface="Arial"/>
                  <a:cs typeface="Arial"/>
                  <a:sym typeface="Arial"/>
                </a:rPr>
                <a:t>Input variables from data model repo to IaC configuration. Github app bot token authentication</a:t>
              </a:r>
              <a:endParaRPr sz="675">
                <a:solidFill>
                  <a:schemeClr val="lt1"/>
                </a:solidFill>
                <a:latin typeface="Arial"/>
                <a:ea typeface="Arial"/>
                <a:cs typeface="Arial"/>
                <a:sym typeface="Arial"/>
              </a:endParaRPr>
            </a:p>
          </p:txBody>
        </p:sp>
        <p:sp>
          <p:nvSpPr>
            <p:cNvPr id="351" name="Google Shape;351;p11"/>
            <p:cNvSpPr/>
            <p:nvPr/>
          </p:nvSpPr>
          <p:spPr>
            <a:xfrm>
              <a:off x="4602761" y="1364402"/>
              <a:ext cx="1971300" cy="181920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52" name="Google Shape;352;p11"/>
            <p:cNvSpPr txBox="1"/>
            <p:nvPr/>
          </p:nvSpPr>
          <p:spPr>
            <a:xfrm>
              <a:off x="4691567" y="1453208"/>
              <a:ext cx="1793700" cy="1641600"/>
            </a:xfrm>
            <a:prstGeom prst="rect">
              <a:avLst/>
            </a:prstGeom>
            <a:noFill/>
            <a:ln>
              <a:noFill/>
            </a:ln>
          </p:spPr>
          <p:txBody>
            <a:bodyPr spcFirstLastPara="1" wrap="square" lIns="39994" tIns="39994" rIns="39994" bIns="39994" anchor="ctr" anchorCtr="0">
              <a:noAutofit/>
            </a:bodyPr>
            <a:lstStyle/>
            <a:p>
              <a:pPr algn="ctr">
                <a:lnSpc>
                  <a:spcPct val="90000"/>
                </a:lnSpc>
                <a:buClr>
                  <a:schemeClr val="lt1"/>
                </a:buClr>
                <a:buSzPts val="1400"/>
              </a:pPr>
              <a:r>
                <a:rPr lang="no-NO" sz="1050">
                  <a:solidFill>
                    <a:schemeClr val="lt1"/>
                  </a:solidFill>
                  <a:latin typeface="Arial"/>
                  <a:ea typeface="Arial"/>
                  <a:cs typeface="Arial"/>
                  <a:sym typeface="Arial"/>
                </a:rPr>
                <a:t>Automatic validation</a:t>
              </a:r>
              <a:endParaRPr sz="1050">
                <a:solidFill>
                  <a:schemeClr val="lt1"/>
                </a:solidFill>
                <a:latin typeface="Arial"/>
                <a:ea typeface="Arial"/>
                <a:cs typeface="Arial"/>
                <a:sym typeface="Arial"/>
              </a:endParaRPr>
            </a:p>
            <a:p>
              <a:pPr algn="ctr">
                <a:lnSpc>
                  <a:spcPct val="90000"/>
                </a:lnSpc>
                <a:spcBef>
                  <a:spcPts val="368"/>
                </a:spcBef>
                <a:buClr>
                  <a:schemeClr val="lt1"/>
                </a:buClr>
                <a:buSzPts val="900"/>
              </a:pPr>
              <a:r>
                <a:rPr lang="no-NO" sz="675">
                  <a:solidFill>
                    <a:schemeClr val="lt1"/>
                  </a:solidFill>
                  <a:latin typeface="Arial"/>
                  <a:ea typeface="Arial"/>
                  <a:cs typeface="Arial"/>
                  <a:sym typeface="Arial"/>
                </a:rPr>
                <a:t>Formatting, governance and code security, automated quality assurance, static code analysis</a:t>
              </a:r>
              <a:endParaRPr sz="675">
                <a:solidFill>
                  <a:schemeClr val="lt1"/>
                </a:solidFill>
                <a:latin typeface="Arial"/>
                <a:ea typeface="Arial"/>
                <a:cs typeface="Arial"/>
                <a:sym typeface="Arial"/>
              </a:endParaRPr>
            </a:p>
          </p:txBody>
        </p:sp>
        <p:sp>
          <p:nvSpPr>
            <p:cNvPr id="353" name="Google Shape;353;p11"/>
            <p:cNvSpPr/>
            <p:nvPr/>
          </p:nvSpPr>
          <p:spPr>
            <a:xfrm>
              <a:off x="6902504" y="1364402"/>
              <a:ext cx="1971300" cy="181920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54" name="Google Shape;354;p11"/>
            <p:cNvSpPr txBox="1"/>
            <p:nvPr/>
          </p:nvSpPr>
          <p:spPr>
            <a:xfrm>
              <a:off x="6991310" y="1453208"/>
              <a:ext cx="1793700" cy="1641600"/>
            </a:xfrm>
            <a:prstGeom prst="rect">
              <a:avLst/>
            </a:prstGeom>
            <a:noFill/>
            <a:ln>
              <a:noFill/>
            </a:ln>
          </p:spPr>
          <p:txBody>
            <a:bodyPr spcFirstLastPara="1" wrap="square" lIns="39994" tIns="39994" rIns="39994" bIns="39994" anchor="ctr" anchorCtr="0">
              <a:noAutofit/>
            </a:bodyPr>
            <a:lstStyle/>
            <a:p>
              <a:pPr algn="ctr">
                <a:lnSpc>
                  <a:spcPct val="90000"/>
                </a:lnSpc>
                <a:buClr>
                  <a:schemeClr val="lt1"/>
                </a:buClr>
                <a:buSzPts val="1400"/>
              </a:pPr>
              <a:r>
                <a:rPr lang="no-NO" sz="1050">
                  <a:solidFill>
                    <a:schemeClr val="lt1"/>
                  </a:solidFill>
                  <a:latin typeface="Arial"/>
                  <a:ea typeface="Arial"/>
                  <a:cs typeface="Arial"/>
                  <a:sym typeface="Arial"/>
                </a:rPr>
                <a:t>Plan for rollout</a:t>
              </a:r>
              <a:endParaRPr sz="1050">
                <a:solidFill>
                  <a:schemeClr val="lt1"/>
                </a:solidFill>
                <a:latin typeface="Arial"/>
                <a:ea typeface="Arial"/>
                <a:cs typeface="Arial"/>
                <a:sym typeface="Arial"/>
              </a:endParaRPr>
            </a:p>
            <a:p>
              <a:pPr algn="ctr">
                <a:lnSpc>
                  <a:spcPct val="90000"/>
                </a:lnSpc>
                <a:spcBef>
                  <a:spcPts val="368"/>
                </a:spcBef>
                <a:buClr>
                  <a:schemeClr val="lt1"/>
                </a:buClr>
                <a:buSzPts val="900"/>
              </a:pPr>
              <a:r>
                <a:rPr lang="no-NO" sz="675">
                  <a:solidFill>
                    <a:schemeClr val="lt1"/>
                  </a:solidFill>
                  <a:latin typeface="Arial"/>
                  <a:ea typeface="Arial"/>
                  <a:cs typeface="Arial"/>
                  <a:sym typeface="Arial"/>
                </a:rPr>
                <a:t>Shows what will actually be deployed</a:t>
              </a:r>
              <a:endParaRPr sz="675">
                <a:solidFill>
                  <a:schemeClr val="lt1"/>
                </a:solidFill>
                <a:latin typeface="Arial"/>
                <a:ea typeface="Arial"/>
                <a:cs typeface="Arial"/>
                <a:sym typeface="Arial"/>
              </a:endParaRPr>
            </a:p>
          </p:txBody>
        </p:sp>
        <p:sp>
          <p:nvSpPr>
            <p:cNvPr id="355" name="Google Shape;355;p11"/>
            <p:cNvSpPr/>
            <p:nvPr/>
          </p:nvSpPr>
          <p:spPr>
            <a:xfrm>
              <a:off x="9202247" y="819623"/>
              <a:ext cx="1971300" cy="2908800"/>
            </a:xfrm>
            <a:prstGeom prst="roundRect">
              <a:avLst>
                <a:gd name="adj" fmla="val 16667"/>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56" name="Google Shape;356;p11"/>
            <p:cNvSpPr txBox="1"/>
            <p:nvPr/>
          </p:nvSpPr>
          <p:spPr>
            <a:xfrm>
              <a:off x="9298473" y="915849"/>
              <a:ext cx="1778700" cy="2716200"/>
            </a:xfrm>
            <a:prstGeom prst="rect">
              <a:avLst/>
            </a:prstGeom>
            <a:noFill/>
            <a:ln>
              <a:noFill/>
            </a:ln>
          </p:spPr>
          <p:txBody>
            <a:bodyPr spcFirstLastPara="1" wrap="square" lIns="39994" tIns="39994" rIns="39994" bIns="39994" anchor="t" anchorCtr="0">
              <a:noAutofit/>
            </a:bodyPr>
            <a:lstStyle/>
            <a:p>
              <a:pPr algn="ctr">
                <a:lnSpc>
                  <a:spcPct val="90000"/>
                </a:lnSpc>
                <a:buClr>
                  <a:schemeClr val="dk1"/>
                </a:buClr>
                <a:buSzPts val="1400"/>
              </a:pPr>
              <a:r>
                <a:rPr lang="no-NO" sz="1050" b="1">
                  <a:solidFill>
                    <a:schemeClr val="dk1"/>
                  </a:solidFill>
                  <a:latin typeface="Arial"/>
                  <a:ea typeface="Arial"/>
                  <a:cs typeface="Arial"/>
                  <a:sym typeface="Arial"/>
                </a:rPr>
                <a:t>Approval of plan in workflow</a:t>
              </a:r>
              <a:endParaRPr sz="1350"/>
            </a:p>
            <a:p>
              <a:pPr algn="ctr">
                <a:lnSpc>
                  <a:spcPct val="90000"/>
                </a:lnSpc>
                <a:spcBef>
                  <a:spcPts val="368"/>
                </a:spcBef>
                <a:buClr>
                  <a:schemeClr val="dk1"/>
                </a:buClr>
                <a:buSzPts val="900"/>
              </a:pPr>
              <a:r>
                <a:rPr lang="no-NO" sz="675">
                  <a:solidFill>
                    <a:schemeClr val="dk1"/>
                  </a:solidFill>
                  <a:latin typeface="Arial"/>
                  <a:ea typeface="Arial"/>
                  <a:cs typeface="Arial"/>
                  <a:sym typeface="Arial"/>
                </a:rPr>
                <a:t>Checkpoint before deploy</a:t>
              </a:r>
              <a:endParaRPr sz="675">
                <a:solidFill>
                  <a:schemeClr val="dk1"/>
                </a:solidFill>
                <a:latin typeface="Arial"/>
                <a:ea typeface="Arial"/>
                <a:cs typeface="Arial"/>
                <a:sym typeface="Arial"/>
              </a:endParaRPr>
            </a:p>
          </p:txBody>
        </p:sp>
      </p:grpSp>
      <p:sp>
        <p:nvSpPr>
          <p:cNvPr id="357" name="Google Shape;357;p11"/>
          <p:cNvSpPr txBox="1"/>
          <p:nvPr/>
        </p:nvSpPr>
        <p:spPr>
          <a:xfrm>
            <a:off x="521148" y="129536"/>
            <a:ext cx="7886700" cy="587700"/>
          </a:xfrm>
          <a:prstGeom prst="rect">
            <a:avLst/>
          </a:prstGeom>
          <a:noFill/>
          <a:ln>
            <a:noFill/>
          </a:ln>
        </p:spPr>
        <p:txBody>
          <a:bodyPr spcFirstLastPara="1" wrap="square" lIns="91425" tIns="45713" rIns="91425" bIns="45713" anchor="t" anchorCtr="0">
            <a:noAutofit/>
          </a:bodyPr>
          <a:lstStyle/>
          <a:p>
            <a:pPr algn="ctr">
              <a:lnSpc>
                <a:spcPct val="90000"/>
              </a:lnSpc>
              <a:buClr>
                <a:srgbClr val="31488C"/>
              </a:buClr>
              <a:buSzPts val="3600"/>
            </a:pPr>
            <a:r>
              <a:rPr lang="nb-NO" sz="2400">
                <a:solidFill>
                  <a:srgbClr val="31488C"/>
                </a:solidFill>
                <a:latin typeface="Calibri"/>
                <a:ea typeface="Calibri"/>
                <a:cs typeface="Calibri"/>
                <a:sym typeface="Calibri"/>
              </a:rPr>
              <a:t>Forståelse av prosesser</a:t>
            </a:r>
          </a:p>
          <a:p>
            <a:pPr>
              <a:lnSpc>
                <a:spcPct val="90000"/>
              </a:lnSpc>
              <a:buClr>
                <a:srgbClr val="31488C"/>
              </a:buClr>
              <a:buSzPts val="3600"/>
            </a:pPr>
            <a:endParaRPr sz="2700">
              <a:solidFill>
                <a:srgbClr val="31488C"/>
              </a:solidFill>
              <a:latin typeface="Calibri"/>
              <a:ea typeface="Calibri"/>
              <a:cs typeface="Calibri"/>
              <a:sym typeface="Calibri"/>
            </a:endParaRPr>
          </a:p>
        </p:txBody>
      </p:sp>
      <p:sp>
        <p:nvSpPr>
          <p:cNvPr id="358" name="Google Shape;358;p11"/>
          <p:cNvSpPr txBox="1"/>
          <p:nvPr/>
        </p:nvSpPr>
        <p:spPr>
          <a:xfrm>
            <a:off x="1518304" y="639817"/>
            <a:ext cx="3302775" cy="869711"/>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13" rIns="91425" bIns="45713" anchor="t" anchorCtr="0">
            <a:spAutoFit/>
          </a:bodyPr>
          <a:lstStyle/>
          <a:p>
            <a:r>
              <a:rPr lang="no-NO" sz="1000">
                <a:solidFill>
                  <a:schemeClr val="dk1"/>
                </a:solidFill>
                <a:latin typeface="Arial"/>
                <a:ea typeface="Arial"/>
                <a:cs typeface="Arial"/>
                <a:sym typeface="Arial"/>
              </a:rPr>
              <a:t>Developer trig ‘pipeline task’ (IaC workspace)</a:t>
            </a:r>
            <a:endParaRPr sz="1013">
              <a:solidFill>
                <a:schemeClr val="dk1"/>
              </a:solidFill>
              <a:latin typeface="Arial"/>
              <a:ea typeface="Arial"/>
              <a:cs typeface="Arial"/>
              <a:sym typeface="Arial"/>
            </a:endParaRPr>
          </a:p>
          <a:p>
            <a:endParaRPr sz="1013">
              <a:solidFill>
                <a:schemeClr val="dk1"/>
              </a:solidFill>
              <a:latin typeface="Arial"/>
              <a:ea typeface="Arial"/>
              <a:cs typeface="Arial"/>
              <a:sym typeface="Arial"/>
            </a:endParaRPr>
          </a:p>
          <a:p>
            <a:endParaRPr sz="1013">
              <a:solidFill>
                <a:schemeClr val="dk1"/>
              </a:solidFill>
              <a:latin typeface="Arial"/>
              <a:ea typeface="Arial"/>
              <a:cs typeface="Arial"/>
              <a:sym typeface="Arial"/>
            </a:endParaRPr>
          </a:p>
          <a:p>
            <a:endParaRPr sz="1013">
              <a:solidFill>
                <a:schemeClr val="dk1"/>
              </a:solidFill>
              <a:latin typeface="Arial"/>
              <a:ea typeface="Arial"/>
              <a:cs typeface="Arial"/>
              <a:sym typeface="Arial"/>
            </a:endParaRPr>
          </a:p>
          <a:p>
            <a:endParaRPr sz="1013">
              <a:solidFill>
                <a:schemeClr val="dk1"/>
              </a:solidFill>
              <a:latin typeface="Arial"/>
              <a:ea typeface="Arial"/>
              <a:cs typeface="Arial"/>
              <a:sym typeface="Arial"/>
            </a:endParaRPr>
          </a:p>
        </p:txBody>
      </p:sp>
      <p:pic>
        <p:nvPicPr>
          <p:cNvPr id="359" name="Google Shape;359;p11"/>
          <p:cNvPicPr preferRelativeResize="0"/>
          <p:nvPr/>
        </p:nvPicPr>
        <p:blipFill rotWithShape="1">
          <a:blip r:embed="rId3">
            <a:alphaModFix/>
          </a:blip>
          <a:srcRect/>
          <a:stretch/>
        </p:blipFill>
        <p:spPr>
          <a:xfrm>
            <a:off x="2394155" y="817268"/>
            <a:ext cx="2168898" cy="924724"/>
          </a:xfrm>
          <a:prstGeom prst="rect">
            <a:avLst/>
          </a:prstGeom>
          <a:noFill/>
          <a:ln>
            <a:noFill/>
          </a:ln>
        </p:spPr>
      </p:pic>
      <p:sp>
        <p:nvSpPr>
          <p:cNvPr id="360" name="Google Shape;360;p11"/>
          <p:cNvSpPr txBox="1"/>
          <p:nvPr/>
        </p:nvSpPr>
        <p:spPr>
          <a:xfrm>
            <a:off x="4344269" y="672669"/>
            <a:ext cx="953550" cy="207719"/>
          </a:xfrm>
          <a:prstGeom prst="rect">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no-NO" sz="900">
                <a:solidFill>
                  <a:schemeClr val="dk1"/>
                </a:solidFill>
                <a:latin typeface="Arial"/>
                <a:ea typeface="Arial"/>
                <a:cs typeface="Arial"/>
                <a:sym typeface="Arial"/>
              </a:rPr>
              <a:t>Privileged task</a:t>
            </a:r>
            <a:endParaRPr sz="900">
              <a:solidFill>
                <a:schemeClr val="dk1"/>
              </a:solidFill>
              <a:latin typeface="Arial"/>
              <a:ea typeface="Arial"/>
              <a:cs typeface="Arial"/>
              <a:sym typeface="Arial"/>
            </a:endParaRPr>
          </a:p>
        </p:txBody>
      </p:sp>
      <p:sp>
        <p:nvSpPr>
          <p:cNvPr id="361" name="Google Shape;361;p11"/>
          <p:cNvSpPr/>
          <p:nvPr/>
        </p:nvSpPr>
        <p:spPr>
          <a:xfrm rot="-5400000" flipH="1">
            <a:off x="994972" y="1218175"/>
            <a:ext cx="616950" cy="429750"/>
          </a:xfrm>
          <a:prstGeom prst="bentArrow">
            <a:avLst>
              <a:gd name="adj1" fmla="val 25000"/>
              <a:gd name="adj2" fmla="val 25000"/>
              <a:gd name="adj3" fmla="val 25000"/>
              <a:gd name="adj4" fmla="val 43750"/>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69" tIns="34275" rIns="68569" bIns="34275" anchor="ctr" anchorCtr="0">
            <a:noAutofit/>
          </a:bodyPr>
          <a:lstStyle/>
          <a:p>
            <a:pPr algn="ctr"/>
            <a:endParaRPr>
              <a:solidFill>
                <a:schemeClr val="dk1"/>
              </a:solidFill>
              <a:latin typeface="Arial"/>
              <a:ea typeface="Arial"/>
              <a:cs typeface="Arial"/>
              <a:sym typeface="Arial"/>
            </a:endParaRPr>
          </a:p>
        </p:txBody>
      </p:sp>
      <p:sp>
        <p:nvSpPr>
          <p:cNvPr id="362" name="Google Shape;362;p11"/>
          <p:cNvSpPr txBox="1"/>
          <p:nvPr/>
        </p:nvSpPr>
        <p:spPr>
          <a:xfrm>
            <a:off x="688246" y="1749978"/>
            <a:ext cx="1015875" cy="22509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69" tIns="34275" rIns="68569" bIns="34275" anchor="t" anchorCtr="0">
            <a:spAutoFit/>
          </a:bodyPr>
          <a:lstStyle/>
          <a:p>
            <a:pPr algn="ctr"/>
            <a:r>
              <a:rPr lang="no-NO" sz="1013">
                <a:solidFill>
                  <a:schemeClr val="dk1"/>
                </a:solidFill>
                <a:latin typeface="Arial"/>
                <a:ea typeface="Arial"/>
                <a:cs typeface="Arial"/>
                <a:sym typeface="Arial"/>
              </a:rPr>
              <a:t>Arbeidsflyt</a:t>
            </a:r>
            <a:endParaRPr sz="1350"/>
          </a:p>
        </p:txBody>
      </p:sp>
      <p:pic>
        <p:nvPicPr>
          <p:cNvPr id="363" name="Google Shape;363;p11"/>
          <p:cNvPicPr preferRelativeResize="0"/>
          <p:nvPr/>
        </p:nvPicPr>
        <p:blipFill rotWithShape="1">
          <a:blip r:embed="rId4">
            <a:alphaModFix/>
          </a:blip>
          <a:srcRect/>
          <a:stretch/>
        </p:blipFill>
        <p:spPr>
          <a:xfrm>
            <a:off x="7394076" y="2837764"/>
            <a:ext cx="277696" cy="852145"/>
          </a:xfrm>
          <a:prstGeom prst="rect">
            <a:avLst/>
          </a:prstGeom>
          <a:noFill/>
          <a:ln>
            <a:noFill/>
          </a:ln>
        </p:spPr>
      </p:pic>
      <p:pic>
        <p:nvPicPr>
          <p:cNvPr id="364" name="Google Shape;364;p11"/>
          <p:cNvPicPr preferRelativeResize="0"/>
          <p:nvPr/>
        </p:nvPicPr>
        <p:blipFill rotWithShape="1">
          <a:blip r:embed="rId5">
            <a:alphaModFix/>
          </a:blip>
          <a:srcRect/>
          <a:stretch/>
        </p:blipFill>
        <p:spPr>
          <a:xfrm>
            <a:off x="8599488" y="2985638"/>
            <a:ext cx="235148" cy="535616"/>
          </a:xfrm>
          <a:prstGeom prst="rect">
            <a:avLst/>
          </a:prstGeom>
          <a:noFill/>
          <a:ln>
            <a:noFill/>
          </a:ln>
        </p:spPr>
      </p:pic>
      <p:sp>
        <p:nvSpPr>
          <p:cNvPr id="365" name="Google Shape;365;p11"/>
          <p:cNvSpPr txBox="1"/>
          <p:nvPr/>
        </p:nvSpPr>
        <p:spPr>
          <a:xfrm>
            <a:off x="7579556" y="2837765"/>
            <a:ext cx="935100" cy="246207"/>
          </a:xfrm>
          <a:prstGeom prst="rect">
            <a:avLst/>
          </a:prstGeom>
          <a:noFill/>
          <a:ln>
            <a:noFill/>
          </a:ln>
        </p:spPr>
        <p:txBody>
          <a:bodyPr spcFirstLastPara="1" wrap="square" lIns="91425" tIns="45713" rIns="91425" bIns="45713" anchor="t" anchorCtr="0">
            <a:spAutoFit/>
          </a:bodyPr>
          <a:lstStyle/>
          <a:p>
            <a:r>
              <a:rPr lang="no-NO" sz="1000">
                <a:solidFill>
                  <a:schemeClr val="dk1"/>
                </a:solidFill>
                <a:latin typeface="Arial"/>
                <a:ea typeface="Arial"/>
                <a:cs typeface="Arial"/>
                <a:sym typeface="Arial"/>
              </a:rPr>
              <a:t>Utvikler</a:t>
            </a:r>
            <a:endParaRPr sz="1100">
              <a:solidFill>
                <a:schemeClr val="dk1"/>
              </a:solidFill>
              <a:latin typeface="Arial"/>
              <a:ea typeface="Arial"/>
              <a:cs typeface="Arial"/>
              <a:sym typeface="Arial"/>
            </a:endParaRPr>
          </a:p>
        </p:txBody>
      </p:sp>
      <p:sp>
        <p:nvSpPr>
          <p:cNvPr id="366" name="Google Shape;366;p11"/>
          <p:cNvSpPr txBox="1"/>
          <p:nvPr/>
        </p:nvSpPr>
        <p:spPr>
          <a:xfrm>
            <a:off x="7579556" y="3130337"/>
            <a:ext cx="1105200" cy="400095"/>
          </a:xfrm>
          <a:prstGeom prst="rect">
            <a:avLst/>
          </a:prstGeom>
          <a:noFill/>
          <a:ln>
            <a:noFill/>
          </a:ln>
        </p:spPr>
        <p:txBody>
          <a:bodyPr spcFirstLastPara="1" wrap="square" lIns="91425" tIns="45713" rIns="91425" bIns="45713" anchor="t" anchorCtr="0">
            <a:spAutoFit/>
          </a:bodyPr>
          <a:lstStyle/>
          <a:p>
            <a:r>
              <a:rPr lang="no-NO" sz="1000">
                <a:solidFill>
                  <a:schemeClr val="dk1"/>
                </a:solidFill>
                <a:latin typeface="Arial"/>
                <a:ea typeface="Arial"/>
                <a:cs typeface="Arial"/>
                <a:sym typeface="Arial"/>
              </a:rPr>
              <a:t>Sikkerhetsressurs</a:t>
            </a:r>
            <a:endParaRPr sz="1000">
              <a:solidFill>
                <a:schemeClr val="dk1"/>
              </a:solidFill>
              <a:latin typeface="Arial"/>
              <a:ea typeface="Arial"/>
              <a:cs typeface="Arial"/>
              <a:sym typeface="Arial"/>
            </a:endParaRPr>
          </a:p>
        </p:txBody>
      </p:sp>
      <p:sp>
        <p:nvSpPr>
          <p:cNvPr id="367" name="Google Shape;367;p11"/>
          <p:cNvSpPr txBox="1"/>
          <p:nvPr/>
        </p:nvSpPr>
        <p:spPr>
          <a:xfrm>
            <a:off x="7597956" y="3419965"/>
            <a:ext cx="935100" cy="246207"/>
          </a:xfrm>
          <a:prstGeom prst="rect">
            <a:avLst/>
          </a:prstGeom>
          <a:noFill/>
          <a:ln>
            <a:noFill/>
          </a:ln>
        </p:spPr>
        <p:txBody>
          <a:bodyPr spcFirstLastPara="1" wrap="square" lIns="91425" tIns="45713" rIns="91425" bIns="45713" anchor="t" anchorCtr="0">
            <a:spAutoFit/>
          </a:bodyPr>
          <a:lstStyle/>
          <a:p>
            <a:r>
              <a:rPr lang="no-NO" sz="1000">
                <a:solidFill>
                  <a:schemeClr val="dk1"/>
                </a:solidFill>
                <a:latin typeface="Arial"/>
                <a:ea typeface="Arial"/>
                <a:cs typeface="Arial"/>
                <a:sym typeface="Arial"/>
              </a:rPr>
              <a:t>Team lead</a:t>
            </a:r>
            <a:endParaRPr sz="1350"/>
          </a:p>
        </p:txBody>
      </p:sp>
      <p:sp>
        <p:nvSpPr>
          <p:cNvPr id="368" name="Google Shape;368;p11"/>
          <p:cNvSpPr txBox="1"/>
          <p:nvPr/>
        </p:nvSpPr>
        <p:spPr>
          <a:xfrm>
            <a:off x="4745437" y="1086351"/>
            <a:ext cx="1212975" cy="623217"/>
          </a:xfrm>
          <a:prstGeom prst="rect">
            <a:avLst/>
          </a:prstGeom>
          <a:noFill/>
          <a:ln>
            <a:noFill/>
          </a:ln>
        </p:spPr>
        <p:txBody>
          <a:bodyPr spcFirstLastPara="1" wrap="square" lIns="68569" tIns="34275" rIns="68569" bIns="34275" anchor="t" anchorCtr="0">
            <a:spAutoFit/>
          </a:bodyPr>
          <a:lstStyle/>
          <a:p>
            <a:pPr algn="ctr"/>
            <a:r>
              <a:rPr lang="en-GB" err="1">
                <a:latin typeface="Arial"/>
                <a:ea typeface="Arial"/>
                <a:cs typeface="Arial"/>
                <a:sym typeface="Arial"/>
              </a:rPr>
              <a:t>IaC</a:t>
            </a:r>
            <a:r>
              <a:rPr lang="en-GB">
                <a:latin typeface="Arial"/>
                <a:ea typeface="Arial"/>
                <a:cs typeface="Arial"/>
                <a:sym typeface="Arial"/>
              </a:rPr>
              <a:t> </a:t>
            </a:r>
            <a:r>
              <a:rPr lang="en-GB" err="1">
                <a:latin typeface="Arial"/>
                <a:ea typeface="Arial"/>
                <a:cs typeface="Arial"/>
                <a:sym typeface="Arial"/>
              </a:rPr>
              <a:t>utvikler</a:t>
            </a:r>
            <a:endParaRPr lang="en-GB" sz="1350"/>
          </a:p>
        </p:txBody>
      </p:sp>
      <p:sp>
        <p:nvSpPr>
          <p:cNvPr id="369" name="Google Shape;369;p11"/>
          <p:cNvSpPr txBox="1"/>
          <p:nvPr/>
        </p:nvSpPr>
        <p:spPr>
          <a:xfrm>
            <a:off x="7389512" y="2624466"/>
            <a:ext cx="1351350" cy="215429"/>
          </a:xfrm>
          <a:prstGeom prst="rect">
            <a:avLst/>
          </a:prstGeom>
          <a:noFill/>
          <a:ln>
            <a:noFill/>
          </a:ln>
        </p:spPr>
        <p:txBody>
          <a:bodyPr spcFirstLastPara="1" wrap="square" lIns="91425" tIns="45713" rIns="91425" bIns="45713" anchor="t" anchorCtr="0">
            <a:spAutoFit/>
          </a:bodyPr>
          <a:lstStyle/>
          <a:p>
            <a:r>
              <a:rPr lang="no-NO" sz="800" i="1">
                <a:solidFill>
                  <a:schemeClr val="dk1"/>
                </a:solidFill>
                <a:latin typeface="Arial"/>
                <a:ea typeface="Arial"/>
                <a:cs typeface="Arial"/>
                <a:sym typeface="Arial"/>
              </a:rPr>
              <a:t>Approvers</a:t>
            </a:r>
            <a:endParaRPr sz="1000" i="1">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375" name="Google Shape;375;p12"/>
          <p:cNvGrpSpPr/>
          <p:nvPr/>
        </p:nvGrpSpPr>
        <p:grpSpPr>
          <a:xfrm>
            <a:off x="452088" y="1047171"/>
            <a:ext cx="8382608" cy="3411000"/>
            <a:chOff x="0" y="0"/>
            <a:chExt cx="11176811" cy="4548000"/>
          </a:xfrm>
        </p:grpSpPr>
        <p:sp>
          <p:nvSpPr>
            <p:cNvPr id="376" name="Google Shape;376;p12"/>
            <p:cNvSpPr/>
            <p:nvPr/>
          </p:nvSpPr>
          <p:spPr>
            <a:xfrm>
              <a:off x="838254" y="0"/>
              <a:ext cx="9500100" cy="4548000"/>
            </a:xfrm>
            <a:prstGeom prst="rightArrow">
              <a:avLst>
                <a:gd name="adj1" fmla="val 50000"/>
                <a:gd name="adj2" fmla="val 50000"/>
              </a:avLst>
            </a:prstGeom>
            <a:solidFill>
              <a:srgbClr val="CAD1D8"/>
            </a:solidFill>
            <a:ln>
              <a:noFill/>
            </a:ln>
          </p:spPr>
          <p:txBody>
            <a:bodyPr spcFirstLastPara="1" wrap="square" lIns="68569" tIns="68569" rIns="68569" bIns="68569" anchor="ctr" anchorCtr="0">
              <a:noAutofit/>
            </a:bodyPr>
            <a:lstStyle/>
            <a:p>
              <a:endParaRPr sz="1350"/>
            </a:p>
          </p:txBody>
        </p:sp>
        <p:sp>
          <p:nvSpPr>
            <p:cNvPr id="377" name="Google Shape;377;p12"/>
            <p:cNvSpPr/>
            <p:nvPr/>
          </p:nvSpPr>
          <p:spPr>
            <a:xfrm>
              <a:off x="0" y="1364402"/>
              <a:ext cx="3353100" cy="181920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78" name="Google Shape;378;p12"/>
            <p:cNvSpPr txBox="1"/>
            <p:nvPr/>
          </p:nvSpPr>
          <p:spPr>
            <a:xfrm>
              <a:off x="88806" y="1453208"/>
              <a:ext cx="3175500" cy="1641600"/>
            </a:xfrm>
            <a:prstGeom prst="rect">
              <a:avLst/>
            </a:prstGeom>
            <a:noFill/>
            <a:ln>
              <a:noFill/>
            </a:ln>
          </p:spPr>
          <p:txBody>
            <a:bodyPr spcFirstLastPara="1" wrap="square" lIns="39994" tIns="39994" rIns="39994" bIns="39994" anchor="ctr" anchorCtr="0">
              <a:noAutofit/>
            </a:bodyPr>
            <a:lstStyle/>
            <a:p>
              <a:pPr algn="ctr">
                <a:lnSpc>
                  <a:spcPct val="90000"/>
                </a:lnSpc>
                <a:buClr>
                  <a:schemeClr val="lt1"/>
                </a:buClr>
                <a:buSzPts val="1400"/>
              </a:pPr>
              <a:r>
                <a:rPr lang="no-NO" sz="1050">
                  <a:solidFill>
                    <a:schemeClr val="lt1"/>
                  </a:solidFill>
                  <a:latin typeface="Arial"/>
                  <a:ea typeface="Arial"/>
                  <a:cs typeface="Arial"/>
                  <a:sym typeface="Arial"/>
                </a:rPr>
                <a:t>Retrieval of secrets from password vault API/A2A (privileged)</a:t>
              </a:r>
              <a:endParaRPr sz="675">
                <a:solidFill>
                  <a:schemeClr val="lt1"/>
                </a:solidFill>
                <a:latin typeface="Arial"/>
                <a:ea typeface="Arial"/>
                <a:cs typeface="Arial"/>
                <a:sym typeface="Arial"/>
              </a:endParaRPr>
            </a:p>
          </p:txBody>
        </p:sp>
        <p:sp>
          <p:nvSpPr>
            <p:cNvPr id="379" name="Google Shape;379;p12"/>
            <p:cNvSpPr/>
            <p:nvPr/>
          </p:nvSpPr>
          <p:spPr>
            <a:xfrm>
              <a:off x="3911855" y="1364402"/>
              <a:ext cx="3353100" cy="181920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80" name="Google Shape;380;p12"/>
            <p:cNvSpPr txBox="1"/>
            <p:nvPr/>
          </p:nvSpPr>
          <p:spPr>
            <a:xfrm>
              <a:off x="4000661" y="1453208"/>
              <a:ext cx="3175500" cy="1641600"/>
            </a:xfrm>
            <a:prstGeom prst="rect">
              <a:avLst/>
            </a:prstGeom>
            <a:noFill/>
            <a:ln>
              <a:noFill/>
            </a:ln>
          </p:spPr>
          <p:txBody>
            <a:bodyPr spcFirstLastPara="1" wrap="square" lIns="39994" tIns="39994" rIns="39994" bIns="39994" anchor="ctr" anchorCtr="0">
              <a:noAutofit/>
            </a:bodyPr>
            <a:lstStyle/>
            <a:p>
              <a:pPr algn="ctr">
                <a:lnSpc>
                  <a:spcPct val="90000"/>
                </a:lnSpc>
                <a:buClr>
                  <a:schemeClr val="lt1"/>
                </a:buClr>
                <a:buSzPts val="1400"/>
              </a:pPr>
              <a:r>
                <a:rPr lang="no-NO" sz="1050">
                  <a:solidFill>
                    <a:schemeClr val="lt1"/>
                  </a:solidFill>
                  <a:latin typeface="Arial"/>
                  <a:ea typeface="Arial"/>
                  <a:cs typeface="Arial"/>
                  <a:sym typeface="Arial"/>
                </a:rPr>
                <a:t>Authentication to target platforms  API (privileged)</a:t>
              </a:r>
              <a:endParaRPr sz="675">
                <a:solidFill>
                  <a:schemeClr val="lt1"/>
                </a:solidFill>
                <a:latin typeface="Arial"/>
                <a:ea typeface="Arial"/>
                <a:cs typeface="Arial"/>
                <a:sym typeface="Arial"/>
              </a:endParaRPr>
            </a:p>
          </p:txBody>
        </p:sp>
        <p:sp>
          <p:nvSpPr>
            <p:cNvPr id="381" name="Google Shape;381;p12"/>
            <p:cNvSpPr/>
            <p:nvPr/>
          </p:nvSpPr>
          <p:spPr>
            <a:xfrm>
              <a:off x="7823711" y="1364402"/>
              <a:ext cx="3353100" cy="181920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82" name="Google Shape;382;p12"/>
            <p:cNvSpPr txBox="1"/>
            <p:nvPr/>
          </p:nvSpPr>
          <p:spPr>
            <a:xfrm>
              <a:off x="7912517" y="1453208"/>
              <a:ext cx="3175500" cy="1641600"/>
            </a:xfrm>
            <a:prstGeom prst="rect">
              <a:avLst/>
            </a:prstGeom>
            <a:noFill/>
            <a:ln>
              <a:noFill/>
            </a:ln>
          </p:spPr>
          <p:txBody>
            <a:bodyPr spcFirstLastPara="1" wrap="square" lIns="39994" tIns="39994" rIns="39994" bIns="39994" anchor="ctr" anchorCtr="0">
              <a:noAutofit/>
            </a:bodyPr>
            <a:lstStyle/>
            <a:p>
              <a:pPr algn="ctr">
                <a:lnSpc>
                  <a:spcPct val="90000"/>
                </a:lnSpc>
                <a:buClr>
                  <a:schemeClr val="lt1"/>
                </a:buClr>
                <a:buSzPts val="1400"/>
              </a:pPr>
              <a:r>
                <a:rPr lang="no-NO" sz="1050">
                  <a:solidFill>
                    <a:schemeClr val="lt1"/>
                  </a:solidFill>
                  <a:latin typeface="Arial"/>
                  <a:ea typeface="Arial"/>
                  <a:cs typeface="Arial"/>
                  <a:sym typeface="Arial"/>
                </a:rPr>
                <a:t>Infrastructure deploy (privileged service account(s))</a:t>
              </a:r>
              <a:endParaRPr sz="675">
                <a:solidFill>
                  <a:schemeClr val="lt1"/>
                </a:solidFill>
                <a:latin typeface="Arial"/>
                <a:ea typeface="Arial"/>
                <a:cs typeface="Arial"/>
                <a:sym typeface="Arial"/>
              </a:endParaRPr>
            </a:p>
          </p:txBody>
        </p:sp>
      </p:grpSp>
      <p:sp>
        <p:nvSpPr>
          <p:cNvPr id="383" name="Google Shape;383;p12"/>
          <p:cNvSpPr txBox="1"/>
          <p:nvPr/>
        </p:nvSpPr>
        <p:spPr>
          <a:xfrm>
            <a:off x="184629" y="255057"/>
            <a:ext cx="7886700" cy="560926"/>
          </a:xfrm>
          <a:prstGeom prst="rect">
            <a:avLst/>
          </a:prstGeom>
          <a:noFill/>
          <a:ln>
            <a:noFill/>
          </a:ln>
        </p:spPr>
        <p:txBody>
          <a:bodyPr spcFirstLastPara="1" wrap="square" lIns="91425" tIns="45713" rIns="91425" bIns="45713" anchor="t" anchorCtr="0">
            <a:noAutofit/>
          </a:bodyPr>
          <a:lstStyle/>
          <a:p>
            <a:pPr algn="ctr">
              <a:lnSpc>
                <a:spcPct val="90000"/>
              </a:lnSpc>
              <a:buClr>
                <a:schemeClr val="dk1"/>
              </a:buClr>
              <a:buSzPts val="2800"/>
            </a:pPr>
            <a:r>
              <a:rPr lang="no-NO" sz="2100" err="1">
                <a:solidFill>
                  <a:schemeClr val="dk1"/>
                </a:solidFill>
                <a:latin typeface="Play"/>
                <a:ea typeface="Play"/>
                <a:cs typeface="Play"/>
                <a:sym typeface="Play"/>
              </a:rPr>
              <a:t>Pri</a:t>
            </a:r>
            <a:r>
              <a:rPr lang="nb-NO" sz="2700" err="1">
                <a:solidFill>
                  <a:srgbClr val="31488C"/>
                </a:solidFill>
                <a:latin typeface="Calibri"/>
                <a:ea typeface="Calibri"/>
                <a:cs typeface="Calibri"/>
                <a:sym typeface="Calibri"/>
              </a:rPr>
              <a:t>Forståelse</a:t>
            </a:r>
            <a:r>
              <a:rPr lang="nb-NO" sz="2700">
                <a:solidFill>
                  <a:srgbClr val="31488C"/>
                </a:solidFill>
                <a:latin typeface="Calibri"/>
                <a:ea typeface="Calibri"/>
                <a:cs typeface="Calibri"/>
                <a:sym typeface="Calibri"/>
              </a:rPr>
              <a:t> av prosesser</a:t>
            </a:r>
          </a:p>
        </p:txBody>
      </p:sp>
      <p:sp>
        <p:nvSpPr>
          <p:cNvPr id="384" name="Google Shape;384;p12"/>
          <p:cNvSpPr txBox="1"/>
          <p:nvPr/>
        </p:nvSpPr>
        <p:spPr>
          <a:xfrm>
            <a:off x="688246" y="1749978"/>
            <a:ext cx="1015875" cy="225096"/>
          </a:xfrm>
          <a:prstGeom prst="rect">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68569" tIns="34275" rIns="68569" bIns="34275" anchor="t" anchorCtr="0">
            <a:spAutoFit/>
          </a:bodyPr>
          <a:lstStyle/>
          <a:p>
            <a:pPr algn="ctr"/>
            <a:r>
              <a:rPr lang="no-NO" sz="1013">
                <a:solidFill>
                  <a:schemeClr val="dk1"/>
                </a:solidFill>
                <a:latin typeface="Arial"/>
                <a:ea typeface="Arial"/>
                <a:cs typeface="Arial"/>
                <a:sym typeface="Arial"/>
              </a:rPr>
              <a:t>Workflow</a:t>
            </a:r>
            <a:endParaRPr sz="1013">
              <a:solidFill>
                <a:schemeClr val="dk1"/>
              </a:solidFill>
              <a:latin typeface="Arial"/>
              <a:ea typeface="Arial"/>
              <a:cs typeface="Arial"/>
              <a:sym typeface="Arial"/>
            </a:endParaRPr>
          </a:p>
        </p:txBody>
      </p:sp>
      <p:pic>
        <p:nvPicPr>
          <p:cNvPr id="385" name="Google Shape;385;p12"/>
          <p:cNvPicPr preferRelativeResize="0"/>
          <p:nvPr/>
        </p:nvPicPr>
        <p:blipFill rotWithShape="1">
          <a:blip r:embed="rId3">
            <a:alphaModFix/>
          </a:blip>
          <a:srcRect/>
          <a:stretch/>
        </p:blipFill>
        <p:spPr>
          <a:xfrm>
            <a:off x="7465503" y="3029643"/>
            <a:ext cx="342899" cy="304800"/>
          </a:xfrm>
          <a:prstGeom prst="rect">
            <a:avLst/>
          </a:prstGeom>
          <a:noFill/>
          <a:ln>
            <a:noFill/>
          </a:ln>
        </p:spPr>
      </p:pic>
      <p:pic>
        <p:nvPicPr>
          <p:cNvPr id="386" name="Google Shape;386;p12"/>
          <p:cNvPicPr preferRelativeResize="0"/>
          <p:nvPr/>
        </p:nvPicPr>
        <p:blipFill rotWithShape="1">
          <a:blip r:embed="rId4">
            <a:alphaModFix/>
          </a:blip>
          <a:srcRect/>
          <a:stretch/>
        </p:blipFill>
        <p:spPr>
          <a:xfrm>
            <a:off x="8071329" y="3010594"/>
            <a:ext cx="285749" cy="342899"/>
          </a:xfrm>
          <a:prstGeom prst="rect">
            <a:avLst/>
          </a:prstGeom>
          <a:noFill/>
          <a:ln>
            <a:noFill/>
          </a:ln>
        </p:spPr>
      </p:pic>
      <p:pic>
        <p:nvPicPr>
          <p:cNvPr id="387" name="Google Shape;387;p12"/>
          <p:cNvPicPr preferRelativeResize="0"/>
          <p:nvPr/>
        </p:nvPicPr>
        <p:blipFill rotWithShape="1">
          <a:blip r:embed="rId5">
            <a:alphaModFix/>
          </a:blip>
          <a:srcRect/>
          <a:stretch/>
        </p:blipFill>
        <p:spPr>
          <a:xfrm>
            <a:off x="6859677" y="2991543"/>
            <a:ext cx="342900" cy="342900"/>
          </a:xfrm>
          <a:prstGeom prst="rect">
            <a:avLst/>
          </a:prstGeom>
          <a:noFill/>
          <a:ln>
            <a:noFill/>
          </a:ln>
        </p:spPr>
      </p:pic>
      <p:sp>
        <p:nvSpPr>
          <p:cNvPr id="388" name="Google Shape;388;p12"/>
          <p:cNvSpPr/>
          <p:nvPr/>
        </p:nvSpPr>
        <p:spPr>
          <a:xfrm rot="5400000">
            <a:off x="838033" y="1283483"/>
            <a:ext cx="560925" cy="372150"/>
          </a:xfrm>
          <a:prstGeom prst="bentArrow">
            <a:avLst>
              <a:gd name="adj1" fmla="val 25000"/>
              <a:gd name="adj2" fmla="val 25000"/>
              <a:gd name="adj3" fmla="val 25000"/>
              <a:gd name="adj4" fmla="val 43750"/>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69" tIns="34275" rIns="68569" bIns="34275" anchor="ctr" anchorCtr="0">
            <a:noAutofit/>
          </a:bodyPr>
          <a:lstStyle/>
          <a:p>
            <a:pPr algn="ctr"/>
            <a:endParaRPr>
              <a:solidFill>
                <a:schemeClr val="dk1"/>
              </a:solidFill>
              <a:latin typeface="Arial"/>
              <a:ea typeface="Arial"/>
              <a:cs typeface="Arial"/>
              <a:sym typeface="Arial"/>
            </a:endParaRPr>
          </a:p>
        </p:txBody>
      </p:sp>
      <p:pic>
        <p:nvPicPr>
          <p:cNvPr id="389" name="Google Shape;389;p12"/>
          <p:cNvPicPr preferRelativeResize="0"/>
          <p:nvPr/>
        </p:nvPicPr>
        <p:blipFill rotWithShape="1">
          <a:blip r:embed="rId6">
            <a:alphaModFix/>
          </a:blip>
          <a:srcRect/>
          <a:stretch/>
        </p:blipFill>
        <p:spPr>
          <a:xfrm>
            <a:off x="1" y="345912"/>
            <a:ext cx="977597" cy="14040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E419-B424-F151-8DAA-C5D37D19626C}"/>
              </a:ext>
            </a:extLst>
          </p:cNvPr>
          <p:cNvSpPr>
            <a:spLocks noGrp="1"/>
          </p:cNvSpPr>
          <p:nvPr>
            <p:ph type="title"/>
          </p:nvPr>
        </p:nvSpPr>
        <p:spPr>
          <a:xfrm>
            <a:off x="513080" y="249915"/>
            <a:ext cx="7487920" cy="643169"/>
          </a:xfrm>
        </p:spPr>
        <p:txBody>
          <a:bodyPr/>
          <a:lstStyle/>
          <a:p>
            <a:r>
              <a:rPr lang="en-NO"/>
              <a:t>Helhetlig sikkerhet</a:t>
            </a:r>
            <a:r>
              <a:rPr lang="nb-NO"/>
              <a:t> D-in-D </a:t>
            </a:r>
            <a:endParaRPr lang="en-NO"/>
          </a:p>
        </p:txBody>
      </p:sp>
      <p:sp>
        <p:nvSpPr>
          <p:cNvPr id="3" name="Content Placeholder 2">
            <a:extLst>
              <a:ext uri="{FF2B5EF4-FFF2-40B4-BE49-F238E27FC236}">
                <a16:creationId xmlns:a16="http://schemas.microsoft.com/office/drawing/2014/main" id="{99195B64-99CA-9D9D-853D-A057406A53D4}"/>
              </a:ext>
            </a:extLst>
          </p:cNvPr>
          <p:cNvSpPr>
            <a:spLocks noGrp="1"/>
          </p:cNvSpPr>
          <p:nvPr>
            <p:ph idx="1"/>
          </p:nvPr>
        </p:nvSpPr>
        <p:spPr>
          <a:xfrm>
            <a:off x="594360" y="893084"/>
            <a:ext cx="7406640" cy="3632200"/>
          </a:xfrm>
        </p:spPr>
        <p:txBody>
          <a:bodyPr>
            <a:normAutofit lnSpcReduction="10000"/>
          </a:bodyPr>
          <a:lstStyle/>
          <a:p>
            <a:r>
              <a:rPr lang="en-NO"/>
              <a:t>PAM er en naturlig del av </a:t>
            </a:r>
            <a:r>
              <a:rPr lang="nb-NO"/>
              <a:t>IAM-bildet</a:t>
            </a:r>
            <a:endParaRPr lang="en-NO"/>
          </a:p>
          <a:p>
            <a:r>
              <a:rPr lang="en-NO"/>
              <a:t>Sikkerhet må gå </a:t>
            </a:r>
            <a:r>
              <a:rPr lang="en-GB"/>
              <a:t>i</a:t>
            </a:r>
            <a:r>
              <a:rPr lang="en-NO"/>
              <a:t> dybden </a:t>
            </a:r>
            <a:r>
              <a:rPr lang="en-GB"/>
              <a:t>i</a:t>
            </a:r>
            <a:r>
              <a:rPr lang="en-NO"/>
              <a:t> alle lag fra anskaffelser til arkitek</a:t>
            </a:r>
            <a:r>
              <a:rPr lang="nb-NO"/>
              <a:t>t</a:t>
            </a:r>
            <a:r>
              <a:rPr lang="en-NO"/>
              <a:t>ur og daglig drift.</a:t>
            </a:r>
          </a:p>
          <a:p>
            <a:r>
              <a:rPr lang="en-NO"/>
              <a:t>Alle lag må ha en felles forståelse av sikkerhetshygiene</a:t>
            </a:r>
            <a:r>
              <a:rPr lang="nb-NO"/>
              <a:t>, må støtte seg på eksterne bransjespesifikke direktiver og interne krav</a:t>
            </a:r>
            <a:endParaRPr lang="en-NO"/>
          </a:p>
          <a:p>
            <a:r>
              <a:rPr lang="en-US"/>
              <a:t>PAM </a:t>
            </a:r>
            <a:r>
              <a:rPr lang="en-US" err="1"/>
              <a:t>produktene</a:t>
            </a:r>
            <a:r>
              <a:rPr lang="en-US"/>
              <a:t> er TEKNISK </a:t>
            </a:r>
            <a:r>
              <a:rPr lang="en-US" err="1"/>
              <a:t>modne</a:t>
            </a:r>
            <a:r>
              <a:rPr lang="en-US"/>
              <a:t>, men ORGANISATORISK </a:t>
            </a:r>
            <a:r>
              <a:rPr lang="en-US" err="1"/>
              <a:t>må</a:t>
            </a:r>
            <a:r>
              <a:rPr lang="en-US"/>
              <a:t> de </a:t>
            </a:r>
            <a:r>
              <a:rPr lang="en-US" err="1"/>
              <a:t>tilpasses</a:t>
            </a:r>
            <a:r>
              <a:rPr lang="en-US"/>
              <a:t>, man </a:t>
            </a:r>
            <a:r>
              <a:rPr lang="en-US" err="1"/>
              <a:t>får</a:t>
            </a:r>
            <a:r>
              <a:rPr lang="en-US"/>
              <a:t> </a:t>
            </a:r>
            <a:r>
              <a:rPr lang="en-US" err="1"/>
              <a:t>ikke</a:t>
            </a:r>
            <a:r>
              <a:rPr lang="en-US"/>
              <a:t> "Plug and play - out of the box". </a:t>
            </a:r>
            <a:r>
              <a:rPr lang="en-US" err="1"/>
              <a:t>Så</a:t>
            </a:r>
            <a:r>
              <a:rPr lang="en-US"/>
              <a:t> </a:t>
            </a:r>
            <a:r>
              <a:rPr lang="en-US" err="1"/>
              <a:t>mye</a:t>
            </a:r>
            <a:r>
              <a:rPr lang="en-US"/>
              <a:t> av </a:t>
            </a:r>
            <a:r>
              <a:rPr lang="en-US" err="1"/>
              <a:t>implementasjonstiden</a:t>
            </a:r>
            <a:r>
              <a:rPr lang="en-US"/>
              <a:t> </a:t>
            </a:r>
            <a:r>
              <a:rPr lang="en-US" err="1"/>
              <a:t>bør</a:t>
            </a:r>
            <a:r>
              <a:rPr lang="en-US"/>
              <a:t> </a:t>
            </a:r>
            <a:r>
              <a:rPr lang="en-US" err="1"/>
              <a:t>brukes</a:t>
            </a:r>
            <a:r>
              <a:rPr lang="en-US"/>
              <a:t> </a:t>
            </a:r>
            <a:r>
              <a:rPr lang="en-US" err="1"/>
              <a:t>til</a:t>
            </a:r>
            <a:r>
              <a:rPr lang="en-US"/>
              <a:t> </a:t>
            </a:r>
            <a:r>
              <a:rPr lang="en-US" err="1"/>
              <a:t>tilpasning</a:t>
            </a:r>
            <a:r>
              <a:rPr lang="en-US"/>
              <a:t> </a:t>
            </a:r>
            <a:r>
              <a:rPr lang="en-US" err="1"/>
              <a:t>og</a:t>
            </a:r>
            <a:r>
              <a:rPr lang="en-US"/>
              <a:t> </a:t>
            </a:r>
            <a:r>
              <a:rPr lang="en-US" err="1"/>
              <a:t>integrasjon</a:t>
            </a:r>
            <a:r>
              <a:rPr lang="en-US"/>
              <a:t>. </a:t>
            </a:r>
            <a:r>
              <a:rPr lang="en-US" err="1"/>
              <a:t>Skyløsninger</a:t>
            </a:r>
            <a:r>
              <a:rPr lang="en-US"/>
              <a:t> </a:t>
            </a:r>
            <a:r>
              <a:rPr lang="en-US" err="1"/>
              <a:t>kan</a:t>
            </a:r>
            <a:r>
              <a:rPr lang="en-US"/>
              <a:t> </a:t>
            </a:r>
            <a:r>
              <a:rPr lang="en-US" err="1"/>
              <a:t>redusere</a:t>
            </a:r>
            <a:r>
              <a:rPr lang="en-US"/>
              <a:t> </a:t>
            </a:r>
            <a:r>
              <a:rPr lang="en-US" err="1"/>
              <a:t>oppstart-tiden</a:t>
            </a:r>
            <a:r>
              <a:rPr lang="en-US"/>
              <a:t>.</a:t>
            </a:r>
          </a:p>
        </p:txBody>
      </p:sp>
      <p:sp>
        <p:nvSpPr>
          <p:cNvPr id="4" name="Date Placeholder 3">
            <a:extLst>
              <a:ext uri="{FF2B5EF4-FFF2-40B4-BE49-F238E27FC236}">
                <a16:creationId xmlns:a16="http://schemas.microsoft.com/office/drawing/2014/main" id="{09B03F92-3BC6-4B8B-A996-8AFAACC2C52B}"/>
              </a:ext>
            </a:extLst>
          </p:cNvPr>
          <p:cNvSpPr>
            <a:spLocks noGrp="1"/>
          </p:cNvSpPr>
          <p:nvPr>
            <p:ph type="dt" sz="half" idx="10"/>
          </p:nvPr>
        </p:nvSpPr>
        <p:spPr/>
        <p:txBody>
          <a:bodyPr/>
          <a:lstStyle/>
          <a:p>
            <a:fld id="{2703170D-4317-1F4E-A527-FC127952622E}" type="datetime1">
              <a:rPr lang="en-US" smtClean="0"/>
              <a:t>10/31/2025</a:t>
            </a:fld>
            <a:endParaRPr lang="en-US"/>
          </a:p>
        </p:txBody>
      </p:sp>
      <p:sp>
        <p:nvSpPr>
          <p:cNvPr id="5" name="Footer Placeholder 4">
            <a:extLst>
              <a:ext uri="{FF2B5EF4-FFF2-40B4-BE49-F238E27FC236}">
                <a16:creationId xmlns:a16="http://schemas.microsoft.com/office/drawing/2014/main" id="{82F7D9D0-CE23-0E4C-AD07-0E1313DF3BE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7F53F56-B62A-C994-4D5E-7E1FB0BEF95C}"/>
              </a:ext>
            </a:extLst>
          </p:cNvPr>
          <p:cNvSpPr>
            <a:spLocks noGrp="1"/>
          </p:cNvSpPr>
          <p:nvPr>
            <p:ph type="sldNum" sz="quarter" idx="12"/>
          </p:nvPr>
        </p:nvSpPr>
        <p:spPr/>
        <p:txBody>
          <a:bodyPr/>
          <a:lstStyle/>
          <a:p>
            <a:fld id="{196A61CA-0502-4EE4-9724-96EA822543E5}" type="slidenum">
              <a:rPr lang="en-US" smtClean="0"/>
              <a:t>24</a:t>
            </a:fld>
            <a:endParaRPr lang="en-US"/>
          </a:p>
        </p:txBody>
      </p:sp>
    </p:spTree>
    <p:extLst>
      <p:ext uri="{BB962C8B-B14F-4D97-AF65-F5344CB8AC3E}">
        <p14:creationId xmlns:p14="http://schemas.microsoft.com/office/powerpoint/2010/main" val="193460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091" y="205740"/>
            <a:ext cx="5460406" cy="484748"/>
          </a:xfrm>
          <a:prstGeom prst="rect">
            <a:avLst/>
          </a:prstGeom>
          <a:noFill/>
        </p:spPr>
        <p:txBody>
          <a:bodyPr wrap="none">
            <a:spAutoFit/>
          </a:bodyPr>
          <a:lstStyle/>
          <a:p>
            <a:pPr>
              <a:defRPr sz="3400" b="1">
                <a:solidFill>
                  <a:srgbClr val="0F172A"/>
                </a:solidFill>
              </a:defRPr>
            </a:pPr>
            <a:r>
              <a:rPr sz="2550"/>
              <a:t>Defence in Depth – Stack (kompakt)</a:t>
            </a:r>
          </a:p>
        </p:txBody>
      </p:sp>
      <p:sp>
        <p:nvSpPr>
          <p:cNvPr id="3" name="Rounded Rectangle 2"/>
          <p:cNvSpPr/>
          <p:nvPr/>
        </p:nvSpPr>
        <p:spPr>
          <a:xfrm>
            <a:off x="618411" y="822960"/>
            <a:ext cx="7907274" cy="260604"/>
          </a:xfrm>
          <a:prstGeom prst="roundRect">
            <a:avLst/>
          </a:prstGeom>
          <a:solidFill>
            <a:srgbClr val="D946EF"/>
          </a:solidFill>
          <a:ln>
            <a:solidFill>
              <a:srgbClr val="D946E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11  Forsyningskjede &amp; tredjeparter</a:t>
            </a:r>
          </a:p>
        </p:txBody>
      </p:sp>
      <p:sp>
        <p:nvSpPr>
          <p:cNvPr id="4" name="Rounded Rectangle 3"/>
          <p:cNvSpPr/>
          <p:nvPr/>
        </p:nvSpPr>
        <p:spPr>
          <a:xfrm>
            <a:off x="618411" y="1138428"/>
            <a:ext cx="7907274" cy="260604"/>
          </a:xfrm>
          <a:prstGeom prst="roundRect">
            <a:avLst/>
          </a:prstGeom>
          <a:solidFill>
            <a:srgbClr val="06B6D4"/>
          </a:solidFill>
          <a:ln>
            <a:solidFill>
              <a:srgbClr val="06B6D4"/>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10  Resiliens &amp; gjenoppretting</a:t>
            </a:r>
          </a:p>
        </p:txBody>
      </p:sp>
      <p:sp>
        <p:nvSpPr>
          <p:cNvPr id="5" name="Rounded Rectangle 4"/>
          <p:cNvSpPr/>
          <p:nvPr/>
        </p:nvSpPr>
        <p:spPr>
          <a:xfrm>
            <a:off x="618411" y="1453896"/>
            <a:ext cx="7907274" cy="260604"/>
          </a:xfrm>
          <a:prstGeom prst="roundRect">
            <a:avLst/>
          </a:prstGeom>
          <a:solidFill>
            <a:srgbClr val="8B5CF6"/>
          </a:solidFill>
          <a:ln>
            <a:solidFill>
              <a:srgbClr val="8B5CF6"/>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09  Overvåkning, deteksjon &amp; respons</a:t>
            </a:r>
          </a:p>
        </p:txBody>
      </p:sp>
      <p:sp>
        <p:nvSpPr>
          <p:cNvPr id="6" name="Rounded Rectangle 5"/>
          <p:cNvSpPr/>
          <p:nvPr/>
        </p:nvSpPr>
        <p:spPr>
          <a:xfrm>
            <a:off x="618411" y="1769364"/>
            <a:ext cx="7907274" cy="260604"/>
          </a:xfrm>
          <a:prstGeom prst="roundRect">
            <a:avLst/>
          </a:prstGeom>
          <a:solidFill>
            <a:srgbClr val="F43F5E"/>
          </a:solidFill>
          <a:ln>
            <a:solidFill>
              <a:srgbClr val="F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08  Data &amp; nøkkelmateriale</a:t>
            </a:r>
          </a:p>
        </p:txBody>
      </p:sp>
      <p:sp>
        <p:nvSpPr>
          <p:cNvPr id="7" name="Rounded Rectangle 6"/>
          <p:cNvSpPr/>
          <p:nvPr/>
        </p:nvSpPr>
        <p:spPr>
          <a:xfrm>
            <a:off x="618411" y="2084832"/>
            <a:ext cx="7907274" cy="260604"/>
          </a:xfrm>
          <a:prstGeom prst="roundRect">
            <a:avLst/>
          </a:prstGeom>
          <a:solidFill>
            <a:srgbClr val="10B981"/>
          </a:solidFill>
          <a:ln>
            <a:solidFill>
              <a:srgbClr val="10B98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07  Applikasjon &amp; API</a:t>
            </a:r>
          </a:p>
        </p:txBody>
      </p:sp>
      <p:sp>
        <p:nvSpPr>
          <p:cNvPr id="8" name="Rounded Rectangle 7"/>
          <p:cNvSpPr/>
          <p:nvPr/>
        </p:nvSpPr>
        <p:spPr>
          <a:xfrm>
            <a:off x="618411" y="2400300"/>
            <a:ext cx="7907274" cy="260604"/>
          </a:xfrm>
          <a:prstGeom prst="roundRect">
            <a:avLst/>
          </a:prstGeom>
          <a:solidFill>
            <a:srgbClr val="14B8A6"/>
          </a:solidFill>
          <a:ln>
            <a:solidFill>
              <a:srgbClr val="14B8A6"/>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06  Endepunkt/vert</a:t>
            </a:r>
          </a:p>
        </p:txBody>
      </p:sp>
      <p:sp>
        <p:nvSpPr>
          <p:cNvPr id="9" name="Rounded Rectangle 8"/>
          <p:cNvSpPr/>
          <p:nvPr/>
        </p:nvSpPr>
        <p:spPr>
          <a:xfrm>
            <a:off x="618411" y="2715768"/>
            <a:ext cx="7907274" cy="260604"/>
          </a:xfrm>
          <a:prstGeom prst="roundRect">
            <a:avLst/>
          </a:prstGeom>
          <a:solidFill>
            <a:srgbClr val="2563EB"/>
          </a:solidFill>
          <a:ln>
            <a:solidFill>
              <a:srgbClr val="2563EB"/>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05  Identitet &amp; tilgang (IAM/IGA/PAM)</a:t>
            </a:r>
          </a:p>
        </p:txBody>
      </p:sp>
      <p:sp>
        <p:nvSpPr>
          <p:cNvPr id="10" name="Rounded Rectangle 9"/>
          <p:cNvSpPr/>
          <p:nvPr/>
        </p:nvSpPr>
        <p:spPr>
          <a:xfrm>
            <a:off x="618411" y="3031236"/>
            <a:ext cx="7907274" cy="260604"/>
          </a:xfrm>
          <a:prstGeom prst="roundRect">
            <a:avLst/>
          </a:prstGeom>
          <a:solidFill>
            <a:srgbClr val="0EA5E9"/>
          </a:solidFill>
          <a:ln>
            <a:solidFill>
              <a:srgbClr val="0EA5E9"/>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04  Nettverk &amp; segmentering</a:t>
            </a:r>
          </a:p>
        </p:txBody>
      </p:sp>
      <p:sp>
        <p:nvSpPr>
          <p:cNvPr id="11" name="Rounded Rectangle 10"/>
          <p:cNvSpPr/>
          <p:nvPr/>
        </p:nvSpPr>
        <p:spPr>
          <a:xfrm>
            <a:off x="618411" y="3346704"/>
            <a:ext cx="7907274" cy="260604"/>
          </a:xfrm>
          <a:prstGeom prst="roundRect">
            <a:avLst/>
          </a:prstGeom>
          <a:solidFill>
            <a:srgbClr val="F59E0B"/>
          </a:solidFill>
          <a:ln>
            <a:solidFill>
              <a:srgbClr val="F59E0B"/>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03  Perimeter &amp; edge</a:t>
            </a:r>
          </a:p>
        </p:txBody>
      </p:sp>
      <p:sp>
        <p:nvSpPr>
          <p:cNvPr id="12" name="Rounded Rectangle 11"/>
          <p:cNvSpPr/>
          <p:nvPr/>
        </p:nvSpPr>
        <p:spPr>
          <a:xfrm>
            <a:off x="618411" y="3662172"/>
            <a:ext cx="7907274" cy="260604"/>
          </a:xfrm>
          <a:prstGeom prst="roundRect">
            <a:avLst/>
          </a:prstGeom>
          <a:solidFill>
            <a:srgbClr val="78716C"/>
          </a:solidFill>
          <a:ln>
            <a:solidFill>
              <a:srgbClr val="78716C"/>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02  Fysisk sikkerhet</a:t>
            </a:r>
          </a:p>
        </p:txBody>
      </p:sp>
      <p:sp>
        <p:nvSpPr>
          <p:cNvPr id="13" name="Rounded Rectangle 12"/>
          <p:cNvSpPr/>
          <p:nvPr/>
        </p:nvSpPr>
        <p:spPr>
          <a:xfrm>
            <a:off x="618411" y="3977640"/>
            <a:ext cx="7907274" cy="260604"/>
          </a:xfrm>
          <a:prstGeom prst="roundRect">
            <a:avLst/>
          </a:prstGeom>
          <a:solidFill>
            <a:srgbClr val="4F46E5"/>
          </a:solidFill>
          <a:ln>
            <a:solidFill>
              <a:srgbClr val="4F46E5"/>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b="1">
                <a:solidFill>
                  <a:srgbClr val="FFFFFF"/>
                </a:solidFill>
              </a:defRPr>
            </a:pPr>
            <a:r>
              <a:rPr sz="1050"/>
              <a:t>01  Styring &amp; kultur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A64B85-4E15-B312-0F00-5F9C8F239ED8}"/>
              </a:ext>
            </a:extLst>
          </p:cNvPr>
          <p:cNvSpPr>
            <a:spLocks noGrp="1"/>
          </p:cNvSpPr>
          <p:nvPr>
            <p:ph type="title"/>
          </p:nvPr>
        </p:nvSpPr>
        <p:spPr>
          <a:xfrm>
            <a:off x="636239" y="343307"/>
            <a:ext cx="6928826" cy="643169"/>
          </a:xfrm>
        </p:spPr>
        <p:txBody>
          <a:bodyPr/>
          <a:lstStyle/>
          <a:p>
            <a:r>
              <a:rPr lang="nb-NO" err="1"/>
              <a:t>Disaster</a:t>
            </a:r>
            <a:r>
              <a:rPr lang="nb-NO"/>
              <a:t> </a:t>
            </a:r>
            <a:r>
              <a:rPr lang="nb-NO" err="1"/>
              <a:t>recovery</a:t>
            </a:r>
            <a:r>
              <a:rPr lang="nb-NO"/>
              <a:t> - Firefight</a:t>
            </a:r>
          </a:p>
        </p:txBody>
      </p:sp>
      <p:sp>
        <p:nvSpPr>
          <p:cNvPr id="3" name="Plassholder for innhold 2">
            <a:extLst>
              <a:ext uri="{FF2B5EF4-FFF2-40B4-BE49-F238E27FC236}">
                <a16:creationId xmlns:a16="http://schemas.microsoft.com/office/drawing/2014/main" id="{52283B44-46B9-B0CA-C8BC-BADE82577241}"/>
              </a:ext>
            </a:extLst>
          </p:cNvPr>
          <p:cNvSpPr>
            <a:spLocks noGrp="1"/>
          </p:cNvSpPr>
          <p:nvPr>
            <p:ph idx="1"/>
          </p:nvPr>
        </p:nvSpPr>
        <p:spPr>
          <a:xfrm>
            <a:off x="717698" y="986476"/>
            <a:ext cx="7283302" cy="3585524"/>
          </a:xfrm>
        </p:spPr>
        <p:txBody>
          <a:bodyPr/>
          <a:lstStyle/>
          <a:p>
            <a:r>
              <a:rPr lang="nb-NO"/>
              <a:t>Begrepene (Break-</a:t>
            </a:r>
            <a:r>
              <a:rPr lang="nb-NO" err="1"/>
              <a:t>the</a:t>
            </a:r>
            <a:r>
              <a:rPr lang="nb-NO"/>
              <a:t>-Glass) kontoer!</a:t>
            </a:r>
          </a:p>
          <a:p>
            <a:r>
              <a:rPr lang="nb-NO"/>
              <a:t>Hvem skal erklære «</a:t>
            </a:r>
            <a:r>
              <a:rPr lang="nb-NO" err="1"/>
              <a:t>disaster</a:t>
            </a:r>
            <a:r>
              <a:rPr lang="nb-NO"/>
              <a:t>» - en BIA kan hjelpe </a:t>
            </a:r>
          </a:p>
          <a:p>
            <a:r>
              <a:rPr lang="nb-NO"/>
              <a:t>Nivå 1: Full </a:t>
            </a:r>
            <a:r>
              <a:rPr lang="nb-NO" err="1"/>
              <a:t>disaster</a:t>
            </a:r>
            <a:r>
              <a:rPr lang="nb-NO"/>
              <a:t> (infrastruktur nede, ikke bare PAM)</a:t>
            </a:r>
          </a:p>
          <a:p>
            <a:r>
              <a:rPr lang="nb-NO"/>
              <a:t>Nivå 2: PAM </a:t>
            </a:r>
            <a:r>
              <a:rPr lang="nb-NO" err="1"/>
              <a:t>disaster</a:t>
            </a:r>
            <a:r>
              <a:rPr lang="nb-NO"/>
              <a:t>: virker ikke (delvis = sesjon virker ikke)</a:t>
            </a:r>
          </a:p>
          <a:p>
            <a:r>
              <a:rPr lang="nb-NO"/>
              <a:t>NIVÅ 3: System lockout (har du tukla med det??) Lokal </a:t>
            </a:r>
            <a:r>
              <a:rPr lang="nb-NO" err="1"/>
              <a:t>logon</a:t>
            </a:r>
            <a:r>
              <a:rPr lang="nb-NO"/>
              <a:t> fra konsoll/virtuelt konsoll. FF/</a:t>
            </a:r>
            <a:r>
              <a:rPr lang="nb-NO" err="1"/>
              <a:t>BtG</a:t>
            </a:r>
            <a:endParaRPr lang="nb-NO"/>
          </a:p>
        </p:txBody>
      </p:sp>
      <p:sp>
        <p:nvSpPr>
          <p:cNvPr id="4" name="Plassholder for dato 3">
            <a:extLst>
              <a:ext uri="{FF2B5EF4-FFF2-40B4-BE49-F238E27FC236}">
                <a16:creationId xmlns:a16="http://schemas.microsoft.com/office/drawing/2014/main" id="{3CB4EF12-01FB-0C18-0338-0847ABAFFCB2}"/>
              </a:ext>
            </a:extLst>
          </p:cNvPr>
          <p:cNvSpPr>
            <a:spLocks noGrp="1"/>
          </p:cNvSpPr>
          <p:nvPr>
            <p:ph type="dt" sz="half" idx="10"/>
          </p:nvPr>
        </p:nvSpPr>
        <p:spPr/>
        <p:txBody>
          <a:bodyPr/>
          <a:lstStyle/>
          <a:p>
            <a:fld id="{89C27AEF-F4A1-4EBF-B140-CEC6310D1A73}" type="datetime1">
              <a:rPr lang="en-US" smtClean="0"/>
              <a:t>10/31/2025</a:t>
            </a:fld>
            <a:endParaRPr lang="en-US"/>
          </a:p>
        </p:txBody>
      </p:sp>
      <p:sp>
        <p:nvSpPr>
          <p:cNvPr id="5" name="Plassholder for bunntekst 4">
            <a:extLst>
              <a:ext uri="{FF2B5EF4-FFF2-40B4-BE49-F238E27FC236}">
                <a16:creationId xmlns:a16="http://schemas.microsoft.com/office/drawing/2014/main" id="{325E3C1C-92FB-16C3-4E37-AF83D5A46A2E}"/>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8787F7AB-2906-BD57-9C89-9C13B3858016}"/>
              </a:ext>
            </a:extLst>
          </p:cNvPr>
          <p:cNvSpPr>
            <a:spLocks noGrp="1"/>
          </p:cNvSpPr>
          <p:nvPr>
            <p:ph type="sldNum" sz="quarter" idx="12"/>
          </p:nvPr>
        </p:nvSpPr>
        <p:spPr/>
        <p:txBody>
          <a:bodyPr/>
          <a:lstStyle/>
          <a:p>
            <a:fld id="{196A61CA-0502-4EE4-9724-96EA822543E5}" type="slidenum">
              <a:rPr lang="en-US" smtClean="0"/>
              <a:t>26</a:t>
            </a:fld>
            <a:endParaRPr lang="en-US"/>
          </a:p>
        </p:txBody>
      </p:sp>
    </p:spTree>
    <p:extLst>
      <p:ext uri="{BB962C8B-B14F-4D97-AF65-F5344CB8AC3E}">
        <p14:creationId xmlns:p14="http://schemas.microsoft.com/office/powerpoint/2010/main" val="365996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E752-CF46-86D1-58A9-B9D1F3C7FAEB}"/>
              </a:ext>
            </a:extLst>
          </p:cNvPr>
          <p:cNvSpPr>
            <a:spLocks noGrp="1"/>
          </p:cNvSpPr>
          <p:nvPr>
            <p:ph type="title"/>
          </p:nvPr>
        </p:nvSpPr>
        <p:spPr/>
        <p:txBody>
          <a:bodyPr/>
          <a:lstStyle/>
          <a:p>
            <a:pPr algn="ctr"/>
            <a:r>
              <a:rPr lang="en-NO"/>
              <a:t>PAM?</a:t>
            </a:r>
          </a:p>
        </p:txBody>
      </p:sp>
      <p:sp>
        <p:nvSpPr>
          <p:cNvPr id="4" name="Date Placeholder 3">
            <a:extLst>
              <a:ext uri="{FF2B5EF4-FFF2-40B4-BE49-F238E27FC236}">
                <a16:creationId xmlns:a16="http://schemas.microsoft.com/office/drawing/2014/main" id="{ECC9DBE5-5689-7F19-AC78-65696D7A8D43}"/>
              </a:ext>
            </a:extLst>
          </p:cNvPr>
          <p:cNvSpPr>
            <a:spLocks noGrp="1"/>
          </p:cNvSpPr>
          <p:nvPr>
            <p:ph type="dt" sz="half" idx="10"/>
          </p:nvPr>
        </p:nvSpPr>
        <p:spPr/>
        <p:txBody>
          <a:bodyPr/>
          <a:lstStyle/>
          <a:p>
            <a:fld id="{B1F21EC8-22B1-8E48-B44B-AB8005AB9C2C}" type="datetime1">
              <a:rPr lang="en-US" smtClean="0"/>
              <a:t>10/31/2025</a:t>
            </a:fld>
            <a:endParaRPr lang="en-US"/>
          </a:p>
        </p:txBody>
      </p:sp>
      <p:sp>
        <p:nvSpPr>
          <p:cNvPr id="5" name="Footer Placeholder 4">
            <a:extLst>
              <a:ext uri="{FF2B5EF4-FFF2-40B4-BE49-F238E27FC236}">
                <a16:creationId xmlns:a16="http://schemas.microsoft.com/office/drawing/2014/main" id="{52E703BD-8B91-D77E-D43D-8FE1393F016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CEA9CD7-CE73-E006-3005-ED97CEA54DB4}"/>
              </a:ext>
            </a:extLst>
          </p:cNvPr>
          <p:cNvSpPr>
            <a:spLocks noGrp="1"/>
          </p:cNvSpPr>
          <p:nvPr>
            <p:ph type="sldNum" sz="quarter" idx="12"/>
          </p:nvPr>
        </p:nvSpPr>
        <p:spPr/>
        <p:txBody>
          <a:bodyPr/>
          <a:lstStyle/>
          <a:p>
            <a:fld id="{196A61CA-0502-4EE4-9724-96EA822543E5}" type="slidenum">
              <a:rPr lang="en-US" smtClean="0"/>
              <a:t>3</a:t>
            </a:fld>
            <a:endParaRPr lang="en-US"/>
          </a:p>
        </p:txBody>
      </p:sp>
      <p:pic>
        <p:nvPicPr>
          <p:cNvPr id="7" name="Content Placeholder 4" descr="A picture containing snow, tree, outdoor, nature&#10;&#10;Description automatically generated">
            <a:extLst>
              <a:ext uri="{FF2B5EF4-FFF2-40B4-BE49-F238E27FC236}">
                <a16:creationId xmlns:a16="http://schemas.microsoft.com/office/drawing/2014/main" id="{B8338A4C-5DF0-43B4-C080-683DA1171ABC}"/>
              </a:ext>
            </a:extLst>
          </p:cNvPr>
          <p:cNvPicPr>
            <a:picLocks noGrp="1" noChangeAspect="1"/>
          </p:cNvPicPr>
          <p:nvPr>
            <p:ph idx="1"/>
          </p:nvPr>
        </p:nvPicPr>
        <p:blipFill>
          <a:blip r:embed="rId2"/>
          <a:stretch>
            <a:fillRect/>
          </a:stretch>
        </p:blipFill>
        <p:spPr>
          <a:xfrm>
            <a:off x="2716173" y="1382210"/>
            <a:ext cx="3315204" cy="2283401"/>
          </a:xfrm>
        </p:spPr>
      </p:pic>
      <p:sp>
        <p:nvSpPr>
          <p:cNvPr id="3" name="Title 1">
            <a:extLst>
              <a:ext uri="{FF2B5EF4-FFF2-40B4-BE49-F238E27FC236}">
                <a16:creationId xmlns:a16="http://schemas.microsoft.com/office/drawing/2014/main" id="{44EF7896-2CEB-9E11-764B-40A4E42C9C15}"/>
              </a:ext>
            </a:extLst>
          </p:cNvPr>
          <p:cNvSpPr txBox="1">
            <a:spLocks/>
          </p:cNvSpPr>
          <p:nvPr/>
        </p:nvSpPr>
        <p:spPr>
          <a:xfrm>
            <a:off x="1202683" y="3719577"/>
            <a:ext cx="6590272" cy="544160"/>
          </a:xfrm>
          <a:prstGeom prst="rect">
            <a:avLst/>
          </a:prstGeom>
        </p:spPr>
        <p:txBody>
          <a:bodyPr vert="horz" lIns="91440" tIns="45720" rIns="91440" bIns="45720" rtlCol="0" anchor="b">
            <a:no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nb-NO" err="1"/>
              <a:t>Korr</a:t>
            </a:r>
            <a:r>
              <a:rPr lang="nb-NO"/>
              <a:t> BLEI de </a:t>
            </a:r>
            <a:r>
              <a:rPr lang="nb-NO" err="1"/>
              <a:t>aV</a:t>
            </a:r>
            <a:r>
              <a:rPr lang="nb-NO"/>
              <a:t> </a:t>
            </a:r>
            <a:r>
              <a:rPr lang="nb-NO" err="1"/>
              <a:t>SKIgarden</a:t>
            </a:r>
            <a:r>
              <a:rPr lang="nb-NO"/>
              <a:t>?</a:t>
            </a:r>
            <a:r>
              <a:rPr lang="en-NO"/>
              <a:t>?</a:t>
            </a:r>
          </a:p>
        </p:txBody>
      </p:sp>
    </p:spTree>
    <p:extLst>
      <p:ext uri="{BB962C8B-B14F-4D97-AF65-F5344CB8AC3E}">
        <p14:creationId xmlns:p14="http://schemas.microsoft.com/office/powerpoint/2010/main" val="375594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723C-A882-C5CE-71F5-B2E5F1BD2169}"/>
              </a:ext>
            </a:extLst>
          </p:cNvPr>
          <p:cNvSpPr>
            <a:spLocks noGrp="1"/>
          </p:cNvSpPr>
          <p:nvPr>
            <p:ph type="title"/>
          </p:nvPr>
        </p:nvSpPr>
        <p:spPr>
          <a:xfrm>
            <a:off x="401670" y="253951"/>
            <a:ext cx="7978239" cy="538307"/>
          </a:xfrm>
        </p:spPr>
        <p:txBody>
          <a:bodyPr/>
          <a:lstStyle/>
          <a:p>
            <a:r>
              <a:rPr lang="en-US" err="1">
                <a:ea typeface="Calibri"/>
              </a:rPr>
              <a:t>Hva</a:t>
            </a:r>
            <a:r>
              <a:rPr lang="en-US">
                <a:ea typeface="Calibri"/>
              </a:rPr>
              <a:t> ER ROLLEN TIL PAM </a:t>
            </a:r>
            <a:endParaRPr lang="nb-NO"/>
          </a:p>
        </p:txBody>
      </p:sp>
      <p:sp>
        <p:nvSpPr>
          <p:cNvPr id="3" name="Content Placeholder 2">
            <a:extLst>
              <a:ext uri="{FF2B5EF4-FFF2-40B4-BE49-F238E27FC236}">
                <a16:creationId xmlns:a16="http://schemas.microsoft.com/office/drawing/2014/main" id="{10123F9D-C4DA-213F-44B7-85E4870A7A46}"/>
              </a:ext>
            </a:extLst>
          </p:cNvPr>
          <p:cNvSpPr>
            <a:spLocks noGrp="1"/>
          </p:cNvSpPr>
          <p:nvPr>
            <p:ph idx="1"/>
          </p:nvPr>
        </p:nvSpPr>
        <p:spPr>
          <a:xfrm>
            <a:off x="436930" y="738727"/>
            <a:ext cx="7904872" cy="3833273"/>
          </a:xfrm>
        </p:spPr>
        <p:txBody>
          <a:bodyPr vert="horz" lIns="91440" tIns="45720" rIns="91440" bIns="45720" rtlCol="0" anchor="t">
            <a:normAutofit fontScale="92500" lnSpcReduction="20000"/>
          </a:bodyPr>
          <a:lstStyle/>
          <a:p>
            <a:r>
              <a:rPr lang="en-US"/>
              <a:t>PAM </a:t>
            </a:r>
            <a:r>
              <a:rPr lang="en-US" err="1"/>
              <a:t>styrer</a:t>
            </a:r>
            <a:r>
              <a:rPr lang="en-US"/>
              <a:t> </a:t>
            </a:r>
            <a:r>
              <a:rPr lang="en-US" err="1"/>
              <a:t>ikke</a:t>
            </a:r>
            <a:r>
              <a:rPr lang="en-US"/>
              <a:t> </a:t>
            </a:r>
            <a:r>
              <a:rPr lang="en-US" err="1"/>
              <a:t>rettighetene</a:t>
            </a:r>
            <a:r>
              <a:rPr lang="en-US"/>
              <a:t>, men bare TILGANG </a:t>
            </a:r>
            <a:r>
              <a:rPr lang="en-US" err="1"/>
              <a:t>til</a:t>
            </a:r>
            <a:r>
              <a:rPr lang="en-US"/>
              <a:t> </a:t>
            </a:r>
            <a:r>
              <a:rPr lang="en-US" err="1"/>
              <a:t>kontoer</a:t>
            </a:r>
            <a:r>
              <a:rPr lang="en-US"/>
              <a:t> </a:t>
            </a:r>
            <a:r>
              <a:rPr lang="en-US" err="1"/>
              <a:t>som</a:t>
            </a:r>
            <a:r>
              <a:rPr lang="en-US"/>
              <a:t> </a:t>
            </a:r>
            <a:r>
              <a:rPr lang="en-US" err="1"/>
              <a:t>har</a:t>
            </a:r>
            <a:r>
              <a:rPr lang="en-US"/>
              <a:t> </a:t>
            </a:r>
            <a:r>
              <a:rPr lang="en-US" err="1"/>
              <a:t>rettigheter</a:t>
            </a:r>
            <a:r>
              <a:rPr lang="en-US"/>
              <a:t>. Den </a:t>
            </a:r>
            <a:r>
              <a:rPr lang="en-US" err="1"/>
              <a:t>kan</a:t>
            </a:r>
            <a:r>
              <a:rPr lang="en-US"/>
              <a:t> </a:t>
            </a:r>
            <a:r>
              <a:rPr lang="en-US" err="1"/>
              <a:t>styre</a:t>
            </a:r>
            <a:r>
              <a:rPr lang="en-US"/>
              <a:t> policy </a:t>
            </a:r>
            <a:r>
              <a:rPr lang="en-US" err="1"/>
              <a:t>f.eks</a:t>
            </a:r>
            <a:r>
              <a:rPr lang="en-US"/>
              <a:t>. </a:t>
            </a:r>
            <a:r>
              <a:rPr lang="en-US" err="1"/>
              <a:t>krav</a:t>
            </a:r>
            <a:r>
              <a:rPr lang="en-US"/>
              <a:t> </a:t>
            </a:r>
            <a:r>
              <a:rPr lang="en-US" err="1"/>
              <a:t>til</a:t>
            </a:r>
            <a:r>
              <a:rPr lang="en-US"/>
              <a:t> APPROVAL, </a:t>
            </a:r>
            <a:r>
              <a:rPr lang="en-US" err="1"/>
              <a:t>tillatt</a:t>
            </a:r>
            <a:r>
              <a:rPr lang="en-US"/>
              <a:t> TIDSVINDU, No Standing Privilege </a:t>
            </a:r>
            <a:r>
              <a:rPr lang="en-US" err="1"/>
              <a:t>og</a:t>
            </a:r>
            <a:r>
              <a:rPr lang="en-US"/>
              <a:t> JIT enabling. Den </a:t>
            </a:r>
            <a:r>
              <a:rPr lang="en-US" err="1"/>
              <a:t>roterer</a:t>
            </a:r>
            <a:r>
              <a:rPr lang="en-US"/>
              <a:t> </a:t>
            </a:r>
            <a:r>
              <a:rPr lang="en-US" err="1"/>
              <a:t>og</a:t>
            </a:r>
            <a:r>
              <a:rPr lang="en-US"/>
              <a:t> </a:t>
            </a:r>
            <a:r>
              <a:rPr lang="en-US" err="1"/>
              <a:t>lagrer</a:t>
            </a:r>
            <a:r>
              <a:rPr lang="en-US"/>
              <a:t> </a:t>
            </a:r>
            <a:r>
              <a:rPr lang="en-US" err="1"/>
              <a:t>passord</a:t>
            </a:r>
            <a:r>
              <a:rPr lang="en-US"/>
              <a:t> </a:t>
            </a:r>
            <a:r>
              <a:rPr lang="en-US" err="1"/>
              <a:t>og</a:t>
            </a:r>
            <a:r>
              <a:rPr lang="en-US"/>
              <a:t> </a:t>
            </a:r>
            <a:r>
              <a:rPr lang="en-US" err="1"/>
              <a:t>nøkler</a:t>
            </a:r>
            <a:r>
              <a:rPr lang="en-US"/>
              <a:t> </a:t>
            </a:r>
            <a:r>
              <a:rPr lang="en-US" err="1"/>
              <a:t>i</a:t>
            </a:r>
            <a:r>
              <a:rPr lang="en-US"/>
              <a:t> Vault.</a:t>
            </a:r>
          </a:p>
          <a:p>
            <a:r>
              <a:rPr lang="en-US"/>
              <a:t>IAM-</a:t>
            </a:r>
            <a:r>
              <a:rPr lang="en-US" err="1"/>
              <a:t>portalen</a:t>
            </a:r>
            <a:r>
              <a:rPr lang="en-US"/>
              <a:t> </a:t>
            </a:r>
            <a:r>
              <a:rPr lang="en-US" err="1"/>
              <a:t>må</a:t>
            </a:r>
            <a:r>
              <a:rPr lang="en-US"/>
              <a:t> </a:t>
            </a:r>
            <a:r>
              <a:rPr lang="en-US" err="1"/>
              <a:t>først</a:t>
            </a:r>
            <a:r>
              <a:rPr lang="en-US"/>
              <a:t> </a:t>
            </a:r>
            <a:r>
              <a:rPr lang="en-US" err="1"/>
              <a:t>verifisere</a:t>
            </a:r>
            <a:r>
              <a:rPr lang="en-US"/>
              <a:t> </a:t>
            </a:r>
            <a:r>
              <a:rPr lang="en-US" err="1"/>
              <a:t>identiteten</a:t>
            </a:r>
            <a:r>
              <a:rPr lang="en-US"/>
              <a:t>, det </a:t>
            </a:r>
            <a:r>
              <a:rPr lang="en-US" err="1"/>
              <a:t>må</a:t>
            </a:r>
            <a:r>
              <a:rPr lang="en-US"/>
              <a:t> </a:t>
            </a:r>
            <a:r>
              <a:rPr lang="en-US" err="1"/>
              <a:t>være</a:t>
            </a:r>
            <a:r>
              <a:rPr lang="en-US"/>
              <a:t> </a:t>
            </a:r>
            <a:r>
              <a:rPr lang="en-US" err="1"/>
              <a:t>en</a:t>
            </a:r>
            <a:r>
              <a:rPr lang="en-US"/>
              <a:t> </a:t>
            </a:r>
            <a:r>
              <a:rPr lang="en-US" err="1"/>
              <a:t>sikker</a:t>
            </a:r>
            <a:r>
              <a:rPr lang="en-US"/>
              <a:t> MFA </a:t>
            </a:r>
            <a:r>
              <a:rPr lang="en-US" err="1"/>
              <a:t>basert</a:t>
            </a:r>
            <a:r>
              <a:rPr lang="en-US"/>
              <a:t> </a:t>
            </a:r>
            <a:r>
              <a:rPr lang="en-US" err="1"/>
              <a:t>prosess</a:t>
            </a:r>
            <a:r>
              <a:rPr lang="en-US"/>
              <a:t> </a:t>
            </a:r>
            <a:r>
              <a:rPr lang="en-US" err="1"/>
              <a:t>som</a:t>
            </a:r>
            <a:r>
              <a:rPr lang="en-US"/>
              <a:t> </a:t>
            </a:r>
            <a:r>
              <a:rPr lang="en-US" err="1"/>
              <a:t>organisasjonen</a:t>
            </a:r>
            <a:r>
              <a:rPr lang="en-US"/>
              <a:t> </a:t>
            </a:r>
            <a:r>
              <a:rPr lang="en-US" err="1"/>
              <a:t>har</a:t>
            </a:r>
            <a:r>
              <a:rPr lang="en-US"/>
              <a:t> </a:t>
            </a:r>
            <a:r>
              <a:rPr lang="en-US" err="1"/>
              <a:t>bestemt</a:t>
            </a:r>
            <a:r>
              <a:rPr lang="en-US"/>
              <a:t> er </a:t>
            </a:r>
            <a:r>
              <a:rPr lang="en-US" err="1"/>
              <a:t>tilstrekkelig</a:t>
            </a:r>
            <a:r>
              <a:rPr lang="en-US"/>
              <a:t>. </a:t>
            </a:r>
            <a:r>
              <a:rPr lang="en-US" err="1"/>
              <a:t>Løsningen</a:t>
            </a:r>
            <a:r>
              <a:rPr lang="en-US"/>
              <a:t> for </a:t>
            </a:r>
            <a:r>
              <a:rPr lang="en-US" err="1"/>
              <a:t>privilegert</a:t>
            </a:r>
            <a:r>
              <a:rPr lang="en-US"/>
              <a:t> </a:t>
            </a:r>
            <a:r>
              <a:rPr lang="en-US" err="1"/>
              <a:t>tilgang</a:t>
            </a:r>
            <a:r>
              <a:rPr lang="en-US"/>
              <a:t> </a:t>
            </a:r>
            <a:r>
              <a:rPr lang="en-US" err="1"/>
              <a:t>må</a:t>
            </a:r>
            <a:r>
              <a:rPr lang="en-US"/>
              <a:t> </a:t>
            </a:r>
            <a:r>
              <a:rPr lang="en-US" err="1"/>
              <a:t>være</a:t>
            </a:r>
            <a:r>
              <a:rPr lang="en-US"/>
              <a:t> "</a:t>
            </a:r>
            <a:r>
              <a:rPr lang="en-US" err="1"/>
              <a:t>en</a:t>
            </a:r>
            <a:r>
              <a:rPr lang="en-US"/>
              <a:t> </a:t>
            </a:r>
            <a:r>
              <a:rPr lang="en-US" err="1"/>
              <a:t>vei</a:t>
            </a:r>
            <a:r>
              <a:rPr lang="en-US"/>
              <a:t> inn", </a:t>
            </a:r>
            <a:r>
              <a:rPr lang="en-US" err="1"/>
              <a:t>så</a:t>
            </a:r>
            <a:r>
              <a:rPr lang="en-US"/>
              <a:t> </a:t>
            </a:r>
            <a:r>
              <a:rPr lang="en-US" err="1"/>
              <a:t>lenge</a:t>
            </a:r>
            <a:r>
              <a:rPr lang="en-US"/>
              <a:t> det er normal </a:t>
            </a:r>
            <a:r>
              <a:rPr lang="en-US" err="1"/>
              <a:t>operasjon</a:t>
            </a:r>
            <a:r>
              <a:rPr lang="en-US"/>
              <a:t> (</a:t>
            </a:r>
            <a:r>
              <a:rPr lang="en-US" err="1"/>
              <a:t>ikke</a:t>
            </a:r>
            <a:r>
              <a:rPr lang="en-US"/>
              <a:t> DR). Den </a:t>
            </a:r>
            <a:r>
              <a:rPr lang="en-US" err="1"/>
              <a:t>må</a:t>
            </a:r>
            <a:r>
              <a:rPr lang="en-US"/>
              <a:t> inn </a:t>
            </a:r>
            <a:r>
              <a:rPr lang="en-US" err="1"/>
              <a:t>i</a:t>
            </a:r>
            <a:r>
              <a:rPr lang="en-US"/>
              <a:t> </a:t>
            </a:r>
            <a:r>
              <a:rPr lang="en-US" err="1"/>
              <a:t>en</a:t>
            </a:r>
            <a:r>
              <a:rPr lang="en-US"/>
              <a:t> </a:t>
            </a:r>
            <a:r>
              <a:rPr lang="en-US" err="1"/>
              <a:t>eksisterende</a:t>
            </a:r>
            <a:r>
              <a:rPr lang="en-US"/>
              <a:t> “Defense in Depth” </a:t>
            </a:r>
            <a:r>
              <a:rPr lang="en-US" err="1"/>
              <a:t>løsning</a:t>
            </a:r>
            <a:r>
              <a:rPr lang="en-US"/>
              <a:t>. </a:t>
            </a:r>
          </a:p>
          <a:p>
            <a:r>
              <a:rPr lang="en-US"/>
              <a:t>IAM / IGA setter </a:t>
            </a:r>
            <a:r>
              <a:rPr lang="en-US" err="1"/>
              <a:t>rettigheter</a:t>
            </a:r>
            <a:r>
              <a:rPr lang="en-US"/>
              <a:t> </a:t>
            </a:r>
            <a:r>
              <a:rPr lang="en-US" err="1"/>
              <a:t>på</a:t>
            </a:r>
            <a:r>
              <a:rPr lang="en-US"/>
              <a:t> </a:t>
            </a:r>
            <a:r>
              <a:rPr lang="en-US" err="1"/>
              <a:t>kontoer</a:t>
            </a:r>
            <a:r>
              <a:rPr lang="en-US"/>
              <a:t> (least Privilege) </a:t>
            </a:r>
            <a:r>
              <a:rPr lang="en-US" err="1"/>
              <a:t>og</a:t>
            </a:r>
            <a:r>
              <a:rPr lang="en-US"/>
              <a:t> </a:t>
            </a:r>
            <a:r>
              <a:rPr lang="en-US" err="1"/>
              <a:t>attributter</a:t>
            </a:r>
            <a:r>
              <a:rPr lang="en-US"/>
              <a:t> (</a:t>
            </a:r>
            <a:r>
              <a:rPr lang="en-US" err="1"/>
              <a:t>rollegruppe</a:t>
            </a:r>
            <a:r>
              <a:rPr lang="en-US"/>
              <a:t>, attributer) </a:t>
            </a:r>
            <a:r>
              <a:rPr lang="en-US" err="1"/>
              <a:t>som</a:t>
            </a:r>
            <a:r>
              <a:rPr lang="en-US"/>
              <a:t> </a:t>
            </a:r>
            <a:r>
              <a:rPr lang="en-US" err="1"/>
              <a:t>avgjør</a:t>
            </a:r>
            <a:r>
              <a:rPr lang="en-US"/>
              <a:t> </a:t>
            </a:r>
            <a:r>
              <a:rPr lang="en-US" err="1"/>
              <a:t>hva</a:t>
            </a:r>
            <a:r>
              <a:rPr lang="en-US"/>
              <a:t> </a:t>
            </a:r>
            <a:r>
              <a:rPr lang="en-US" err="1"/>
              <a:t>som</a:t>
            </a:r>
            <a:r>
              <a:rPr lang="en-US"/>
              <a:t> er </a:t>
            </a:r>
            <a:r>
              <a:rPr lang="en-US" err="1"/>
              <a:t>en</a:t>
            </a:r>
            <a:r>
              <a:rPr lang="en-US"/>
              <a:t> </a:t>
            </a:r>
            <a:r>
              <a:rPr lang="en-US" err="1"/>
              <a:t>privilegert</a:t>
            </a:r>
            <a:r>
              <a:rPr lang="en-US"/>
              <a:t> </a:t>
            </a:r>
            <a:r>
              <a:rPr lang="en-US" err="1"/>
              <a:t>konto</a:t>
            </a:r>
            <a:r>
              <a:rPr lang="en-US"/>
              <a:t> – i alle fall </a:t>
            </a:r>
            <a:r>
              <a:rPr lang="en-US" err="1"/>
              <a:t>slik</a:t>
            </a:r>
            <a:r>
              <a:rPr lang="en-US"/>
              <a:t> at PAM </a:t>
            </a:r>
            <a:r>
              <a:rPr lang="en-US" err="1"/>
              <a:t>sikrer</a:t>
            </a:r>
            <a:r>
              <a:rPr lang="en-US"/>
              <a:t> </a:t>
            </a:r>
            <a:r>
              <a:rPr lang="en-US" err="1"/>
              <a:t>kontoer</a:t>
            </a:r>
            <a:r>
              <a:rPr lang="en-US"/>
              <a:t> </a:t>
            </a:r>
            <a:r>
              <a:rPr lang="en-US" err="1"/>
              <a:t>som</a:t>
            </a:r>
            <a:r>
              <a:rPr lang="en-US"/>
              <a:t> </a:t>
            </a:r>
            <a:r>
              <a:rPr lang="en-US" err="1"/>
              <a:t>har</a:t>
            </a:r>
            <a:r>
              <a:rPr lang="en-US"/>
              <a:t> </a:t>
            </a:r>
            <a:r>
              <a:rPr lang="en-US" err="1"/>
              <a:t>operativsystem</a:t>
            </a:r>
            <a:r>
              <a:rPr lang="en-US"/>
              <a:t> admin-</a:t>
            </a:r>
            <a:r>
              <a:rPr lang="en-US" err="1"/>
              <a:t>nivå</a:t>
            </a:r>
            <a:r>
              <a:rPr lang="en-US"/>
              <a:t> </a:t>
            </a:r>
            <a:r>
              <a:rPr lang="en-US" err="1"/>
              <a:t>og</a:t>
            </a:r>
            <a:r>
              <a:rPr lang="en-US"/>
              <a:t> </a:t>
            </a:r>
            <a:r>
              <a:rPr lang="en-US" err="1"/>
              <a:t>applikasjon</a:t>
            </a:r>
            <a:r>
              <a:rPr lang="en-US"/>
              <a:t> admin-</a:t>
            </a:r>
            <a:r>
              <a:rPr lang="en-US" err="1"/>
              <a:t>nivå</a:t>
            </a:r>
            <a:r>
              <a:rPr lang="en-US"/>
              <a:t> – </a:t>
            </a:r>
            <a:r>
              <a:rPr lang="en-US" err="1"/>
              <a:t>kontoer</a:t>
            </a:r>
            <a:r>
              <a:rPr lang="en-US"/>
              <a:t> </a:t>
            </a:r>
            <a:r>
              <a:rPr lang="en-US" err="1"/>
              <a:t>som</a:t>
            </a:r>
            <a:r>
              <a:rPr lang="en-US"/>
              <a:t>  </a:t>
            </a:r>
            <a:r>
              <a:rPr lang="en-US" err="1"/>
              <a:t>kan</a:t>
            </a:r>
            <a:r>
              <a:rPr lang="en-US"/>
              <a:t> </a:t>
            </a:r>
            <a:r>
              <a:rPr lang="en-US" err="1"/>
              <a:t>brukes</a:t>
            </a:r>
            <a:r>
              <a:rPr lang="en-US"/>
              <a:t> </a:t>
            </a:r>
            <a:r>
              <a:rPr lang="en-US" err="1"/>
              <a:t>til</a:t>
            </a:r>
            <a:r>
              <a:rPr lang="en-US"/>
              <a:t> å lese </a:t>
            </a:r>
            <a:r>
              <a:rPr lang="en-US" err="1"/>
              <a:t>ut</a:t>
            </a:r>
            <a:r>
              <a:rPr lang="en-US"/>
              <a:t> data </a:t>
            </a:r>
            <a:r>
              <a:rPr lang="en-US" err="1"/>
              <a:t>på</a:t>
            </a:r>
            <a:r>
              <a:rPr lang="en-US"/>
              <a:t> </a:t>
            </a:r>
            <a:r>
              <a:rPr lang="en-US" err="1"/>
              <a:t>en</a:t>
            </a:r>
            <a:r>
              <a:rPr lang="en-US"/>
              <a:t> </a:t>
            </a:r>
            <a:r>
              <a:rPr lang="en-US" err="1"/>
              <a:t>måte</a:t>
            </a:r>
            <a:r>
              <a:rPr lang="en-US"/>
              <a:t> </a:t>
            </a:r>
            <a:r>
              <a:rPr lang="en-US" err="1"/>
              <a:t>som</a:t>
            </a:r>
            <a:r>
              <a:rPr lang="en-US"/>
              <a:t> </a:t>
            </a:r>
            <a:r>
              <a:rPr lang="en-US" err="1"/>
              <a:t>bryter</a:t>
            </a:r>
            <a:r>
              <a:rPr lang="en-US"/>
              <a:t> policy </a:t>
            </a:r>
            <a:r>
              <a:rPr lang="en-US" err="1"/>
              <a:t>som</a:t>
            </a:r>
            <a:r>
              <a:rPr lang="en-US"/>
              <a:t> </a:t>
            </a:r>
            <a:r>
              <a:rPr lang="en-US" err="1"/>
              <a:t>definert</a:t>
            </a:r>
            <a:r>
              <a:rPr lang="en-US"/>
              <a:t> via interne </a:t>
            </a:r>
            <a:r>
              <a:rPr lang="en-US" err="1"/>
              <a:t>og</a:t>
            </a:r>
            <a:r>
              <a:rPr lang="en-US"/>
              <a:t> </a:t>
            </a:r>
            <a:r>
              <a:rPr lang="en-US" err="1"/>
              <a:t>eksterne</a:t>
            </a:r>
            <a:r>
              <a:rPr lang="en-US"/>
              <a:t> rammer for "compliance"</a:t>
            </a:r>
          </a:p>
          <a:p>
            <a:endParaRPr lang="en-US"/>
          </a:p>
          <a:p>
            <a:endParaRPr lang="en-US"/>
          </a:p>
          <a:p>
            <a:endParaRPr lang="en-US"/>
          </a:p>
        </p:txBody>
      </p:sp>
    </p:spTree>
    <p:extLst>
      <p:ext uri="{BB962C8B-B14F-4D97-AF65-F5344CB8AC3E}">
        <p14:creationId xmlns:p14="http://schemas.microsoft.com/office/powerpoint/2010/main" val="200488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5C7E840-A1B6-27B0-47F5-1D918C78060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412741" y="439123"/>
            <a:ext cx="6541606" cy="4361070"/>
          </a:xfrm>
        </p:spPr>
      </p:pic>
      <p:sp>
        <p:nvSpPr>
          <p:cNvPr id="4" name="Date Placeholder 3">
            <a:extLst>
              <a:ext uri="{FF2B5EF4-FFF2-40B4-BE49-F238E27FC236}">
                <a16:creationId xmlns:a16="http://schemas.microsoft.com/office/drawing/2014/main" id="{448BEF36-6E1A-279C-6F24-C2A41E1CF38B}"/>
              </a:ext>
            </a:extLst>
          </p:cNvPr>
          <p:cNvSpPr>
            <a:spLocks noGrp="1"/>
          </p:cNvSpPr>
          <p:nvPr>
            <p:ph type="dt" sz="half" idx="10"/>
          </p:nvPr>
        </p:nvSpPr>
        <p:spPr/>
        <p:txBody>
          <a:bodyPr/>
          <a:lstStyle/>
          <a:p>
            <a:fld id="{B73D64CD-A1A3-4542-8B0F-B66AB20CB864}" type="datetime1">
              <a:rPr lang="en-US" smtClean="0"/>
              <a:t>10/31/2025</a:t>
            </a:fld>
            <a:endParaRPr lang="en-US"/>
          </a:p>
        </p:txBody>
      </p:sp>
      <p:sp>
        <p:nvSpPr>
          <p:cNvPr id="5" name="Footer Placeholder 4">
            <a:extLst>
              <a:ext uri="{FF2B5EF4-FFF2-40B4-BE49-F238E27FC236}">
                <a16:creationId xmlns:a16="http://schemas.microsoft.com/office/drawing/2014/main" id="{593AA095-8336-BB52-42FA-1AB18C76D38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DA0C385-4B6F-8E8B-2AEA-B07087DC3EF9}"/>
              </a:ext>
            </a:extLst>
          </p:cNvPr>
          <p:cNvSpPr>
            <a:spLocks noGrp="1"/>
          </p:cNvSpPr>
          <p:nvPr>
            <p:ph type="sldNum" sz="quarter" idx="12"/>
          </p:nvPr>
        </p:nvSpPr>
        <p:spPr/>
        <p:txBody>
          <a:bodyPr/>
          <a:lstStyle/>
          <a:p>
            <a:fld id="{196A61CA-0502-4EE4-9724-96EA822543E5}" type="slidenum">
              <a:rPr lang="en-US" smtClean="0"/>
              <a:t>5</a:t>
            </a:fld>
            <a:endParaRPr lang="en-US"/>
          </a:p>
        </p:txBody>
      </p:sp>
    </p:spTree>
    <p:extLst>
      <p:ext uri="{BB962C8B-B14F-4D97-AF65-F5344CB8AC3E}">
        <p14:creationId xmlns:p14="http://schemas.microsoft.com/office/powerpoint/2010/main" val="253927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5B1998-7E7C-9F21-B983-67F23B2FA7FA}"/>
              </a:ext>
            </a:extLst>
          </p:cNvPr>
          <p:cNvSpPr>
            <a:spLocks noGrp="1"/>
          </p:cNvSpPr>
          <p:nvPr>
            <p:ph type="title"/>
          </p:nvPr>
        </p:nvSpPr>
        <p:spPr>
          <a:xfrm>
            <a:off x="508014" y="274377"/>
            <a:ext cx="6928826" cy="643169"/>
          </a:xfrm>
        </p:spPr>
        <p:txBody>
          <a:bodyPr/>
          <a:lstStyle/>
          <a:p>
            <a:r>
              <a:rPr lang="nb-NO"/>
              <a:t>valg av løsning</a:t>
            </a:r>
          </a:p>
        </p:txBody>
      </p:sp>
      <p:sp>
        <p:nvSpPr>
          <p:cNvPr id="3" name="Plassholder for innhold 2">
            <a:extLst>
              <a:ext uri="{FF2B5EF4-FFF2-40B4-BE49-F238E27FC236}">
                <a16:creationId xmlns:a16="http://schemas.microsoft.com/office/drawing/2014/main" id="{BEFE60D5-B84A-3136-EED4-D4D6AFC71F81}"/>
              </a:ext>
            </a:extLst>
          </p:cNvPr>
          <p:cNvSpPr>
            <a:spLocks noGrp="1"/>
          </p:cNvSpPr>
          <p:nvPr>
            <p:ph idx="1"/>
          </p:nvPr>
        </p:nvSpPr>
        <p:spPr>
          <a:xfrm>
            <a:off x="508015" y="917545"/>
            <a:ext cx="7492986" cy="3788925"/>
          </a:xfrm>
        </p:spPr>
        <p:txBody>
          <a:bodyPr vert="horz" lIns="91440" tIns="45720" rIns="91440" bIns="45720" rtlCol="0" anchor="t">
            <a:normAutofit fontScale="85000" lnSpcReduction="10000"/>
          </a:bodyPr>
          <a:lstStyle/>
          <a:p>
            <a:r>
              <a:rPr lang="nb-NO"/>
              <a:t>Alle "virker", på lignende måte - prinsipper. Trenger ikke en lang krav-spesifikasjon. Men noen premisser vil gjelde for behov, prosesser og policy. (Eksempel NAV: skal ikke være USA-basert – det eliminerte 7 av 8 IAM løsninger!)</a:t>
            </a:r>
          </a:p>
          <a:p>
            <a:r>
              <a:rPr lang="nb-NO"/>
              <a:t>Skal løsning gi </a:t>
            </a:r>
            <a:r>
              <a:rPr lang="nb-NO" err="1"/>
              <a:t>remote</a:t>
            </a:r>
            <a:r>
              <a:rPr lang="nb-NO"/>
              <a:t> tilgang for brukere (identitet!) rett fra Internett, uten at det eksponerer egen infrastruktur (sky-tanken)?</a:t>
            </a:r>
          </a:p>
          <a:p>
            <a:r>
              <a:rPr lang="nb-NO"/>
              <a:t>Skal OT og andre automatiske overføringer tas inn i løsningen? De kan ikke alltid behandles som identifiserte brukere (maskinidentitet / </a:t>
            </a:r>
            <a:r>
              <a:rPr lang="nb-NO" err="1"/>
              <a:t>klientcert</a:t>
            </a:r>
            <a:r>
              <a:rPr lang="nb-NO"/>
              <a:t>) og det er sjeldent aktuelt å logge hele sesjoner </a:t>
            </a:r>
          </a:p>
          <a:p>
            <a:r>
              <a:rPr lang="nb-NO"/>
              <a:t>Business </a:t>
            </a:r>
            <a:r>
              <a:rPr lang="nb-NO" err="1"/>
              <a:t>Intelligence</a:t>
            </a:r>
            <a:r>
              <a:rPr lang="nb-NO"/>
              <a:t> – analysere aktivitet (AI kommer) – men flyten for spesielt OT kan ikke alltid bare stoppes!</a:t>
            </a:r>
          </a:p>
          <a:p>
            <a:r>
              <a:rPr lang="nb-NO"/>
              <a:t>BIA og risikovurderinger må gjennomføres. POC er nyttig, kan kreves av leverandør!</a:t>
            </a:r>
          </a:p>
          <a:p>
            <a:endParaRPr lang="nb-NO"/>
          </a:p>
        </p:txBody>
      </p:sp>
      <p:sp>
        <p:nvSpPr>
          <p:cNvPr id="4" name="Plassholder for dato 3">
            <a:extLst>
              <a:ext uri="{FF2B5EF4-FFF2-40B4-BE49-F238E27FC236}">
                <a16:creationId xmlns:a16="http://schemas.microsoft.com/office/drawing/2014/main" id="{F1FAD2FF-70DE-086B-C37C-7B2645A7F9D2}"/>
              </a:ext>
            </a:extLst>
          </p:cNvPr>
          <p:cNvSpPr>
            <a:spLocks noGrp="1"/>
          </p:cNvSpPr>
          <p:nvPr>
            <p:ph type="dt" sz="half" idx="10"/>
          </p:nvPr>
        </p:nvSpPr>
        <p:spPr/>
        <p:txBody>
          <a:bodyPr/>
          <a:lstStyle/>
          <a:p>
            <a:fld id="{B3EB2ACD-4594-42DD-9FBB-1F99A0FA59CB}" type="datetime1">
              <a:rPr lang="nb-NO"/>
              <a:t>31.10.2025</a:t>
            </a:fld>
            <a:endParaRPr lang="en-US"/>
          </a:p>
        </p:txBody>
      </p:sp>
      <p:sp>
        <p:nvSpPr>
          <p:cNvPr id="5" name="Plassholder for bunntekst 4">
            <a:extLst>
              <a:ext uri="{FF2B5EF4-FFF2-40B4-BE49-F238E27FC236}">
                <a16:creationId xmlns:a16="http://schemas.microsoft.com/office/drawing/2014/main" id="{BE9D00DD-6A07-F843-320E-07ADCD4F2FA2}"/>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DF8F5EED-5CF3-F685-0C1B-A1CA69FC3FA3}"/>
              </a:ext>
            </a:extLst>
          </p:cNvPr>
          <p:cNvSpPr>
            <a:spLocks noGrp="1"/>
          </p:cNvSpPr>
          <p:nvPr>
            <p:ph type="sldNum" sz="quarter" idx="12"/>
          </p:nvPr>
        </p:nvSpPr>
        <p:spPr/>
        <p:txBody>
          <a:bodyPr/>
          <a:lstStyle/>
          <a:p>
            <a:fld id="{196A61CA-0502-4EE4-9724-96EA822543E5}" type="slidenum">
              <a:rPr lang="en-US" dirty="0"/>
              <a:t>6</a:t>
            </a:fld>
            <a:endParaRPr lang="en-US"/>
          </a:p>
        </p:txBody>
      </p:sp>
    </p:spTree>
    <p:extLst>
      <p:ext uri="{BB962C8B-B14F-4D97-AF65-F5344CB8AC3E}">
        <p14:creationId xmlns:p14="http://schemas.microsoft.com/office/powerpoint/2010/main" val="336849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5C7951-D75A-E624-A666-7093F693516F}"/>
              </a:ext>
            </a:extLst>
          </p:cNvPr>
          <p:cNvSpPr>
            <a:spLocks noGrp="1"/>
          </p:cNvSpPr>
          <p:nvPr>
            <p:ph type="dt" sz="half" idx="10"/>
          </p:nvPr>
        </p:nvSpPr>
        <p:spPr/>
        <p:txBody>
          <a:bodyPr/>
          <a:lstStyle/>
          <a:p>
            <a:fld id="{A8A9A486-D334-FF4D-9B7C-A62A887D0218}" type="datetime1">
              <a:rPr lang="en-US" smtClean="0"/>
              <a:t>10/31/2025</a:t>
            </a:fld>
            <a:endParaRPr lang="en-US"/>
          </a:p>
        </p:txBody>
      </p:sp>
      <p:sp>
        <p:nvSpPr>
          <p:cNvPr id="5" name="Footer Placeholder 4">
            <a:extLst>
              <a:ext uri="{FF2B5EF4-FFF2-40B4-BE49-F238E27FC236}">
                <a16:creationId xmlns:a16="http://schemas.microsoft.com/office/drawing/2014/main" id="{1D9C6E7C-C876-D433-6C08-C64119E26DB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CEB451F-548C-3D2B-275B-65DE7C7AEE61}"/>
              </a:ext>
            </a:extLst>
          </p:cNvPr>
          <p:cNvSpPr>
            <a:spLocks noGrp="1"/>
          </p:cNvSpPr>
          <p:nvPr>
            <p:ph type="sldNum" sz="quarter" idx="12"/>
          </p:nvPr>
        </p:nvSpPr>
        <p:spPr/>
        <p:txBody>
          <a:bodyPr/>
          <a:lstStyle/>
          <a:p>
            <a:fld id="{196A61CA-0502-4EE4-9724-96EA822543E5}" type="slidenum">
              <a:rPr lang="en-US" smtClean="0"/>
              <a:t>7</a:t>
            </a:fld>
            <a:endParaRPr lang="en-US"/>
          </a:p>
        </p:txBody>
      </p:sp>
      <p:pic>
        <p:nvPicPr>
          <p:cNvPr id="1028" name="Picture 4" descr="Figure 1: Magic Quadrant for Privileged Access Management">
            <a:extLst>
              <a:ext uri="{FF2B5EF4-FFF2-40B4-BE49-F238E27FC236}">
                <a16:creationId xmlns:a16="http://schemas.microsoft.com/office/drawing/2014/main" id="{CC8A9BAA-78C0-8CFF-23D2-3A35E671FE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8045" y="312177"/>
            <a:ext cx="4285615" cy="444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9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1DBD-A57B-23B0-6C97-F532E00FC0C9}"/>
              </a:ext>
            </a:extLst>
          </p:cNvPr>
          <p:cNvSpPr>
            <a:spLocks noGrp="1"/>
          </p:cNvSpPr>
          <p:nvPr>
            <p:ph type="title"/>
          </p:nvPr>
        </p:nvSpPr>
        <p:spPr>
          <a:xfrm>
            <a:off x="660694" y="448804"/>
            <a:ext cx="6928826" cy="643169"/>
          </a:xfrm>
        </p:spPr>
        <p:txBody>
          <a:bodyPr/>
          <a:lstStyle/>
          <a:p>
            <a:r>
              <a:rPr lang="en-US" err="1">
                <a:ea typeface="Calibri"/>
              </a:rPr>
              <a:t>Forutsetninger</a:t>
            </a:r>
            <a:endParaRPr lang="en-US">
              <a:ea typeface="Calibri"/>
            </a:endParaRPr>
          </a:p>
        </p:txBody>
      </p:sp>
      <p:sp>
        <p:nvSpPr>
          <p:cNvPr id="3" name="Content Placeholder 2">
            <a:extLst>
              <a:ext uri="{FF2B5EF4-FFF2-40B4-BE49-F238E27FC236}">
                <a16:creationId xmlns:a16="http://schemas.microsoft.com/office/drawing/2014/main" id="{E10478DF-647F-E522-F80B-2A07F126B885}"/>
              </a:ext>
            </a:extLst>
          </p:cNvPr>
          <p:cNvSpPr>
            <a:spLocks noGrp="1"/>
          </p:cNvSpPr>
          <p:nvPr>
            <p:ph idx="1"/>
          </p:nvPr>
        </p:nvSpPr>
        <p:spPr>
          <a:xfrm>
            <a:off x="711200" y="1137920"/>
            <a:ext cx="7289800" cy="3434080"/>
          </a:xfrm>
        </p:spPr>
        <p:txBody>
          <a:bodyPr vert="horz" lIns="91440" tIns="45720" rIns="91440" bIns="45720" rtlCol="0" anchor="t">
            <a:normAutofit fontScale="92500"/>
          </a:bodyPr>
          <a:lstStyle/>
          <a:p>
            <a:pPr marL="267970" indent="-267970"/>
            <a:r>
              <a:rPr lang="en-US" err="1">
                <a:ea typeface="Calibri"/>
              </a:rPr>
              <a:t>Infrastrukturen</a:t>
            </a:r>
            <a:r>
              <a:rPr lang="en-US">
                <a:ea typeface="Calibri"/>
              </a:rPr>
              <a:t> </a:t>
            </a:r>
            <a:r>
              <a:rPr lang="en-US" err="1">
                <a:ea typeface="Calibri"/>
              </a:rPr>
              <a:t>som</a:t>
            </a:r>
            <a:r>
              <a:rPr lang="en-US">
                <a:ea typeface="Calibri"/>
              </a:rPr>
              <a:t> </a:t>
            </a:r>
            <a:r>
              <a:rPr lang="en-US" err="1">
                <a:ea typeface="Calibri"/>
              </a:rPr>
              <a:t>tilbyr</a:t>
            </a:r>
            <a:r>
              <a:rPr lang="en-US">
                <a:ea typeface="Calibri"/>
              </a:rPr>
              <a:t> PAM </a:t>
            </a:r>
            <a:r>
              <a:rPr lang="en-US" err="1">
                <a:ea typeface="Calibri"/>
              </a:rPr>
              <a:t>må</a:t>
            </a:r>
            <a:r>
              <a:rPr lang="en-US">
                <a:ea typeface="Calibri"/>
              </a:rPr>
              <a:t> </a:t>
            </a:r>
            <a:r>
              <a:rPr lang="en-US" err="1">
                <a:ea typeface="Calibri"/>
              </a:rPr>
              <a:t>inneha</a:t>
            </a:r>
            <a:r>
              <a:rPr lang="en-US">
                <a:ea typeface="Calibri"/>
              </a:rPr>
              <a:t> </a:t>
            </a:r>
            <a:r>
              <a:rPr lang="en-US" err="1">
                <a:ea typeface="Calibri"/>
              </a:rPr>
              <a:t>integritet</a:t>
            </a:r>
            <a:r>
              <a:rPr lang="en-US">
                <a:ea typeface="Calibri"/>
              </a:rPr>
              <a:t> </a:t>
            </a:r>
            <a:r>
              <a:rPr lang="en-US" err="1">
                <a:ea typeface="Calibri"/>
              </a:rPr>
              <a:t>og</a:t>
            </a:r>
            <a:r>
              <a:rPr lang="en-US">
                <a:ea typeface="Calibri"/>
              </a:rPr>
              <a:t> </a:t>
            </a:r>
            <a:r>
              <a:rPr lang="en-US" err="1">
                <a:ea typeface="Calibri"/>
              </a:rPr>
              <a:t>konfidensialitet</a:t>
            </a:r>
            <a:r>
              <a:rPr lang="en-US">
                <a:ea typeface="Calibri"/>
              </a:rPr>
              <a:t> </a:t>
            </a:r>
            <a:r>
              <a:rPr lang="en-US" err="1">
                <a:ea typeface="Calibri"/>
              </a:rPr>
              <a:t>og</a:t>
            </a:r>
            <a:r>
              <a:rPr lang="en-US">
                <a:ea typeface="Calibri"/>
              </a:rPr>
              <a:t> </a:t>
            </a:r>
            <a:r>
              <a:rPr lang="en-US" err="1">
                <a:ea typeface="Calibri"/>
              </a:rPr>
              <a:t>tilby</a:t>
            </a:r>
            <a:r>
              <a:rPr lang="en-US">
                <a:ea typeface="Calibri"/>
              </a:rPr>
              <a:t> </a:t>
            </a:r>
            <a:r>
              <a:rPr lang="en-US" err="1">
                <a:ea typeface="Calibri"/>
              </a:rPr>
              <a:t>høy</a:t>
            </a:r>
            <a:r>
              <a:rPr lang="en-US">
                <a:ea typeface="Calibri"/>
              </a:rPr>
              <a:t> </a:t>
            </a:r>
            <a:r>
              <a:rPr lang="en-US" err="1">
                <a:ea typeface="Calibri"/>
              </a:rPr>
              <a:t>tilgjengelighet</a:t>
            </a:r>
            <a:endParaRPr lang="en-US">
              <a:ea typeface="Calibri"/>
            </a:endParaRPr>
          </a:p>
          <a:p>
            <a:pPr marL="267970" indent="-267970"/>
            <a:r>
              <a:rPr lang="en-US" err="1">
                <a:ea typeface="Calibri"/>
              </a:rPr>
              <a:t>Hva</a:t>
            </a:r>
            <a:r>
              <a:rPr lang="en-US">
                <a:ea typeface="Calibri"/>
              </a:rPr>
              <a:t> "PAM" </a:t>
            </a:r>
            <a:r>
              <a:rPr lang="en-US" err="1">
                <a:ea typeface="Calibri"/>
              </a:rPr>
              <a:t>skal</a:t>
            </a:r>
            <a:r>
              <a:rPr lang="en-US">
                <a:ea typeface="Calibri"/>
              </a:rPr>
              <a:t> </a:t>
            </a:r>
            <a:r>
              <a:rPr lang="en-US" err="1">
                <a:ea typeface="Calibri"/>
              </a:rPr>
              <a:t>løse</a:t>
            </a:r>
            <a:r>
              <a:rPr lang="en-US">
                <a:ea typeface="Calibri"/>
              </a:rPr>
              <a:t> </a:t>
            </a:r>
            <a:r>
              <a:rPr lang="en-US" err="1">
                <a:ea typeface="Calibri"/>
              </a:rPr>
              <a:t>må</a:t>
            </a:r>
            <a:r>
              <a:rPr lang="en-US">
                <a:ea typeface="Calibri"/>
              </a:rPr>
              <a:t> </a:t>
            </a:r>
            <a:r>
              <a:rPr lang="en-US" err="1">
                <a:ea typeface="Calibri"/>
              </a:rPr>
              <a:t>tydelig</a:t>
            </a:r>
            <a:r>
              <a:rPr lang="en-US">
                <a:ea typeface="Calibri"/>
              </a:rPr>
              <a:t> </a:t>
            </a:r>
            <a:r>
              <a:rPr lang="en-US" err="1">
                <a:ea typeface="Calibri"/>
              </a:rPr>
              <a:t>defineres</a:t>
            </a:r>
            <a:r>
              <a:rPr lang="en-US">
                <a:ea typeface="Calibri"/>
              </a:rPr>
              <a:t> </a:t>
            </a:r>
            <a:r>
              <a:rPr lang="en-US" err="1">
                <a:ea typeface="Calibri"/>
              </a:rPr>
              <a:t>og</a:t>
            </a:r>
            <a:r>
              <a:rPr lang="en-US">
                <a:ea typeface="Calibri"/>
              </a:rPr>
              <a:t> </a:t>
            </a:r>
            <a:r>
              <a:rPr lang="en-US" err="1">
                <a:ea typeface="Calibri"/>
              </a:rPr>
              <a:t>forankres</a:t>
            </a:r>
            <a:r>
              <a:rPr lang="en-US">
                <a:ea typeface="Calibri"/>
              </a:rPr>
              <a:t> </a:t>
            </a:r>
            <a:r>
              <a:rPr lang="en-US" err="1">
                <a:ea typeface="Calibri"/>
              </a:rPr>
              <a:t>i</a:t>
            </a:r>
            <a:r>
              <a:rPr lang="en-US">
                <a:ea typeface="Calibri"/>
              </a:rPr>
              <a:t> </a:t>
            </a:r>
            <a:r>
              <a:rPr lang="en-US" err="1">
                <a:ea typeface="Calibri"/>
              </a:rPr>
              <a:t>organisasjonen</a:t>
            </a:r>
            <a:endParaRPr lang="en-US">
              <a:ea typeface="Calibri"/>
            </a:endParaRPr>
          </a:p>
          <a:p>
            <a:pPr marL="267970" indent="-267970"/>
            <a:r>
              <a:rPr lang="en-US" err="1">
                <a:ea typeface="Calibri"/>
              </a:rPr>
              <a:t>Penger</a:t>
            </a:r>
            <a:r>
              <a:rPr lang="en-US">
                <a:ea typeface="Calibri"/>
              </a:rPr>
              <a:t>, </a:t>
            </a:r>
            <a:r>
              <a:rPr lang="en-US" err="1">
                <a:ea typeface="Calibri"/>
              </a:rPr>
              <a:t>tid</a:t>
            </a:r>
            <a:r>
              <a:rPr lang="en-US">
                <a:ea typeface="Calibri"/>
              </a:rPr>
              <a:t>, </a:t>
            </a:r>
            <a:r>
              <a:rPr lang="en-US" err="1">
                <a:ea typeface="Calibri"/>
              </a:rPr>
              <a:t>og</a:t>
            </a:r>
            <a:r>
              <a:rPr lang="en-US">
                <a:ea typeface="Calibri"/>
              </a:rPr>
              <a:t> </a:t>
            </a:r>
            <a:r>
              <a:rPr lang="en-US" err="1">
                <a:ea typeface="Calibri"/>
              </a:rPr>
              <a:t>ressurser</a:t>
            </a:r>
            <a:r>
              <a:rPr lang="en-US">
                <a:ea typeface="Calibri"/>
              </a:rPr>
              <a:t> </a:t>
            </a:r>
            <a:r>
              <a:rPr lang="en-US" err="1">
                <a:ea typeface="Calibri"/>
              </a:rPr>
              <a:t>må</a:t>
            </a:r>
            <a:r>
              <a:rPr lang="en-US">
                <a:ea typeface="Calibri"/>
              </a:rPr>
              <a:t> </a:t>
            </a:r>
            <a:r>
              <a:rPr lang="en-US" err="1">
                <a:ea typeface="Calibri"/>
              </a:rPr>
              <a:t>stå</a:t>
            </a:r>
            <a:r>
              <a:rPr lang="en-US">
                <a:ea typeface="Calibri"/>
              </a:rPr>
              <a:t> </a:t>
            </a:r>
            <a:r>
              <a:rPr lang="en-US" err="1">
                <a:ea typeface="Calibri"/>
              </a:rPr>
              <a:t>i</a:t>
            </a:r>
            <a:r>
              <a:rPr lang="en-US">
                <a:ea typeface="Calibri"/>
              </a:rPr>
              <a:t> forhold </a:t>
            </a:r>
            <a:r>
              <a:rPr lang="en-US" err="1">
                <a:ea typeface="Calibri"/>
              </a:rPr>
              <a:t>til</a:t>
            </a:r>
            <a:r>
              <a:rPr lang="en-US">
                <a:ea typeface="Calibri"/>
              </a:rPr>
              <a:t> </a:t>
            </a:r>
            <a:r>
              <a:rPr lang="en-US" err="1">
                <a:ea typeface="Calibri"/>
              </a:rPr>
              <a:t>oppgaven</a:t>
            </a:r>
            <a:r>
              <a:rPr lang="en-US">
                <a:ea typeface="Calibri"/>
              </a:rPr>
              <a:t> </a:t>
            </a:r>
            <a:r>
              <a:rPr lang="en-US" err="1">
                <a:ea typeface="Calibri"/>
              </a:rPr>
              <a:t>som</a:t>
            </a:r>
            <a:r>
              <a:rPr lang="en-US">
                <a:ea typeface="Calibri"/>
              </a:rPr>
              <a:t> </a:t>
            </a:r>
            <a:r>
              <a:rPr lang="en-US" err="1">
                <a:ea typeface="Calibri"/>
              </a:rPr>
              <a:t>skal</a:t>
            </a:r>
            <a:r>
              <a:rPr lang="en-US">
                <a:ea typeface="Calibri"/>
              </a:rPr>
              <a:t> </a:t>
            </a:r>
            <a:r>
              <a:rPr lang="en-US" err="1">
                <a:ea typeface="Calibri"/>
              </a:rPr>
              <a:t>løses</a:t>
            </a:r>
            <a:endParaRPr lang="en-US">
              <a:ea typeface="Calibri"/>
            </a:endParaRPr>
          </a:p>
          <a:p>
            <a:pPr marL="267970" indent="-267970"/>
            <a:r>
              <a:rPr lang="en-US">
                <a:ea typeface="Calibri"/>
              </a:rPr>
              <a:t>PAM er </a:t>
            </a:r>
            <a:r>
              <a:rPr lang="en-US" err="1">
                <a:ea typeface="Calibri"/>
              </a:rPr>
              <a:t>ikke</a:t>
            </a:r>
            <a:r>
              <a:rPr lang="en-US">
                <a:ea typeface="Calibri"/>
              </a:rPr>
              <a:t> bare </a:t>
            </a:r>
            <a:r>
              <a:rPr lang="en-US" err="1">
                <a:ea typeface="Calibri"/>
              </a:rPr>
              <a:t>teknologi</a:t>
            </a:r>
            <a:r>
              <a:rPr lang="en-US">
                <a:ea typeface="Calibri"/>
              </a:rPr>
              <a:t>, IAM </a:t>
            </a:r>
            <a:r>
              <a:rPr lang="en-US" err="1">
                <a:ea typeface="Calibri"/>
              </a:rPr>
              <a:t>tjeneste</a:t>
            </a:r>
            <a:r>
              <a:rPr lang="en-US">
                <a:ea typeface="Calibri"/>
              </a:rPr>
              <a:t> </a:t>
            </a:r>
            <a:r>
              <a:rPr lang="en-US" err="1">
                <a:ea typeface="Calibri"/>
              </a:rPr>
              <a:t>og</a:t>
            </a:r>
            <a:r>
              <a:rPr lang="en-US">
                <a:ea typeface="Calibri"/>
              </a:rPr>
              <a:t> </a:t>
            </a:r>
            <a:r>
              <a:rPr lang="en-US" err="1">
                <a:ea typeface="Calibri"/>
              </a:rPr>
              <a:t>prosess</a:t>
            </a:r>
            <a:r>
              <a:rPr lang="en-US">
                <a:ea typeface="Calibri"/>
              </a:rPr>
              <a:t> er </a:t>
            </a:r>
            <a:r>
              <a:rPr lang="en-US" err="1">
                <a:ea typeface="Calibri"/>
              </a:rPr>
              <a:t>nødvendige</a:t>
            </a:r>
            <a:r>
              <a:rPr lang="en-US">
                <a:ea typeface="Calibri"/>
              </a:rPr>
              <a:t> </a:t>
            </a:r>
            <a:r>
              <a:rPr lang="en-US" err="1">
                <a:ea typeface="Calibri"/>
              </a:rPr>
              <a:t>og</a:t>
            </a:r>
            <a:r>
              <a:rPr lang="en-US">
                <a:ea typeface="Calibri"/>
              </a:rPr>
              <a:t> </a:t>
            </a:r>
            <a:r>
              <a:rPr lang="en-US" err="1">
                <a:ea typeface="Calibri"/>
              </a:rPr>
              <a:t>overlapper</a:t>
            </a:r>
            <a:r>
              <a:rPr lang="en-US">
                <a:ea typeface="Calibri"/>
              </a:rPr>
              <a:t> med PAM</a:t>
            </a:r>
          </a:p>
          <a:p>
            <a:pPr marL="267970" indent="-267970"/>
            <a:r>
              <a:rPr lang="en-US" err="1">
                <a:ea typeface="Calibri"/>
              </a:rPr>
              <a:t>Innføring</a:t>
            </a:r>
            <a:r>
              <a:rPr lang="en-US">
                <a:ea typeface="Calibri"/>
              </a:rPr>
              <a:t> av PAM </a:t>
            </a:r>
            <a:r>
              <a:rPr lang="en-US" err="1">
                <a:ea typeface="Calibri"/>
              </a:rPr>
              <a:t>må</a:t>
            </a:r>
            <a:r>
              <a:rPr lang="en-US">
                <a:ea typeface="Calibri"/>
              </a:rPr>
              <a:t> </a:t>
            </a:r>
            <a:r>
              <a:rPr lang="en-US" err="1">
                <a:ea typeface="Calibri"/>
              </a:rPr>
              <a:t>eie</a:t>
            </a:r>
            <a:r>
              <a:rPr lang="en-US">
                <a:ea typeface="Calibri"/>
              </a:rPr>
              <a:t> </a:t>
            </a:r>
            <a:r>
              <a:rPr lang="en-US" err="1">
                <a:ea typeface="Calibri"/>
              </a:rPr>
              <a:t>egne</a:t>
            </a:r>
            <a:r>
              <a:rPr lang="en-US">
                <a:ea typeface="Calibri"/>
              </a:rPr>
              <a:t> </a:t>
            </a:r>
            <a:r>
              <a:rPr lang="en-US" err="1">
                <a:ea typeface="Calibri"/>
              </a:rPr>
              <a:t>risikoer</a:t>
            </a:r>
            <a:r>
              <a:rPr lang="en-US">
                <a:ea typeface="Calibri"/>
              </a:rPr>
              <a:t> </a:t>
            </a:r>
            <a:r>
              <a:rPr lang="en-US" err="1">
                <a:ea typeface="Calibri"/>
              </a:rPr>
              <a:t>som</a:t>
            </a:r>
            <a:r>
              <a:rPr lang="en-US">
                <a:ea typeface="Calibri"/>
              </a:rPr>
              <a:t> </a:t>
            </a:r>
            <a:r>
              <a:rPr lang="en-US" err="1">
                <a:ea typeface="Calibri"/>
              </a:rPr>
              <a:t>innføres</a:t>
            </a:r>
            <a:r>
              <a:rPr lang="en-US">
                <a:ea typeface="Calibri"/>
              </a:rPr>
              <a:t> med at PAM </a:t>
            </a:r>
            <a:r>
              <a:rPr lang="en-US" err="1">
                <a:ea typeface="Calibri"/>
              </a:rPr>
              <a:t>etableres</a:t>
            </a:r>
            <a:r>
              <a:rPr lang="en-US">
                <a:ea typeface="Calibri"/>
              </a:rPr>
              <a:t> – </a:t>
            </a:r>
            <a:r>
              <a:rPr lang="en-US" err="1">
                <a:ea typeface="Calibri"/>
              </a:rPr>
              <a:t>risikoanalyse</a:t>
            </a:r>
            <a:r>
              <a:rPr lang="en-US">
                <a:ea typeface="Calibri"/>
              </a:rPr>
              <a:t> </a:t>
            </a:r>
            <a:r>
              <a:rPr lang="en-US" err="1">
                <a:ea typeface="Calibri"/>
              </a:rPr>
              <a:t>og</a:t>
            </a:r>
            <a:r>
              <a:rPr lang="en-US">
                <a:ea typeface="Calibri"/>
              </a:rPr>
              <a:t> dokumentasjon </a:t>
            </a:r>
          </a:p>
          <a:p>
            <a:pPr marL="267970" indent="-267970"/>
            <a:endParaRPr lang="en-US">
              <a:ea typeface="Calibri"/>
            </a:endParaRPr>
          </a:p>
        </p:txBody>
      </p:sp>
    </p:spTree>
    <p:extLst>
      <p:ext uri="{BB962C8B-B14F-4D97-AF65-F5344CB8AC3E}">
        <p14:creationId xmlns:p14="http://schemas.microsoft.com/office/powerpoint/2010/main" val="98378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24BADC-6EF4-7913-3569-B5557F647FE3}"/>
              </a:ext>
            </a:extLst>
          </p:cNvPr>
          <p:cNvSpPr>
            <a:spLocks noGrp="1"/>
          </p:cNvSpPr>
          <p:nvPr>
            <p:ph type="title"/>
          </p:nvPr>
        </p:nvSpPr>
        <p:spPr>
          <a:xfrm>
            <a:off x="780836" y="44998"/>
            <a:ext cx="7590564" cy="55090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nb-NO" sz="3350">
                <a:solidFill>
                  <a:schemeClr val="tx1"/>
                </a:solidFill>
                <a:latin typeface="Arial Nova"/>
              </a:rPr>
              <a:t>PAM modenhet - Gartner</a:t>
            </a:r>
            <a:endParaRPr lang="nb-NO">
              <a:solidFill>
                <a:schemeClr val="tx1"/>
              </a:solidFill>
            </a:endParaRPr>
          </a:p>
        </p:txBody>
      </p:sp>
      <p:pic>
        <p:nvPicPr>
          <p:cNvPr id="6" name="Plassholder for innhold 5" descr="Et bilde som inneholder tekst, skjermbilde, Font, nummer&#10;&#10;Automatisk generert beskrivelse">
            <a:extLst>
              <a:ext uri="{FF2B5EF4-FFF2-40B4-BE49-F238E27FC236}">
                <a16:creationId xmlns:a16="http://schemas.microsoft.com/office/drawing/2014/main" id="{3786AB4E-30D2-6C10-1D96-03FA8AF3D672}"/>
              </a:ext>
            </a:extLst>
          </p:cNvPr>
          <p:cNvPicPr>
            <a:picLocks noGrp="1" noChangeAspect="1"/>
          </p:cNvPicPr>
          <p:nvPr>
            <p:ph idx="1"/>
          </p:nvPr>
        </p:nvPicPr>
        <p:blipFill>
          <a:blip r:embed="rId3"/>
          <a:stretch>
            <a:fillRect/>
          </a:stretch>
        </p:blipFill>
        <p:spPr>
          <a:xfrm>
            <a:off x="1408318" y="595901"/>
            <a:ext cx="6164145" cy="4016441"/>
          </a:xfrm>
        </p:spPr>
      </p:pic>
      <p:sp>
        <p:nvSpPr>
          <p:cNvPr id="4" name="Plassholder for bunntekst 3">
            <a:extLst>
              <a:ext uri="{FF2B5EF4-FFF2-40B4-BE49-F238E27FC236}">
                <a16:creationId xmlns:a16="http://schemas.microsoft.com/office/drawing/2014/main" id="{396E2999-77FD-A7F1-62E3-B370B938F7B7}"/>
              </a:ext>
            </a:extLst>
          </p:cNvPr>
          <p:cNvSpPr>
            <a:spLocks noGrp="1"/>
          </p:cNvSpPr>
          <p:nvPr>
            <p:ph type="ftr" sz="quarter" idx="11"/>
          </p:nvPr>
        </p:nvSpPr>
        <p:spPr>
          <a:xfrm>
            <a:off x="1701053" y="4612342"/>
            <a:ext cx="5741894" cy="383305"/>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a:lstStyle>
          <a:p>
            <a:r>
              <a:rPr lang="nb-NO" sz="1800" spc="600">
                <a:solidFill>
                  <a:schemeClr val="tx1"/>
                </a:solidFill>
                <a:latin typeface="Arial Nova"/>
              </a:rPr>
              <a:t>Alle PAM løsninger ligger høyt</a:t>
            </a:r>
          </a:p>
        </p:txBody>
      </p:sp>
    </p:spTree>
    <p:extLst>
      <p:ext uri="{BB962C8B-B14F-4D97-AF65-F5344CB8AC3E}">
        <p14:creationId xmlns:p14="http://schemas.microsoft.com/office/powerpoint/2010/main" val="1594292027"/>
      </p:ext>
    </p:extLst>
  </p:cSld>
  <p:clrMapOvr>
    <a:masterClrMapping/>
  </p:clrMapOvr>
</p:sld>
</file>

<file path=ppt/theme/theme1.xml><?xml version="1.0" encoding="utf-8"?>
<a:theme xmlns:a="http://schemas.openxmlformats.org/drawingml/2006/main" name="PortalVTI">
  <a:themeElements>
    <a:clrScheme name="PortalVTI">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PortalVTI">
      <a:majorFont>
        <a:latin typeface="Trade Gothic Next Cond"/>
        <a:ea typeface=""/>
        <a:cs typeface=""/>
      </a:majorFont>
      <a:minorFont>
        <a:latin typeface="Trade Gothic Next Light"/>
        <a:ea typeface=""/>
        <a:cs typeface=""/>
      </a:minorFont>
    </a:fontScheme>
    <a:fmtScheme name="Portal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E3A4BB4D-5227-4A6D-99D3-DBAB0FE4C68F}" vid="{BE515EFD-5A7A-4BFE-BE06-A21DB8499C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8DC1B2E513DB4E82634F0FE8C10BDB" ma:contentTypeVersion="2" ma:contentTypeDescription="Create a new document." ma:contentTypeScope="" ma:versionID="8cca5f49b332e005dfbb8ff8f36da99e">
  <xsd:schema xmlns:xsd="http://www.w3.org/2001/XMLSchema" xmlns:xs="http://www.w3.org/2001/XMLSchema" xmlns:p="http://schemas.microsoft.com/office/2006/metadata/properties" xmlns:ns3="609ead9d-7e92-40c3-8ce7-fdfa6f81a152" targetNamespace="http://schemas.microsoft.com/office/2006/metadata/properties" ma:root="true" ma:fieldsID="12869eae34219a348e42f8fe1fb45eb8" ns3:_="">
    <xsd:import namespace="609ead9d-7e92-40c3-8ce7-fdfa6f81a15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ead9d-7e92-40c3-8ce7-fdfa6f81a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54CF1-B82C-4BAF-B616-B9EB530F5E29}">
  <ds:schemaRefs>
    <ds:schemaRef ds:uri="http://schemas.microsoft.com/sharepoint/v3/contenttype/forms"/>
  </ds:schemaRefs>
</ds:datastoreItem>
</file>

<file path=customXml/itemProps2.xml><?xml version="1.0" encoding="utf-8"?>
<ds:datastoreItem xmlns:ds="http://schemas.openxmlformats.org/officeDocument/2006/customXml" ds:itemID="{9C3D3932-5EA7-4727-A2B3-DB0B094ABA89}">
  <ds:schemaRefs>
    <ds:schemaRef ds:uri="609ead9d-7e92-40c3-8ce7-fdfa6f81a1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7985A0-50B6-4170-9583-414C7F74A3D4}">
  <ds:schemaRefs>
    <ds:schemaRef ds:uri="609ead9d-7e92-40c3-8ce7-fdfa6f81a1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2294</Words>
  <Application>Microsoft Office PowerPoint</Application>
  <PresentationFormat>Skjermfremvisning (16:9)</PresentationFormat>
  <Paragraphs>212</Paragraphs>
  <Slides>26</Slides>
  <Notes>8</Notes>
  <HiddenSlides>1</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26</vt:i4>
      </vt:variant>
    </vt:vector>
  </HeadingPairs>
  <TitlesOfParts>
    <vt:vector size="33" baseType="lpstr">
      <vt:lpstr>Arial</vt:lpstr>
      <vt:lpstr>Arial Nova</vt:lpstr>
      <vt:lpstr>Calibri</vt:lpstr>
      <vt:lpstr>Play</vt:lpstr>
      <vt:lpstr>Trade Gothic Next Cond</vt:lpstr>
      <vt:lpstr>Trade Gothic Next Light</vt:lpstr>
      <vt:lpstr>PortalVTI</vt:lpstr>
      <vt:lpstr>PAM: privileged access i et IAM-perspektiv</vt:lpstr>
      <vt:lpstr>Agenda</vt:lpstr>
      <vt:lpstr>PAM?</vt:lpstr>
      <vt:lpstr>Hva ER ROLLEN TIL PAM </vt:lpstr>
      <vt:lpstr>PowerPoint-presentasjon</vt:lpstr>
      <vt:lpstr>valg av løsning</vt:lpstr>
      <vt:lpstr>PowerPoint-presentasjon</vt:lpstr>
      <vt:lpstr>Forutsetninger</vt:lpstr>
      <vt:lpstr>PAM modenhet - Gartner</vt:lpstr>
      <vt:lpstr>Gartner Core features</vt:lpstr>
      <vt:lpstr>Gartner Common features</vt:lpstr>
      <vt:lpstr>Argumenter for PAM</vt:lpstr>
      <vt:lpstr>  IAM-sone</vt:lpstr>
      <vt:lpstr>IT og OT –interaktiv eller ikke</vt:lpstr>
      <vt:lpstr>Remote aksess:</vt:lpstr>
      <vt:lpstr>HVORDAN REDUSERER PAM RISIKO</vt:lpstr>
      <vt:lpstr>Hva er annerledes for OT-PAM</vt:lpstr>
      <vt:lpstr>OT- Vanlige utfordringer </vt:lpstr>
      <vt:lpstr>NIS2 Regulatoriske krav</vt:lpstr>
      <vt:lpstr>PowerPoint-presentasjon</vt:lpstr>
      <vt:lpstr>PowerPoint-presentasjon</vt:lpstr>
      <vt:lpstr>PowerPoint-presentasjon</vt:lpstr>
      <vt:lpstr>PowerPoint-presentasjon</vt:lpstr>
      <vt:lpstr>Helhetlig sikkerhet D-in-D </vt:lpstr>
      <vt:lpstr>PowerPoint-presentasjon</vt:lpstr>
      <vt:lpstr>Disaster recovery - Firefight</vt:lpstr>
    </vt:vector>
  </TitlesOfParts>
  <Company>Helse Nord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PowerPoint-mal for  Helse Nord IKT HIS</dc:title>
  <dc:creator>Krogstad Trine</dc:creator>
  <cp:lastModifiedBy>Jørn grotnes</cp:lastModifiedBy>
  <cp:revision>2</cp:revision>
  <dcterms:created xsi:type="dcterms:W3CDTF">2019-10-16T10:15:33Z</dcterms:created>
  <dcterms:modified xsi:type="dcterms:W3CDTF">2025-10-31T14:07:52Z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0x010100A98DC1B2E513DB4E82634F0FE8C10BDB</vt:lpwstr>
  </property>
</Properties>
</file>