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57" r:id="rId4"/>
    <p:sldId id="2147469614" r:id="rId5"/>
    <p:sldId id="2147469617" r:id="rId6"/>
    <p:sldId id="2147469612" r:id="rId7"/>
    <p:sldId id="2147469615" r:id="rId8"/>
    <p:sldId id="2147469621" r:id="rId9"/>
    <p:sldId id="2147469616" r:id="rId10"/>
    <p:sldId id="316" r:id="rId11"/>
    <p:sldId id="320" r:id="rId12"/>
    <p:sldId id="2147469593" r:id="rId13"/>
    <p:sldId id="2147469625" r:id="rId14"/>
    <p:sldId id="324" r:id="rId15"/>
    <p:sldId id="2147469613" r:id="rId16"/>
    <p:sldId id="2147469622" r:id="rId17"/>
    <p:sldId id="2147469623" r:id="rId18"/>
    <p:sldId id="2147469624" r:id="rId19"/>
    <p:sldId id="2134805537" r:id="rId20"/>
    <p:sldId id="2134805557" r:id="rId21"/>
    <p:sldId id="214746962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32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84444" autoAdjust="0"/>
  </p:normalViewPr>
  <p:slideViewPr>
    <p:cSldViewPr snapToGrid="0">
      <p:cViewPr varScale="1">
        <p:scale>
          <a:sx n="108" d="100"/>
          <a:sy n="108" d="100"/>
        </p:scale>
        <p:origin x="70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493EC-21E5-4279-809D-B8D7BB75747B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88F80-896E-477C-8578-B52AEE387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863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88F80-896E-477C-8578-B52AEE3878A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644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1ED1D-2CCA-32DA-808A-02443F0EC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CDAB98-BAA7-7C0B-D052-AFB82892C9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777641-1632-7C5F-AC40-762E7D552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C29F9-8A63-9AE1-A3DD-B48F59059D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GB" noProof="0" smtClean="0"/>
              <a:t>12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27615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38437-C7B1-3D5E-9233-0644FAC50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49D0C9-BD07-C180-B35B-7F536B09B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CB6414-D348-1878-A5D6-B5A0E88604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5AA36-100A-1772-97AA-39CC14B950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GB" noProof="0" smtClean="0"/>
              <a:t>13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71985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9DC61-26B8-7DC7-EDCD-ECA0B9940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8D7304-48FF-41F2-2BF4-001C0F8582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10D0E7-906A-CF5D-D4B5-43EF3EDBA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35B66-B59F-5C1E-BDAF-08FDD028C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3F67C-6E00-495A-B993-A96DCD26420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034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6FAC2-DB92-9E79-88DC-BA5015F4E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608C1F-F6E6-1CB9-E72C-3CB02AD50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D40346-5BA7-01B6-00BA-8E704F8DC4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49A85-FDCF-A97C-EAFF-9FB872759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3F67C-6E00-495A-B993-A96DCD26420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44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DAD9C-6CEC-4B10-940F-F5738E8F1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5DDA19-F04B-3145-88D2-B4F0C0AFA4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A3B10F-579C-F6D8-8E6D-9236A6170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E1EC4-93EC-0472-55F7-606142219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3F67C-6E00-495A-B993-A96DCD26420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449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E2382-CEA7-AC9B-8EF1-6EC08D70C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AD4627-A412-F285-7CCB-A0D3773706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C3ED92-0FCB-4F65-E5CF-CF62037FE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C46B5-9D61-2207-FEE7-632559DD7D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3F67C-6E00-495A-B993-A96DCD26420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012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47466-67FA-C4E8-6994-807257097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6C9D98-22DA-96E7-1215-BDCCEB8DEA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A7290B-A471-9217-39CE-79AFE4A3E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E1CD2-2F5F-A353-C7A5-62A726E8E3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3F67C-6E00-495A-B993-A96DCD26420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665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72939-B6DB-4D18-87E2-ABC0DF5C337C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463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457FC-A7DB-2A0A-BEEC-35D0F44DD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797FB7-8817-D958-EDF3-384EAD103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846D11-0ABC-88DD-C2F2-8187C9503B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883D6-42FB-C65C-1CD0-185164C9F4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72939-B6DB-4D18-87E2-ABC0DF5C337C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3960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88F80-896E-477C-8578-B52AEE3878A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972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80940-4624-A6D8-87D4-029279BBF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9E495B-3033-88C7-DD39-5AF3157546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3DB06D-734E-53F6-1667-E0BE02C387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54129-2C11-4D32-1226-F06D41747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3F67C-6E00-495A-B993-A96DCD26420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043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74E4E-AA4D-A686-AF4D-CF36A753A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96078-1B89-11AF-320B-27D9275DC3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2301E6-BC53-8248-603E-6858B2B044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6015B-9317-5767-F904-13F31C1AB4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041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BD2FD-37D2-21F5-9AA0-D871F609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903523-29CB-DF3E-BC5A-2A721FF26F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DC9C33-D221-A261-051F-5908A7CE5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CD360-BF30-6986-BE87-7E1D5215D4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3F67C-6E00-495A-B993-A96DCD26420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836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0C4FB-E3FC-A3F0-933C-FD8CC38E5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7B252E-A66C-7A2E-4420-5B2C57870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A7DA68-F3B2-516F-CC6F-035DB452DF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3020A-2EB8-A484-A692-AC6A3B8CBC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155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7DDB1-24C8-C47D-BD17-F47AB6C4B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5D74EB-6BFC-9FFB-6795-50DBED061D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1B323D-9661-367B-CDE0-F0CDDE581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C7968-EBF3-2D81-6E46-6ABB25BD8E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311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GB" noProof="0" smtClean="0"/>
              <a:t>10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62887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51DCF-4319-C06A-6D9F-7653C00C3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D84186-331E-AFEF-A9D5-83FA81411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BFFB32-D37B-0CDE-B28B-4C4A85572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6C17D-6D9E-1B17-A78B-B1EC19699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039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FEDFF-EE51-0C08-71DC-271F805A7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A62B64-2EB6-0639-3D63-56C512898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AC884-EF8A-3F35-BD9B-59A3E9334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409C-2A1A-4F97-9E23-0E6B393BE80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B354B-9BDC-1570-5ACE-F6A905721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8D78C-026B-51AE-0703-47168CE17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48C3-F161-46A2-949D-14B385F59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284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85841-DBFB-21D4-D162-0921FFA7F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B9231-E89C-FC2D-3748-20B605B02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E6232-BFF6-28A4-0ADA-876E01E88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409C-2A1A-4F97-9E23-0E6B393BE80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CCE84-0F7F-572D-9B7E-4C389C44F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EDB70-4737-52C2-330C-489AFE49B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48C3-F161-46A2-949D-14B385F59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3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C4D4BE-9D1C-C1BB-83A2-05C514603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05FAF-A0B2-A080-2CF7-DDFEF5554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0F688-C83B-9EB2-AAA5-C0317E6D9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409C-2A1A-4F97-9E23-0E6B393BE80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4137B-8362-B349-359E-C4993D69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9F9EF-9FA7-1642-F462-A3B9EE4E1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48C3-F161-46A2-949D-14B385F59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447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084D6-DFE7-4598-A20B-D00B61555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4335E-E406-4283-8ED7-6D7821CBE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D89AD-F8DA-4266-8483-90B37D9C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4DEC-B1A4-446F-9A53-1F48755C8AE2}" type="datetimeFigureOut">
              <a:rPr lang="nb-NO" smtClean="0"/>
              <a:t>05.11.2025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D7ACE-0D75-42A9-A1C4-A1AC3DF3C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49AD5-4ECF-43B4-BF84-8DB92E229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378-758F-432F-8073-9ECF66A31C4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74973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8E0BD-DB72-49F4-ACD4-69DD1B77E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B263-11A9-4CE9-9E3C-20A2C1803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F97DC-EF0C-41F1-AE7F-42AEB00F9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4DEC-B1A4-446F-9A53-1F48755C8AE2}" type="datetimeFigureOut">
              <a:rPr lang="nb-NO" smtClean="0"/>
              <a:t>05.11.2025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5ADF6-BB5D-45E5-923C-C90501242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0DA2C-5D33-44A6-9DF5-5C1D08432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378-758F-432F-8073-9ECF66A31C4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77366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46A64-79B1-41C8-8BCC-D3ED8EFFD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1FAB5-A7FC-4D8B-A44D-FBBD3C410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A1611-46DD-4B70-B5AB-E6295C90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4DEC-B1A4-446F-9A53-1F48755C8AE2}" type="datetimeFigureOut">
              <a:rPr lang="nb-NO" smtClean="0"/>
              <a:t>05.11.2025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C8011-57C5-4FC0-9EDC-28A2C8DFD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69517-4C26-4AF7-BABD-0CF3FBA70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378-758F-432F-8073-9ECF66A31C4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7224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FEA0-2BDF-41B0-9028-19C5AF266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7103D-3E1D-4233-A182-D4AF124CCB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70C6BC-81BD-457B-A041-ED4ABF559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9B913-424A-48BD-880B-64D7A0B3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4DEC-B1A4-446F-9A53-1F48755C8AE2}" type="datetimeFigureOut">
              <a:rPr lang="nb-NO" smtClean="0"/>
              <a:t>05.11.2025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D8798-51F1-47B1-918B-59AF3231C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5A2F5-0E87-4244-9CD9-0548CA184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378-758F-432F-8073-9ECF66A31C4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71113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40D06-6F47-415B-993B-C9F48D59E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743BA-889C-46A3-AF52-DFBB49D9C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2F93BB-206B-45B2-83F1-914B3AEDB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83A62-DA0D-4B00-82E1-368D6CCB0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B3B7DF-AB7D-422B-A3E5-104FF6B4E6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FFACA7-1B09-4559-8AE2-8FD0F130B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4DEC-B1A4-446F-9A53-1F48755C8AE2}" type="datetimeFigureOut">
              <a:rPr lang="nb-NO" smtClean="0"/>
              <a:t>05.11.2025</a:t>
            </a:fld>
            <a:endParaRPr lang="nb-NO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99020C-199A-4531-924E-650CC912C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2FA52E-A139-40D8-ABFC-1ED76D5EE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378-758F-432F-8073-9ECF66A31C4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86222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FE120-87D5-4C56-A7CA-B27679B20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C20B49-6B58-40FC-A99D-F2CBCBE2A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4DEC-B1A4-446F-9A53-1F48755C8AE2}" type="datetimeFigureOut">
              <a:rPr lang="nb-NO" smtClean="0"/>
              <a:t>05.11.2025</a:t>
            </a:fld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B95901-9549-4B87-8E68-DABE1E2E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E269EC-43DB-4488-9E22-491926B15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378-758F-432F-8073-9ECF66A31C4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81813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3F1DFE-05EB-4E13-8112-6B579A2D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4DEC-B1A4-446F-9A53-1F48755C8AE2}" type="datetimeFigureOut">
              <a:rPr lang="nb-NO" smtClean="0"/>
              <a:t>05.11.2025</a:t>
            </a:fld>
            <a:endParaRPr lang="nb-NO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B3645-9494-4623-A188-B3A613337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C211B-B0F8-4BC2-9AE6-276DC0F5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378-758F-432F-8073-9ECF66A31C4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27828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95229-F678-4B21-B8CF-16784C547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93BE-A31C-4D85-9951-71E70B9E2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88DC8-FB69-45D6-81BD-1095716E7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C26DE-E9FD-4FBB-98A1-330FC304E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4DEC-B1A4-446F-9A53-1F48755C8AE2}" type="datetimeFigureOut">
              <a:rPr lang="nb-NO" smtClean="0"/>
              <a:t>05.11.2025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CCDDD-2D65-4AE4-932D-B48C63075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66378-C663-442B-8156-06EAB3AB6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378-758F-432F-8073-9ECF66A31C4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417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D0E15-73B2-1A75-024F-60383B5B0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6301-9D0D-3908-96BC-60652F76D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2B53D-093F-4C7F-AF3F-B91EFA11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409C-2A1A-4F97-9E23-0E6B393BE80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4E0CA-CF41-1D16-801D-460910611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14A32-FA17-8425-3553-1AC975CF9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48C3-F161-46A2-949D-14B385F59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461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DE2AE-D1B8-4660-A3DC-5C8F80B0E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AACC23-1C05-4E42-AFED-A78526AFAF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425B5-89B9-417E-AE72-D5EF8FA56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2B679-5D37-4545-9998-6BD89434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4DEC-B1A4-446F-9A53-1F48755C8AE2}" type="datetimeFigureOut">
              <a:rPr lang="nb-NO" smtClean="0"/>
              <a:t>05.11.2025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5FBF4-0872-4556-A8EA-625214BCE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051E7-746D-483D-B52D-07C342E8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378-758F-432F-8073-9ECF66A31C4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70833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11335-9E0C-42C2-B820-DECD2D12C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81CD7-301F-44CD-A847-D515FB348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9F8FA-E179-437C-A870-2C164036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4DEC-B1A4-446F-9A53-1F48755C8AE2}" type="datetimeFigureOut">
              <a:rPr lang="nb-NO" smtClean="0"/>
              <a:t>05.11.2025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64B09-AFF8-4D4E-8BBD-52128DC5C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006C1-DC01-4F2A-9E38-1E4AF14A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378-758F-432F-8073-9ECF66A31C4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23668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14F6F8-27F2-4554-8521-06838C71DB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7EC42A-27E4-4CCE-B16E-AF6376B25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2DEA-B722-4760-97DF-5D2F6760A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34DEC-B1A4-446F-9A53-1F48755C8AE2}" type="datetimeFigureOut">
              <a:rPr lang="nb-NO" smtClean="0"/>
              <a:t>05.11.2025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6638F-106A-4431-B219-E16EC7FF1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3678A-C4A2-4C6B-99E7-9D9861B4C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B378-758F-432F-8073-9ECF66A31C4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80475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Dark BG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">
            <a:extLst>
              <a:ext uri="{FF2B5EF4-FFF2-40B4-BE49-F238E27FC236}">
                <a16:creationId xmlns:a16="http://schemas.microsoft.com/office/drawing/2014/main" id="{FEACBC9C-FDC2-4718-A261-6371F0F60DE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13141-5B21-49DB-9803-98F4E6E17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813800" y="6295536"/>
            <a:ext cx="202019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15E64-AC13-4D9A-A160-F698CCA8C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6A5C29-C797-4C37-9F34-9C206DC1B640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C06C60-BBAD-4B44-9D69-536848922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Graphic 8">
            <a:extLst>
              <a:ext uri="{FF2B5EF4-FFF2-40B4-BE49-F238E27FC236}">
                <a16:creationId xmlns:a16="http://schemas.microsoft.com/office/drawing/2014/main" id="{147A601A-3AE8-4889-A026-9740E00CCFBB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437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1112" y="3513220"/>
            <a:ext cx="8682164" cy="1828799"/>
          </a:xfrm>
          <a:solidFill>
            <a:schemeClr val="accent3">
              <a:alpha val="90000"/>
            </a:schemeClr>
          </a:solidFill>
        </p:spPr>
        <p:txBody>
          <a:bodyPr lIns="1371600" tIns="0" bIns="0" rtlCol="0" anchor="ctr">
            <a:noAutofit/>
          </a:bodyPr>
          <a:lstStyle>
            <a:lvl1pPr algn="ct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00799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1C922A-9F54-409C-8C2C-90A55B890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00706" y="0"/>
            <a:ext cx="6095999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22" y="365125"/>
            <a:ext cx="538607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84" y="1566525"/>
            <a:ext cx="3401568" cy="371246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922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57506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922" y="236897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57506" y="2355956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19917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7501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917" y="4319794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7501" y="430678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 rtlCol="0"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37667359-6B2F-4D7C-932B-CE6A0E91C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en-GB" noProof="0"/>
              <a:t>Pitch deck title</a:t>
            </a:r>
          </a:p>
        </p:txBody>
      </p:sp>
      <p:sp>
        <p:nvSpPr>
          <p:cNvPr id="23" name="Slide Number Placeholder 8">
            <a:extLst>
              <a:ext uri="{FF2B5EF4-FFF2-40B4-BE49-F238E27FC236}">
                <a16:creationId xmlns:a16="http://schemas.microsoft.com/office/drawing/2014/main" id="{C69C9BA9-6130-4098-A0A6-E1A00A3B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23884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1C3B09-3EDB-5D9C-8E0B-AED804DE66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7521" y="2013284"/>
            <a:ext cx="5416902" cy="442561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FF143AE-2714-6456-2CF4-CE4E6EB6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5EDD2C2D-F20B-422A-A8AB-375612F47DB2}" type="datetime1">
              <a:rPr lang="nb-NO" smtClean="0"/>
              <a:t>05.11.2025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3B35C25-5ED2-A29C-5ED5-ADCC9041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 err="1"/>
              <a:t>Footer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5B254EB-EE30-9D13-4143-E6474D06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C059DCFD-F092-4CFC-9440-67F73C451650}" type="slidenum">
              <a:rPr lang="nb-NO" smtClean="0"/>
              <a:t>‹#›</a:t>
            </a:fld>
            <a:endParaRPr lang="nb-NO"/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4DCA67B2-8F47-5AC8-22EB-7992997DCADE}"/>
              </a:ext>
            </a:extLst>
          </p:cNvPr>
          <p:cNvSpPr>
            <a:spLocks noGrp="1"/>
          </p:cNvSpPr>
          <p:nvPr>
            <p:ph type="subTitle" sz="quarter" idx="13" hasCustomPrompt="1"/>
          </p:nvPr>
        </p:nvSpPr>
        <p:spPr>
          <a:xfrm>
            <a:off x="317521" y="1236922"/>
            <a:ext cx="5416902" cy="371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2500">
                <a:latin typeface="Norges Bank Light" pitchFamily="50" charset="0"/>
              </a:defRPr>
            </a:lvl1pPr>
            <a:lvl2pPr marL="228577" indent="0" algn="ctr">
              <a:buNone/>
            </a:lvl2pPr>
            <a:lvl3pPr marL="457154" indent="0" algn="ctr">
              <a:buNone/>
            </a:lvl3pPr>
            <a:lvl4pPr marL="685731" indent="0" algn="ctr">
              <a:buNone/>
            </a:lvl4pPr>
            <a:lvl5pPr marL="914309" indent="0" algn="ctr">
              <a:buNone/>
            </a:lvl5pPr>
            <a:lvl6pPr marL="1142886" indent="0" algn="ctr">
              <a:buNone/>
            </a:lvl6pPr>
            <a:lvl7pPr marL="1371463" indent="0" algn="ctr">
              <a:buNone/>
            </a:lvl7pPr>
            <a:lvl8pPr marL="1600040" indent="0" algn="ctr">
              <a:buNone/>
            </a:lvl8pPr>
            <a:lvl9pPr marL="1828617" indent="0" algn="ctr">
              <a:buNone/>
            </a:lvl9pPr>
          </a:lstStyle>
          <a:p>
            <a:r>
              <a:rPr lang="en-US"/>
              <a:t>Click to add subtitle</a:t>
            </a:r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F360E014-4E47-8BC2-2507-DFEAC4568D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70453" y="317500"/>
            <a:ext cx="304820" cy="28575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9" name="Plassholder for dato 3">
            <a:extLst>
              <a:ext uri="{FF2B5EF4-FFF2-40B4-BE49-F238E27FC236}">
                <a16:creationId xmlns:a16="http://schemas.microsoft.com/office/drawing/2014/main" id="{2E4F4224-9F3C-A8F9-A592-54F9E7A912C8}"/>
              </a:ext>
            </a:extLst>
          </p:cNvPr>
          <p:cNvSpPr txBox="1">
            <a:spLocks/>
          </p:cNvSpPr>
          <p:nvPr userDrawn="1"/>
        </p:nvSpPr>
        <p:spPr>
          <a:xfrm>
            <a:off x="80941" y="-116647"/>
            <a:ext cx="1371600" cy="1538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nb-NO"/>
            </a:defPPr>
            <a:lvl1pPr marL="0" algn="l" defTabSz="1828709" rtl="0" eaLnBrk="1" latinLnBrk="0" hangingPunct="1">
              <a:defRPr sz="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2E467-8A47-45A0-BC89-E5855FB461FC}" type="datetimeFigureOut">
              <a:rPr lang="nb-NO" sz="100" smtClean="0"/>
              <a:pPr/>
              <a:t>05.11.2025</a:t>
            </a:fld>
            <a:endParaRPr lang="nb-NO" sz="10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32C86D0A-D8DC-B946-9571-F6670D973C56}"/>
              </a:ext>
            </a:extLst>
          </p:cNvPr>
          <p:cNvSpPr/>
          <p:nvPr userDrawn="1"/>
        </p:nvSpPr>
        <p:spPr>
          <a:xfrm>
            <a:off x="3483291" y="-249905"/>
            <a:ext cx="1047818" cy="1428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50" err="1"/>
              <a:t>addin_text</a:t>
            </a:r>
            <a:endParaRPr lang="nb-NO" sz="450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DE2382B4-0A32-3A71-B4DF-F7409D8321D8}"/>
              </a:ext>
            </a:extLst>
          </p:cNvPr>
          <p:cNvSpPr/>
          <p:nvPr userDrawn="1"/>
        </p:nvSpPr>
        <p:spPr>
          <a:xfrm>
            <a:off x="4569212" y="-249905"/>
            <a:ext cx="1047818" cy="1428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50" err="1"/>
              <a:t>addin_background</a:t>
            </a:r>
            <a:endParaRPr lang="nb-NO" sz="450"/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8D128648-B7C0-852A-A47B-833E27669A02}"/>
              </a:ext>
            </a:extLst>
          </p:cNvPr>
          <p:cNvSpPr/>
          <p:nvPr userDrawn="1"/>
        </p:nvSpPr>
        <p:spPr>
          <a:xfrm>
            <a:off x="-371474" y="-436444"/>
            <a:ext cx="2633638" cy="3313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err="1"/>
              <a:t>text_sky,text_midnight,text_polar</a:t>
            </a:r>
            <a:endParaRPr lang="nb-NO" sz="900"/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78ECA760-F733-4434-9BE1-D687641DB8D3}"/>
              </a:ext>
            </a:extLst>
          </p:cNvPr>
          <p:cNvSpPr/>
          <p:nvPr userDrawn="1"/>
        </p:nvSpPr>
        <p:spPr>
          <a:xfrm>
            <a:off x="2786020" y="-519857"/>
            <a:ext cx="1047818" cy="1428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50" err="1"/>
              <a:t>addin_colorbox</a:t>
            </a:r>
            <a:endParaRPr lang="nb-NO" sz="450"/>
          </a:p>
        </p:txBody>
      </p:sp>
      <p:sp>
        <p:nvSpPr>
          <p:cNvPr id="14" name="Plassholder for media 4">
            <a:extLst>
              <a:ext uri="{FF2B5EF4-FFF2-40B4-BE49-F238E27FC236}">
                <a16:creationId xmlns:a16="http://schemas.microsoft.com/office/drawing/2014/main" id="{C9C291F7-A4DF-9F42-045D-DBC1334F4C8A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6096793" y="-1"/>
            <a:ext cx="6095207" cy="6858000"/>
          </a:xfrm>
          <a:solidFill>
            <a:srgbClr val="BFC3C9"/>
          </a:solidFill>
        </p:spPr>
        <p:txBody>
          <a:bodyPr/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media</a:t>
            </a:r>
            <a:endParaRPr lang="nb-NO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2DA36261-B211-806B-854F-84064AA1EA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521" y="734094"/>
            <a:ext cx="5416902" cy="500137"/>
          </a:xfrm>
        </p:spPr>
        <p:txBody>
          <a:bodyPr lIns="0" tIns="0" rIns="0" bIns="0"/>
          <a:lstStyle>
            <a:lvl1pPr>
              <a:defRPr spc="-100" baseline="0"/>
            </a:lvl1pPr>
          </a:lstStyle>
          <a:p>
            <a:r>
              <a:rPr lang="en-US"/>
              <a:t>Click to add title</a:t>
            </a:r>
            <a:endParaRPr lang="nb-NO"/>
          </a:p>
        </p:txBody>
      </p:sp>
      <p:sp>
        <p:nvSpPr>
          <p:cNvPr id="2" name="Plassholder for lysbildenummer 5">
            <a:extLst>
              <a:ext uri="{FF2B5EF4-FFF2-40B4-BE49-F238E27FC236}">
                <a16:creationId xmlns:a16="http://schemas.microsoft.com/office/drawing/2014/main" id="{33394796-4609-5CB7-D80A-ECC461D876AF}"/>
              </a:ext>
            </a:extLst>
          </p:cNvPr>
          <p:cNvSpPr txBox="1">
            <a:spLocks/>
          </p:cNvSpPr>
          <p:nvPr userDrawn="1"/>
        </p:nvSpPr>
        <p:spPr>
          <a:xfrm>
            <a:off x="9265754" y="6588792"/>
            <a:ext cx="2743200" cy="13850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nb-NO"/>
            </a:defPPr>
            <a:lvl1pPr marL="0" algn="r" defTabSz="914355" rtl="0" eaLnBrk="1" latinLnBrk="0" hangingPunct="1">
              <a:defRPr sz="900" kern="1200">
                <a:solidFill>
                  <a:srgbClr val="35445F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59DCFD-F092-4CFC-9440-67F73C451650}" type="slidenum">
              <a:rPr lang="nb-NO" sz="900" smtClean="0"/>
              <a:pPr/>
              <a:t>‹#›</a:t>
            </a:fld>
            <a:endParaRPr lang="nb-NO" sz="900"/>
          </a:p>
        </p:txBody>
      </p:sp>
    </p:spTree>
    <p:extLst>
      <p:ext uri="{BB962C8B-B14F-4D97-AF65-F5344CB8AC3E}">
        <p14:creationId xmlns:p14="http://schemas.microsoft.com/office/powerpoint/2010/main" val="2148813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43D564-C834-042E-5796-3FA2A97A17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 spc="-100" baseline="0"/>
            </a:lvl1pPr>
          </a:lstStyle>
          <a:p>
            <a:r>
              <a:rPr lang="en-US"/>
              <a:t>Click to add  title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1C3B09-3EDB-5D9C-8E0B-AED804DE66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7520" y="2013284"/>
            <a:ext cx="11564103" cy="442561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FF143AE-2714-6456-2CF4-CE4E6EB6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781D596F-82F8-4F11-84D8-9BDAECF807DF}" type="datetime1">
              <a:rPr lang="nb-NO" smtClean="0"/>
              <a:t>05.11.2025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3B35C25-5ED2-A29C-5ED5-ADCC9041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 err="1"/>
              <a:t>Footer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5B254EB-EE30-9D13-4143-E6474D06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C059DCFD-F092-4CFC-9440-67F73C451650}" type="slidenum">
              <a:rPr lang="nb-NO" smtClean="0"/>
              <a:t>‹#›</a:t>
            </a:fld>
            <a:endParaRPr lang="nb-NO"/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4DCA67B2-8F47-5AC8-22EB-7992997DCADE}"/>
              </a:ext>
            </a:extLst>
          </p:cNvPr>
          <p:cNvSpPr>
            <a:spLocks noGrp="1"/>
          </p:cNvSpPr>
          <p:nvPr>
            <p:ph type="subTitle" sz="quarter" idx="13" hasCustomPrompt="1"/>
          </p:nvPr>
        </p:nvSpPr>
        <p:spPr>
          <a:xfrm>
            <a:off x="317520" y="1236922"/>
            <a:ext cx="10150635" cy="371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2500">
                <a:latin typeface="Norges Bank Light" pitchFamily="50" charset="0"/>
              </a:defRPr>
            </a:lvl1pPr>
            <a:lvl2pPr marL="228577" indent="0" algn="ctr">
              <a:buNone/>
            </a:lvl2pPr>
            <a:lvl3pPr marL="457154" indent="0" algn="ctr">
              <a:buNone/>
            </a:lvl3pPr>
            <a:lvl4pPr marL="685731" indent="0" algn="ctr">
              <a:buNone/>
            </a:lvl4pPr>
            <a:lvl5pPr marL="914309" indent="0" algn="ctr">
              <a:buNone/>
            </a:lvl5pPr>
            <a:lvl6pPr marL="1142886" indent="0" algn="ctr">
              <a:buNone/>
            </a:lvl6pPr>
            <a:lvl7pPr marL="1371463" indent="0" algn="ctr">
              <a:buNone/>
            </a:lvl7pPr>
            <a:lvl8pPr marL="1600040" indent="0" algn="ctr">
              <a:buNone/>
            </a:lvl8pPr>
            <a:lvl9pPr marL="1828617" indent="0" algn="ctr">
              <a:buNone/>
            </a:lvl9pPr>
          </a:lstStyle>
          <a:p>
            <a:r>
              <a:rPr lang="en-US"/>
              <a:t>Click to add subtitle</a:t>
            </a:r>
            <a:endParaRPr lang="nb-NO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C608A4E8-29F4-78E0-6552-43F420D86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0453" y="317500"/>
            <a:ext cx="304820" cy="285750"/>
          </a:xfrm>
          <a:prstGeom prst="rect">
            <a:avLst/>
          </a:prstGeom>
        </p:spPr>
      </p:pic>
      <p:pic>
        <p:nvPicPr>
          <p:cNvPr id="10" name="logo_hvit" hidden="1">
            <a:extLst>
              <a:ext uri="{FF2B5EF4-FFF2-40B4-BE49-F238E27FC236}">
                <a16:creationId xmlns:a16="http://schemas.microsoft.com/office/drawing/2014/main" id="{3323F46E-9189-42E8-A3FA-40D3D678AF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0453" y="317500"/>
            <a:ext cx="304820" cy="285750"/>
          </a:xfrm>
          <a:prstGeom prst="rect">
            <a:avLst/>
          </a:prstGeom>
        </p:spPr>
      </p:pic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CFC9B96E-837D-3087-D312-A5C1B089DE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70453" y="317500"/>
            <a:ext cx="304820" cy="28575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0" name="Plassholder for dato 3">
            <a:extLst>
              <a:ext uri="{FF2B5EF4-FFF2-40B4-BE49-F238E27FC236}">
                <a16:creationId xmlns:a16="http://schemas.microsoft.com/office/drawing/2014/main" id="{C3D4DF2D-89ED-7DD0-7DA9-13B8D8916C8E}"/>
              </a:ext>
            </a:extLst>
          </p:cNvPr>
          <p:cNvSpPr txBox="1">
            <a:spLocks/>
          </p:cNvSpPr>
          <p:nvPr userDrawn="1"/>
        </p:nvSpPr>
        <p:spPr>
          <a:xfrm>
            <a:off x="80941" y="-116647"/>
            <a:ext cx="1371600" cy="1538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nb-NO"/>
            </a:defPPr>
            <a:lvl1pPr marL="0" algn="l" defTabSz="1828709" rtl="0" eaLnBrk="1" latinLnBrk="0" hangingPunct="1">
              <a:defRPr sz="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2E467-8A47-45A0-BC89-E5855FB461FC}" type="datetimeFigureOut">
              <a:rPr lang="nb-NO" sz="100" smtClean="0"/>
              <a:pPr/>
              <a:t>05.11.2025</a:t>
            </a:fld>
            <a:endParaRPr lang="nb-NO" sz="10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AD49E9E5-08FE-01A0-F979-6CA14ED410B6}"/>
              </a:ext>
            </a:extLst>
          </p:cNvPr>
          <p:cNvSpPr/>
          <p:nvPr userDrawn="1"/>
        </p:nvSpPr>
        <p:spPr>
          <a:xfrm>
            <a:off x="2397370" y="-249905"/>
            <a:ext cx="1047818" cy="1428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50" err="1"/>
              <a:t>addin_logo</a:t>
            </a:r>
            <a:endParaRPr lang="nb-NO" sz="45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109DF4BE-700E-AB0A-DA88-ECC8BD4F92D7}"/>
              </a:ext>
            </a:extLst>
          </p:cNvPr>
          <p:cNvSpPr/>
          <p:nvPr userDrawn="1"/>
        </p:nvSpPr>
        <p:spPr>
          <a:xfrm>
            <a:off x="3483291" y="-249905"/>
            <a:ext cx="1047818" cy="1428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50" err="1"/>
              <a:t>addin_text</a:t>
            </a:r>
            <a:endParaRPr lang="nb-NO" sz="450"/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7F6E8CD9-353F-E854-3BB4-80DC788BD52B}"/>
              </a:ext>
            </a:extLst>
          </p:cNvPr>
          <p:cNvSpPr/>
          <p:nvPr userDrawn="1"/>
        </p:nvSpPr>
        <p:spPr>
          <a:xfrm>
            <a:off x="4569212" y="-249905"/>
            <a:ext cx="1047818" cy="1428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50" err="1"/>
              <a:t>addin_background</a:t>
            </a:r>
            <a:endParaRPr lang="nb-NO" sz="450"/>
          </a:p>
        </p:txBody>
      </p:sp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0A05D636-D02E-CF6B-53FC-25C8632A845E}"/>
              </a:ext>
            </a:extLst>
          </p:cNvPr>
          <p:cNvSpPr/>
          <p:nvPr userDrawn="1"/>
        </p:nvSpPr>
        <p:spPr>
          <a:xfrm>
            <a:off x="-371474" y="-436444"/>
            <a:ext cx="2633638" cy="3313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err="1"/>
              <a:t>text_sky,text_midnight,text_polar</a:t>
            </a:r>
            <a:endParaRPr lang="nb-NO" sz="900"/>
          </a:p>
        </p:txBody>
      </p:sp>
      <p:sp>
        <p:nvSpPr>
          <p:cNvPr id="25" name="addin_colorbox" hidden="1">
            <a:extLst>
              <a:ext uri="{FF2B5EF4-FFF2-40B4-BE49-F238E27FC236}">
                <a16:creationId xmlns:a16="http://schemas.microsoft.com/office/drawing/2014/main" id="{00C95215-9271-7324-1FAB-EA83825359CA}"/>
              </a:ext>
            </a:extLst>
          </p:cNvPr>
          <p:cNvSpPr/>
          <p:nvPr userDrawn="1"/>
        </p:nvSpPr>
        <p:spPr>
          <a:xfrm>
            <a:off x="2786020" y="-519857"/>
            <a:ext cx="1047818" cy="1428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50" err="1"/>
              <a:t>addin_colorbox</a:t>
            </a:r>
            <a:endParaRPr lang="nb-NO" sz="450"/>
          </a:p>
        </p:txBody>
      </p:sp>
    </p:spTree>
    <p:extLst>
      <p:ext uri="{BB962C8B-B14F-4D97-AF65-F5344CB8AC3E}">
        <p14:creationId xmlns:p14="http://schemas.microsoft.com/office/powerpoint/2010/main" val="9233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98764-9A1A-48E2-47FE-B9FBDE545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9044D-0938-2AF6-5368-FA3519E37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7BE99-F78C-4E7A-9585-8C49B59CD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409C-2A1A-4F97-9E23-0E6B393BE80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2733D-3C10-F338-3FA2-28D61769D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223F1-FBAD-5A87-47B8-3FF86B0A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48C3-F161-46A2-949D-14B385F59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742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AEA4D-EA10-89AC-91E8-6D6C78FDB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78C65-3D9E-8BFB-CCBA-6F458297C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07CDF-9FD2-267C-DD4C-0227412C6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286AF-1C01-2E0A-C2EF-CC6830A79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409C-2A1A-4F97-9E23-0E6B393BE80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09354-C413-421E-3B7C-A183CAE83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8825E-314C-0D2E-7F62-C4FA46ED2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48C3-F161-46A2-949D-14B385F59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976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41C35-A489-ACEF-D210-40D5C274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C89B2-B675-4376-3552-A5C6802F2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2EC6C-6549-CEB7-AD69-FC1E97CA0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B1DF7-6562-161E-E01C-748F08D681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5A77AD-6977-FDD6-45AB-3423516E73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7D84CF-A5D7-33C3-93F2-5E4EB437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409C-2A1A-4F97-9E23-0E6B393BE80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890A9-2E6F-F42B-B9F4-4F5A6C125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14AE40-F0D1-A109-9E9D-0D08DD2B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48C3-F161-46A2-949D-14B385F59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54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46816-FCA0-9C41-A646-11889CDA3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995F6-A63B-2CF1-E1C3-BDE4EEF4B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409C-2A1A-4F97-9E23-0E6B393BE80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C7F528-5B61-1B91-D893-F81BD581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528A5-58C4-1F46-47FC-E37234CDC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48C3-F161-46A2-949D-14B385F59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82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F902C0-65E1-BD83-3538-70F734AFB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409C-2A1A-4F97-9E23-0E6B393BE80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9F40AD-07C2-467E-EE15-69ADF6FAE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4FEF5-CE83-88D7-5340-993D6CBAB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48C3-F161-46A2-949D-14B385F59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21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E758C-8C25-C5F9-D7D0-8A2287F39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34E62-D26B-1519-1446-13D2A5661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8B0AC2-00B1-7E01-C914-D0E05EC09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E741DD-B852-C8D9-3B13-364197069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409C-2A1A-4F97-9E23-0E6B393BE80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59626-CBC0-4821-D20A-DFBD088F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FB9C9-A262-56AC-EEF5-A64526DA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48C3-F161-46A2-949D-14B385F59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337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7059A-A60E-C5FB-2F3B-5AF23B0E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455C14-5496-D6CC-6DF1-9F4C4768C1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84CD2-A622-29BE-A6D4-69AC569AC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BCDA2-6361-A530-FAC5-B7C2D6809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409C-2A1A-4F97-9E23-0E6B393BE80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9AB71-FCBD-2066-0719-DFD850BC4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D72DD-70F7-E4F6-73DD-6A1B800E0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48C3-F161-46A2-949D-14B385F59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87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24F379-7B8F-3BDD-3B2A-EBC61BAF0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D398D-9170-434A-A220-CEA3F062A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B4202-F4E4-CD1E-D9BB-29B0AEB38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DB409C-2A1A-4F97-9E23-0E6B393BE80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DC23D-2119-88F2-1FBC-930210C174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7D96A-46D9-D263-BDCA-E4C0EBD08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A048C3-F161-46A2-949D-14B385F599D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FCD9F0-950E-FCDF-C723-650B40D15DE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11620"/>
            <a:ext cx="8191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TLP: GREEN</a:t>
            </a:r>
          </a:p>
        </p:txBody>
      </p:sp>
    </p:spTree>
    <p:extLst>
      <p:ext uri="{BB962C8B-B14F-4D97-AF65-F5344CB8AC3E}">
        <p14:creationId xmlns:p14="http://schemas.microsoft.com/office/powerpoint/2010/main" val="43800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4991DD-D1C9-4EE6-8CAA-6B7A305B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13263-DA9E-4718-94F4-6AB9ADF8B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FC957-D8BB-414A-AA06-6CC1DE163A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34DEC-B1A4-446F-9A53-1F48755C8AE2}" type="datetimeFigureOut">
              <a:rPr lang="nb-NO" smtClean="0"/>
              <a:t>05.11.2025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12756-06A4-4950-9C45-660769DC9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B4C2B-2511-4622-AEB2-26581476B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0B378-758F-432F-8073-9ECF66A31C42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D8A377-5C9B-0909-BD44-8F53A215B60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11620"/>
            <a:ext cx="8191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TLP: GREEN</a:t>
            </a:r>
          </a:p>
        </p:txBody>
      </p:sp>
    </p:spTree>
    <p:extLst>
      <p:ext uri="{BB962C8B-B14F-4D97-AF65-F5344CB8AC3E}">
        <p14:creationId xmlns:p14="http://schemas.microsoft.com/office/powerpoint/2010/main" val="43048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CFECA-C3EC-8B29-BC69-44E9ED3AF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400050"/>
            <a:ext cx="8686800" cy="1771649"/>
          </a:xfrm>
        </p:spPr>
        <p:txBody>
          <a:bodyPr>
            <a:normAutofit fontScale="90000"/>
          </a:bodyPr>
          <a:lstStyle/>
          <a:p>
            <a:pPr algn="l"/>
            <a:r>
              <a:rPr lang="en-US" sz="5300" dirty="0">
                <a:solidFill>
                  <a:schemeClr val="bg2"/>
                </a:solidFill>
              </a:rPr>
              <a:t>Navigating Zero Trust with your own AI Copilot: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sz="3600" dirty="0">
                <a:solidFill>
                  <a:schemeClr val="bg2"/>
                </a:solidFill>
              </a:rPr>
              <a:t>Your Security Wingman takes flight!</a:t>
            </a:r>
            <a:endParaRPr lang="en-GB" sz="3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85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1BBE7-9589-DEE6-B6FD-45BA063E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t>10</a:t>
            </a:fld>
            <a:endParaRPr lang="en-GB" noProof="0" dirty="0"/>
          </a:p>
        </p:txBody>
      </p:sp>
      <p:pic>
        <p:nvPicPr>
          <p:cNvPr id="6" name="Picture 5" descr="A diagram of a group of people&#10;&#10;Description automatically generated">
            <a:extLst>
              <a:ext uri="{FF2B5EF4-FFF2-40B4-BE49-F238E27FC236}">
                <a16:creationId xmlns:a16="http://schemas.microsoft.com/office/drawing/2014/main" id="{549E4CFB-1516-7B13-6933-1592843E5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055" y="971844"/>
            <a:ext cx="9285889" cy="52829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706589-BECB-E8F4-37EE-56C871BD9B63}"/>
              </a:ext>
            </a:extLst>
          </p:cNvPr>
          <p:cNvSpPr txBox="1">
            <a:spLocks/>
          </p:cNvSpPr>
          <p:nvPr/>
        </p:nvSpPr>
        <p:spPr>
          <a:xfrm>
            <a:off x="105010" y="189278"/>
            <a:ext cx="8644285" cy="1325563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tx1"/>
                </a:solidFill>
                <a:cs typeface="Calibri" panose="020F0502020204030204" pitchFamily="34" charset="0"/>
              </a:rPr>
              <a:t>Do you have control over Groups?</a:t>
            </a:r>
          </a:p>
        </p:txBody>
      </p:sp>
    </p:spTree>
    <p:extLst>
      <p:ext uri="{BB962C8B-B14F-4D97-AF65-F5344CB8AC3E}">
        <p14:creationId xmlns:p14="http://schemas.microsoft.com/office/powerpoint/2010/main" val="393043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67952-F10F-9F59-42DE-0D2DCE72E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9982F-C48C-C6B5-C7AF-7274EC6FF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50" y="-233280"/>
            <a:ext cx="5386078" cy="1325563"/>
          </a:xfrm>
        </p:spPr>
        <p:txBody>
          <a:bodyPr rtlCol="0">
            <a:normAutofit/>
          </a:bodyPr>
          <a:lstStyle/>
          <a:p>
            <a:pPr rtl="0"/>
            <a:r>
              <a:rPr lang="en-GB" sz="3600" dirty="0">
                <a:solidFill>
                  <a:schemeClr val="tx1"/>
                </a:solidFill>
                <a:cs typeface="Calibri" panose="020F0502020204030204" pitchFamily="34" charset="0"/>
              </a:rPr>
              <a:t>Monitor your Groups!</a:t>
            </a:r>
          </a:p>
        </p:txBody>
      </p:sp>
      <p:pic>
        <p:nvPicPr>
          <p:cNvPr id="49" name="Picture Placeholder 48" descr="Paper people pyramid">
            <a:extLst>
              <a:ext uri="{FF2B5EF4-FFF2-40B4-BE49-F238E27FC236}">
                <a16:creationId xmlns:a16="http://schemas.microsoft.com/office/drawing/2014/main" id="{9297ED1C-E481-BB19-3A0A-B17C036C0A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6282527" y="77372"/>
            <a:ext cx="5841023" cy="6717323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A47DB-7635-2AC9-04BC-98FF4F95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GB" smtClean="0">
                <a:latin typeface="Calibri" panose="020F0502020204030204" pitchFamily="34" charset="0"/>
                <a:cs typeface="Calibri" panose="020F0502020204030204" pitchFamily="34" charset="0"/>
              </a:rPr>
              <a:pPr rtl="0"/>
              <a:t>11</a:t>
            </a:fld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42E92E-8B46-91AC-064E-9213AEA74E60}"/>
              </a:ext>
            </a:extLst>
          </p:cNvPr>
          <p:cNvSpPr txBox="1">
            <a:spLocks/>
          </p:cNvSpPr>
          <p:nvPr/>
        </p:nvSpPr>
        <p:spPr>
          <a:xfrm>
            <a:off x="185103" y="1426352"/>
            <a:ext cx="5143947" cy="338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  <a:cs typeface="Calibri" panose="020F0502020204030204" pitchFamily="34" charset="0"/>
              </a:rPr>
              <a:t>Alert on Group changes using Microsoft Sentinel</a:t>
            </a:r>
          </a:p>
          <a:p>
            <a:endParaRPr lang="en-GB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endParaRPr lang="en-GB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endParaRPr lang="en-GB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CE7D4C-DEB2-293F-55B1-AB0C67F89F9B}"/>
              </a:ext>
            </a:extLst>
          </p:cNvPr>
          <p:cNvSpPr txBox="1"/>
          <p:nvPr/>
        </p:nvSpPr>
        <p:spPr>
          <a:xfrm>
            <a:off x="185103" y="2423869"/>
            <a:ext cx="60974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Break glass account – never in Groups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C56170-3672-D3D9-C973-406BB2095900}"/>
              </a:ext>
            </a:extLst>
          </p:cNvPr>
          <p:cNvSpPr txBox="1"/>
          <p:nvPr/>
        </p:nvSpPr>
        <p:spPr>
          <a:xfrm>
            <a:off x="159631" y="3483168"/>
            <a:ext cx="60974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Restricted Management Administrative Units</a:t>
            </a:r>
          </a:p>
        </p:txBody>
      </p:sp>
    </p:spTree>
    <p:extLst>
      <p:ext uri="{BB962C8B-B14F-4D97-AF65-F5344CB8AC3E}">
        <p14:creationId xmlns:p14="http://schemas.microsoft.com/office/powerpoint/2010/main" val="1730089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3A8C6-FE9B-DBFB-32FE-428312B0D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software flowchart&#10;&#10;Description automatically generated">
            <a:extLst>
              <a:ext uri="{FF2B5EF4-FFF2-40B4-BE49-F238E27FC236}">
                <a16:creationId xmlns:a16="http://schemas.microsoft.com/office/drawing/2014/main" id="{7A599421-F6D6-8790-65C9-FCDD99F43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34" y="736250"/>
            <a:ext cx="9937531" cy="5385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11DAB-B3A1-6854-516A-1B479BCE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t>12</a:t>
            </a:fld>
            <a:endParaRPr lang="en-GB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27CABB-7A7A-0D55-2723-091CE6B9E48F}"/>
              </a:ext>
            </a:extLst>
          </p:cNvPr>
          <p:cNvSpPr txBox="1">
            <a:spLocks/>
          </p:cNvSpPr>
          <p:nvPr/>
        </p:nvSpPr>
        <p:spPr>
          <a:xfrm>
            <a:off x="75957" y="136525"/>
            <a:ext cx="8644285" cy="1325563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tx1"/>
                </a:solidFill>
                <a:cs typeface="Calibri" panose="020F0502020204030204" pitchFamily="34" charset="0"/>
              </a:rPr>
              <a:t>Monitor your Groups!</a:t>
            </a:r>
          </a:p>
        </p:txBody>
      </p:sp>
    </p:spTree>
    <p:extLst>
      <p:ext uri="{BB962C8B-B14F-4D97-AF65-F5344CB8AC3E}">
        <p14:creationId xmlns:p14="http://schemas.microsoft.com/office/powerpoint/2010/main" val="505115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0ED87-98D3-17E9-98FB-66DC758BF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D1A57-209A-3658-6935-7DCB917A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n-GB" noProof="0" smtClean="0"/>
              <a:t>13</a:t>
            </a:fld>
            <a:endParaRPr lang="en-GB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95E31E-BEBD-F202-F4BF-CC42A990797C}"/>
              </a:ext>
            </a:extLst>
          </p:cNvPr>
          <p:cNvSpPr txBox="1">
            <a:spLocks/>
          </p:cNvSpPr>
          <p:nvPr/>
        </p:nvSpPr>
        <p:spPr>
          <a:xfrm>
            <a:off x="55587" y="117263"/>
            <a:ext cx="8644285" cy="1325563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tx1"/>
                </a:solidFill>
                <a:cs typeface="Calibri" panose="020F0502020204030204" pitchFamily="34" charset="0"/>
              </a:rPr>
              <a:t>Monitor your Groups!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A35FAE-F070-72BC-0D2D-5E1857F1F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94" y="981583"/>
            <a:ext cx="10631648" cy="50306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750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4DB51-FAAE-6641-25C2-28C8D79F7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9C0AF3-C6E9-A5AB-081C-96609221B1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9332C6-A356-C831-A56A-FC6F853B0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25" y="136525"/>
            <a:ext cx="7833548" cy="500137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Entra ID Assistant – User Risk / Security Dashboard</a:t>
            </a:r>
            <a:endParaRPr lang="en-GB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1F4AB-71AA-7AB8-8D08-000777C32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758" y="1759765"/>
            <a:ext cx="8588484" cy="313971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416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A93DB-3582-467F-ABCB-45191567D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0F2140-BB95-CE97-0896-FE8344C082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96E4EF33-7B10-36DA-76C3-49F4DA2F2E25}"/>
              </a:ext>
            </a:extLst>
          </p:cNvPr>
          <p:cNvSpPr txBox="1">
            <a:spLocks/>
          </p:cNvSpPr>
          <p:nvPr/>
        </p:nvSpPr>
        <p:spPr>
          <a:xfrm>
            <a:off x="199625" y="136525"/>
            <a:ext cx="7833548" cy="500137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Entra ID Assistant – User Risk / Security Dashboard</a:t>
            </a:r>
            <a:endParaRPr kumimoji="0" lang="en-GB" sz="3600" b="1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DA1278-C934-2EAA-3384-0907D039A7AB}"/>
              </a:ext>
            </a:extLst>
          </p:cNvPr>
          <p:cNvGrpSpPr/>
          <p:nvPr/>
        </p:nvGrpSpPr>
        <p:grpSpPr>
          <a:xfrm>
            <a:off x="2960463" y="930055"/>
            <a:ext cx="6441813" cy="5256246"/>
            <a:chOff x="2960463" y="930055"/>
            <a:chExt cx="6441813" cy="52562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4B4DF2-37ED-9BDF-B517-ED682C4E5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0463" y="930055"/>
              <a:ext cx="6441813" cy="5256246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A85D4B-B21C-557F-C03D-1AB8A23E2023}"/>
                </a:ext>
              </a:extLst>
            </p:cNvPr>
            <p:cNvSpPr/>
            <p:nvPr/>
          </p:nvSpPr>
          <p:spPr>
            <a:xfrm>
              <a:off x="3073791" y="2489982"/>
              <a:ext cx="6224954" cy="4009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6F238C0-DC68-5CB2-94A2-3DAA4A258A35}"/>
                </a:ext>
              </a:extLst>
            </p:cNvPr>
            <p:cNvSpPr/>
            <p:nvPr/>
          </p:nvSpPr>
          <p:spPr>
            <a:xfrm>
              <a:off x="3073791" y="3296041"/>
              <a:ext cx="6224954" cy="4009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27A8122-03B5-7794-8D18-4C3CD962E75F}"/>
                </a:ext>
              </a:extLst>
            </p:cNvPr>
            <p:cNvSpPr/>
            <p:nvPr/>
          </p:nvSpPr>
          <p:spPr>
            <a:xfrm>
              <a:off x="3073791" y="4102100"/>
              <a:ext cx="6224954" cy="4009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DCC124-6D78-259F-0238-6D6E9C14D38B}"/>
                </a:ext>
              </a:extLst>
            </p:cNvPr>
            <p:cNvSpPr/>
            <p:nvPr/>
          </p:nvSpPr>
          <p:spPr>
            <a:xfrm>
              <a:off x="3073791" y="4908159"/>
              <a:ext cx="6224954" cy="4009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9376FC-D3B6-2A27-3981-B65C9177BF9A}"/>
                </a:ext>
              </a:extLst>
            </p:cNvPr>
            <p:cNvSpPr/>
            <p:nvPr/>
          </p:nvSpPr>
          <p:spPr>
            <a:xfrm>
              <a:off x="3073791" y="5714218"/>
              <a:ext cx="6224954" cy="4009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958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1C48A-4A50-C020-66B6-A230C7149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86EBF6-1165-A4FD-98BC-FCD9376B82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AB08D488-B3AC-096C-149B-28B3E888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25" y="136525"/>
            <a:ext cx="7833548" cy="500137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Entra ID Assistant – User Risk / Security Dashboard</a:t>
            </a:r>
            <a:endParaRPr lang="en-GB" sz="36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01973C-4618-2270-B705-B8FD61697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649" y="1509512"/>
            <a:ext cx="6682701" cy="473517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478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3C2EC-2C87-5C4E-4F6F-E3C79E12C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52554F-738A-A2A0-AE44-0BD0424725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AEDECBD-D61F-84B9-4E82-F9A66A03E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70" y="136525"/>
            <a:ext cx="5948812" cy="500137"/>
          </a:xfrm>
        </p:spPr>
        <p:txBody>
          <a:bodyPr>
            <a:normAutofit/>
          </a:bodyPr>
          <a:lstStyle/>
          <a:p>
            <a:r>
              <a:rPr lang="en-US" sz="3600" dirty="0"/>
              <a:t>Entra ID Assistant – Sign-in Failures</a:t>
            </a:r>
            <a:endParaRPr lang="en-GB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B0C2BA-614A-7F94-2195-1C8EC3FD8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695" y="1294182"/>
            <a:ext cx="6647774" cy="506216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432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B3187-FD2F-3E82-8C1D-AB874360C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B1061A-5986-9EE9-64E5-CBD60FB4B9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85CF477-0572-D5FE-073D-B36BB4034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03" y="136525"/>
            <a:ext cx="5791299" cy="500137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Entra ID Assistant – The architecture</a:t>
            </a:r>
            <a:endParaRPr lang="en-GB" sz="3600" b="1" dirty="0"/>
          </a:p>
        </p:txBody>
      </p:sp>
      <p:pic>
        <p:nvPicPr>
          <p:cNvPr id="1026" name="Picture 2" descr="Streamlit SVG and transparent PNG icons | TechIcons">
            <a:extLst>
              <a:ext uri="{FF2B5EF4-FFF2-40B4-BE49-F238E27FC236}">
                <a16:creationId xmlns:a16="http://schemas.microsoft.com/office/drawing/2014/main" id="{5E84C278-AFED-AF6F-ADEA-919669A79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078" y="1778489"/>
            <a:ext cx="1259266" cy="125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oda | Blog | What is Microsoft Graph API?">
            <a:extLst>
              <a:ext uri="{FF2B5EF4-FFF2-40B4-BE49-F238E27FC236}">
                <a16:creationId xmlns:a16="http://schemas.microsoft.com/office/drawing/2014/main" id="{7AA9D638-F530-0D4C-A0F0-33562E540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409" y="1901376"/>
            <a:ext cx="2938512" cy="164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D5A5A77-45B2-8B24-7C52-420A9AA21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764" y="2036903"/>
            <a:ext cx="1063405" cy="100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del Context Protocol · GitHub">
            <a:extLst>
              <a:ext uri="{FF2B5EF4-FFF2-40B4-BE49-F238E27FC236}">
                <a16:creationId xmlns:a16="http://schemas.microsoft.com/office/drawing/2014/main" id="{EF1E258D-3C84-659D-C853-15335834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148" y="1957477"/>
            <a:ext cx="1188591" cy="118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eneric OpenAI Model Icons">
            <a:extLst>
              <a:ext uri="{FF2B5EF4-FFF2-40B4-BE49-F238E27FC236}">
                <a16:creationId xmlns:a16="http://schemas.microsoft.com/office/drawing/2014/main" id="{A935D937-AC2B-5C3D-56E8-46D6B268F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552" y="4389916"/>
            <a:ext cx="1204912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FE70F7-331F-A63E-5CB4-5EC24E8CFA07}"/>
              </a:ext>
            </a:extLst>
          </p:cNvPr>
          <p:cNvCxnSpPr>
            <a:cxnSpLocks/>
          </p:cNvCxnSpPr>
          <p:nvPr/>
        </p:nvCxnSpPr>
        <p:spPr>
          <a:xfrm flipH="1">
            <a:off x="7605738" y="3323504"/>
            <a:ext cx="1419831" cy="12127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79457E4-0747-C247-A6A5-1324A1AB876F}"/>
              </a:ext>
            </a:extLst>
          </p:cNvPr>
          <p:cNvCxnSpPr>
            <a:cxnSpLocks/>
          </p:cNvCxnSpPr>
          <p:nvPr/>
        </p:nvCxnSpPr>
        <p:spPr>
          <a:xfrm flipV="1">
            <a:off x="6964980" y="3146068"/>
            <a:ext cx="0" cy="9755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646C51D-C483-0E7B-3E34-7BFCC4DFCE46}"/>
              </a:ext>
            </a:extLst>
          </p:cNvPr>
          <p:cNvCxnSpPr>
            <a:cxnSpLocks/>
          </p:cNvCxnSpPr>
          <p:nvPr/>
        </p:nvCxnSpPr>
        <p:spPr>
          <a:xfrm flipH="1">
            <a:off x="5224861" y="2324058"/>
            <a:ext cx="11858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36835B9-9CD3-D8EC-2E52-FD5CC80D94C9}"/>
              </a:ext>
            </a:extLst>
          </p:cNvPr>
          <p:cNvCxnSpPr>
            <a:cxnSpLocks/>
          </p:cNvCxnSpPr>
          <p:nvPr/>
        </p:nvCxnSpPr>
        <p:spPr>
          <a:xfrm flipH="1">
            <a:off x="2654522" y="2314492"/>
            <a:ext cx="11858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1ACC9D1-5582-899A-3CF8-290943DB6171}"/>
              </a:ext>
            </a:extLst>
          </p:cNvPr>
          <p:cNvCxnSpPr>
            <a:cxnSpLocks/>
          </p:cNvCxnSpPr>
          <p:nvPr/>
        </p:nvCxnSpPr>
        <p:spPr>
          <a:xfrm>
            <a:off x="2695003" y="2645485"/>
            <a:ext cx="114538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54C7465-49E2-955D-E3CD-709705409B2C}"/>
              </a:ext>
            </a:extLst>
          </p:cNvPr>
          <p:cNvCxnSpPr>
            <a:cxnSpLocks/>
          </p:cNvCxnSpPr>
          <p:nvPr/>
        </p:nvCxnSpPr>
        <p:spPr>
          <a:xfrm>
            <a:off x="5257035" y="2673883"/>
            <a:ext cx="122177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FB8A998-5A60-ABBB-2222-F1173E3DFA54}"/>
              </a:ext>
            </a:extLst>
          </p:cNvPr>
          <p:cNvCxnSpPr>
            <a:cxnSpLocks/>
          </p:cNvCxnSpPr>
          <p:nvPr/>
        </p:nvCxnSpPr>
        <p:spPr>
          <a:xfrm flipV="1">
            <a:off x="7359124" y="3037755"/>
            <a:ext cx="1382470" cy="11402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6620DC7-0C06-7B2A-A0DE-B3C4B99C2BF3}"/>
              </a:ext>
            </a:extLst>
          </p:cNvPr>
          <p:cNvSpPr txBox="1"/>
          <p:nvPr/>
        </p:nvSpPr>
        <p:spPr>
          <a:xfrm>
            <a:off x="8183883" y="3945889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</a:t>
            </a:r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3D1B01-FE66-1D9E-2022-759C4FB57708}"/>
              </a:ext>
            </a:extLst>
          </p:cNvPr>
          <p:cNvSpPr txBox="1"/>
          <p:nvPr/>
        </p:nvSpPr>
        <p:spPr>
          <a:xfrm>
            <a:off x="6591955" y="3449176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</a:t>
            </a:r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72D5D7-3259-08A3-3DA8-48EF5C14B1D2}"/>
              </a:ext>
            </a:extLst>
          </p:cNvPr>
          <p:cNvSpPr txBox="1"/>
          <p:nvPr/>
        </p:nvSpPr>
        <p:spPr>
          <a:xfrm>
            <a:off x="5716596" y="1945160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</a:t>
            </a:r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9BA332-9B00-1D6D-919F-404BFC23D570}"/>
              </a:ext>
            </a:extLst>
          </p:cNvPr>
          <p:cNvSpPr txBox="1"/>
          <p:nvPr/>
        </p:nvSpPr>
        <p:spPr>
          <a:xfrm>
            <a:off x="3081955" y="1888485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</a:t>
            </a:r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451017-E83C-79F4-6F8E-CAB030F3CA3A}"/>
              </a:ext>
            </a:extLst>
          </p:cNvPr>
          <p:cNvSpPr txBox="1"/>
          <p:nvPr/>
        </p:nvSpPr>
        <p:spPr>
          <a:xfrm>
            <a:off x="3121596" y="2673883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</a:t>
            </a:r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EA3FAC-C6C3-8C31-B031-44941EF8CF76}"/>
              </a:ext>
            </a:extLst>
          </p:cNvPr>
          <p:cNvSpPr txBox="1"/>
          <p:nvPr/>
        </p:nvSpPr>
        <p:spPr>
          <a:xfrm>
            <a:off x="5749679" y="2721941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</a:t>
            </a:r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F7ADACA-9043-163B-EDC6-005EC94082AA}"/>
              </a:ext>
            </a:extLst>
          </p:cNvPr>
          <p:cNvSpPr txBox="1"/>
          <p:nvPr/>
        </p:nvSpPr>
        <p:spPr>
          <a:xfrm>
            <a:off x="7743146" y="3279767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8.</a:t>
            </a:r>
            <a:endParaRPr lang="en-GB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91963EE-39AC-8377-D79C-188121D79069}"/>
              </a:ext>
            </a:extLst>
          </p:cNvPr>
          <p:cNvCxnSpPr>
            <a:cxnSpLocks/>
          </p:cNvCxnSpPr>
          <p:nvPr/>
        </p:nvCxnSpPr>
        <p:spPr>
          <a:xfrm>
            <a:off x="6515722" y="3180876"/>
            <a:ext cx="939" cy="9971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586B77C-7584-D27A-A42D-C71AF611375C}"/>
              </a:ext>
            </a:extLst>
          </p:cNvPr>
          <p:cNvSpPr txBox="1"/>
          <p:nvPr/>
        </p:nvSpPr>
        <p:spPr>
          <a:xfrm>
            <a:off x="6162029" y="3449176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</a:t>
            </a:r>
            <a:endParaRPr lang="en-GB" dirty="0"/>
          </a:p>
        </p:txBody>
      </p:sp>
      <p:pic>
        <p:nvPicPr>
          <p:cNvPr id="2" name="Picture 2" descr="Claude - Desktop App for Mac, Windows (PC) - WebCatalog">
            <a:extLst>
              <a:ext uri="{FF2B5EF4-FFF2-40B4-BE49-F238E27FC236}">
                <a16:creationId xmlns:a16="http://schemas.microsoft.com/office/drawing/2014/main" id="{11AEF66F-2FEF-5646-5979-E268762AF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08" y="3037755"/>
            <a:ext cx="1125736" cy="11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laude - Desktop App for Mac, Windows (PC) - WebCatalog">
            <a:extLst>
              <a:ext uri="{FF2B5EF4-FFF2-40B4-BE49-F238E27FC236}">
                <a16:creationId xmlns:a16="http://schemas.microsoft.com/office/drawing/2014/main" id="{84D2B010-0213-64A0-C153-68BD3F30D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790" y="4487370"/>
            <a:ext cx="1010004" cy="101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512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ACD38-68CD-D630-E9D1-89B6D0AA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631" y="2700207"/>
            <a:ext cx="10515601" cy="1325390"/>
          </a:xfrm>
        </p:spPr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2EACA-10CF-43A8-F6E5-7A406629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D596F-82F8-4F11-84D8-9BDAECF807DF}" type="datetime1">
              <a:rPr lang="nb-NO" smtClean="0"/>
              <a:t>05.11.2025</a:t>
            </a:fld>
            <a:endParaRPr lang="nb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F7988E-661C-A3C3-14B2-CF50B3485C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183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dragon with flames coming out of its mouth&#10;&#10;AI-generated content may be incorrect.">
            <a:extLst>
              <a:ext uri="{FF2B5EF4-FFF2-40B4-BE49-F238E27FC236}">
                <a16:creationId xmlns:a16="http://schemas.microsoft.com/office/drawing/2014/main" id="{C2EA5414-558A-22F8-1695-A368CA6D4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264" y="-49530"/>
            <a:ext cx="6957059" cy="695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4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54A2E-B017-2A42-A51F-7BB8B6243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5D608-D1FB-2BF2-1738-FE0CD4E0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631" y="2700207"/>
            <a:ext cx="10515601" cy="132539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13FE7-CB3E-0BE1-3B10-BB836BC6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D596F-82F8-4F11-84D8-9BDAECF807DF}" type="datetime1">
              <a:rPr lang="nb-NO" smtClean="0"/>
              <a:t>05.11.2025</a:t>
            </a:fld>
            <a:endParaRPr lang="nb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5D642D-4FF9-E51D-E870-EBD50B3EE0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878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1C6E0-440E-8039-6EE1-9D1360D05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6BEF0-81E5-245E-AC5B-E71233B303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EC9C0D9-8FCB-6879-912D-31C557AC9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38" y="103113"/>
            <a:ext cx="5416902" cy="500137"/>
          </a:xfrm>
        </p:spPr>
        <p:txBody>
          <a:bodyPr>
            <a:normAutofit/>
          </a:bodyPr>
          <a:lstStyle/>
          <a:p>
            <a:r>
              <a:rPr lang="en-US" sz="3600" dirty="0"/>
              <a:t>Agenda</a:t>
            </a:r>
            <a:endParaRPr lang="en-GB" sz="3600" dirty="0"/>
          </a:p>
        </p:txBody>
      </p:sp>
      <p:pic>
        <p:nvPicPr>
          <p:cNvPr id="11" name="Picture 10" descr="Busy highway above water">
            <a:extLst>
              <a:ext uri="{FF2B5EF4-FFF2-40B4-BE49-F238E27FC236}">
                <a16:creationId xmlns:a16="http://schemas.microsoft.com/office/drawing/2014/main" id="{AB46985C-FF82-2786-4F3A-CF09F6D94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r="1"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1D1ACA-CFFE-194E-264A-6A6B959D8F53}"/>
              </a:ext>
            </a:extLst>
          </p:cNvPr>
          <p:cNvSpPr txBox="1">
            <a:spLocks/>
          </p:cNvSpPr>
          <p:nvPr/>
        </p:nvSpPr>
        <p:spPr>
          <a:xfrm>
            <a:off x="145438" y="1220305"/>
            <a:ext cx="5950562" cy="338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1"/>
                </a:solidFill>
                <a:cs typeface="Calibri" panose="020F0502020204030204" pitchFamily="34" charset="0"/>
              </a:rPr>
              <a:t>Phishing Resistant Authentication</a:t>
            </a:r>
          </a:p>
          <a:p>
            <a:r>
              <a:rPr lang="en-GB" b="1" dirty="0">
                <a:solidFill>
                  <a:schemeClr val="tx1"/>
                </a:solidFill>
                <a:cs typeface="Calibri" panose="020F0502020204030204" pitchFamily="34" charset="0"/>
              </a:rPr>
              <a:t>      What, Why and How?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4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1"/>
                </a:solidFill>
                <a:cs typeface="Calibri" panose="020F0502020204030204" pitchFamily="34" charset="0"/>
              </a:rPr>
              <a:t>Do you have control over Groups?</a:t>
            </a:r>
          </a:p>
          <a:p>
            <a:r>
              <a:rPr lang="en-GB" sz="2400" b="1" dirty="0">
                <a:solidFill>
                  <a:schemeClr val="tx1"/>
                </a:solidFill>
                <a:cs typeface="Calibri" panose="020F0502020204030204" pitchFamily="34" charset="0"/>
              </a:rPr>
              <a:t>     </a:t>
            </a:r>
            <a:r>
              <a:rPr lang="en-GB" b="1" dirty="0">
                <a:solidFill>
                  <a:schemeClr val="tx1"/>
                </a:solidFill>
                <a:cs typeface="Calibri" panose="020F0502020204030204" pitchFamily="34" charset="0"/>
              </a:rPr>
              <a:t>Groups can be dangerous if not managed properly</a:t>
            </a:r>
          </a:p>
          <a:p>
            <a:endParaRPr lang="en-GB" b="1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1"/>
                </a:solidFill>
                <a:cs typeface="Calibri" panose="020F0502020204030204" pitchFamily="34" charset="0"/>
              </a:rPr>
              <a:t>Entra ID Assistant – your own copilot</a:t>
            </a:r>
          </a:p>
          <a:p>
            <a:r>
              <a:rPr lang="en-GB" b="1" dirty="0">
                <a:solidFill>
                  <a:schemeClr val="tx1"/>
                </a:solidFill>
                <a:cs typeface="Calibri" panose="020F0502020204030204" pitchFamily="34" charset="0"/>
              </a:rPr>
              <a:t>       MCPs, LLMs, APIs, and chatbot</a:t>
            </a:r>
          </a:p>
          <a:p>
            <a:endParaRPr lang="en-GB" b="1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4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4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4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8B81F-8143-0C0D-EC9B-FC5DB6CDB725}"/>
              </a:ext>
            </a:extLst>
          </p:cNvPr>
          <p:cNvSpPr txBox="1"/>
          <p:nvPr/>
        </p:nvSpPr>
        <p:spPr>
          <a:xfrm>
            <a:off x="4115060" y="6613753"/>
            <a:ext cx="19639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Image: Microsoft PowerPoint stock images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203670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CE04E-BC18-6ABA-051C-BCDC81246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FFB352-BFC4-22BD-1F05-FC0499DF7A0D}"/>
              </a:ext>
            </a:extLst>
          </p:cNvPr>
          <p:cNvSpPr txBox="1"/>
          <p:nvPr/>
        </p:nvSpPr>
        <p:spPr>
          <a:xfrm>
            <a:off x="191712" y="5879507"/>
            <a:ext cx="6243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>
                <a:solidFill>
                  <a:schemeClr val="bg2"/>
                </a:solidFill>
                <a:latin typeface="+mj-lt"/>
              </a:rPr>
              <a:t>Phishing Resistant Authentication</a:t>
            </a:r>
            <a:endParaRPr lang="en-GB" sz="3600" b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5423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DEA29-1DCA-9A43-1AA2-FA1FEB995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8DB2BB-3844-F18F-827B-34D295481B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BE5D787-CC2C-F5D4-C08C-855EE4BD8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17" y="103113"/>
            <a:ext cx="7725663" cy="500137"/>
          </a:xfrm>
        </p:spPr>
        <p:txBody>
          <a:bodyPr>
            <a:normAutofit/>
          </a:bodyPr>
          <a:lstStyle/>
          <a:p>
            <a:r>
              <a:rPr lang="en-US" sz="3600" dirty="0"/>
              <a:t>Phishing Resistant Authentication</a:t>
            </a:r>
            <a:endParaRPr lang="en-GB" sz="3600" dirty="0"/>
          </a:p>
        </p:txBody>
      </p:sp>
      <p:pic>
        <p:nvPicPr>
          <p:cNvPr id="2" name="Picture Placeholder 6" descr="Person watching empty phone">
            <a:extLst>
              <a:ext uri="{FF2B5EF4-FFF2-40B4-BE49-F238E27FC236}">
                <a16:creationId xmlns:a16="http://schemas.microsoft.com/office/drawing/2014/main" id="{2F4ED6F0-581E-FC0F-FC02-747A8F158C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67485" y="0"/>
            <a:ext cx="63330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B5B85F-2E9F-AAD4-5F38-8A43763394FA}"/>
              </a:ext>
            </a:extLst>
          </p:cNvPr>
          <p:cNvSpPr txBox="1"/>
          <p:nvPr/>
        </p:nvSpPr>
        <p:spPr>
          <a:xfrm>
            <a:off x="170062" y="1015783"/>
            <a:ext cx="552631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Microsoft Entra data shows password-based attacks make up over 99% of the 600 million daily identity attacks</a:t>
            </a:r>
            <a:endParaRPr lang="en-GB" sz="22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3EE2F6-0A33-A78D-DAE0-3EAFF90DE901}"/>
              </a:ext>
            </a:extLst>
          </p:cNvPr>
          <p:cNvSpPr txBox="1">
            <a:spLocks/>
          </p:cNvSpPr>
          <p:nvPr/>
        </p:nvSpPr>
        <p:spPr>
          <a:xfrm>
            <a:off x="191476" y="2660854"/>
            <a:ext cx="3931920" cy="338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  <a:cs typeface="Calibri" panose="020F0502020204030204" pitchFamily="34" charset="0"/>
              </a:rPr>
              <a:t>No More Password Nightmares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1398E7-5A62-316C-31E6-6F2D75A43593}"/>
              </a:ext>
            </a:extLst>
          </p:cNvPr>
          <p:cNvSpPr txBox="1">
            <a:spLocks/>
          </p:cNvSpPr>
          <p:nvPr/>
        </p:nvSpPr>
        <p:spPr>
          <a:xfrm>
            <a:off x="191476" y="3446921"/>
            <a:ext cx="3931920" cy="338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  <a:cs typeface="Calibri" panose="020F0502020204030204" pitchFamily="34" charset="0"/>
              </a:rPr>
              <a:t>Superhero Level Security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EDA6EF-4162-7724-42C1-BFBC9281619A}"/>
              </a:ext>
            </a:extLst>
          </p:cNvPr>
          <p:cNvSpPr txBox="1"/>
          <p:nvPr/>
        </p:nvSpPr>
        <p:spPr>
          <a:xfrm>
            <a:off x="191476" y="4232988"/>
            <a:ext cx="60974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latin typeface="+mj-lt"/>
                <a:cs typeface="Calibri" panose="020F0502020204030204" pitchFamily="34" charset="0"/>
              </a:rPr>
              <a:t>Time Saver Extraordinaire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53720-356B-8FFC-EC07-7761D459FC0B}"/>
              </a:ext>
            </a:extLst>
          </p:cNvPr>
          <p:cNvSpPr txBox="1"/>
          <p:nvPr/>
        </p:nvSpPr>
        <p:spPr>
          <a:xfrm>
            <a:off x="170062" y="5080837"/>
            <a:ext cx="60974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latin typeface="+mj-lt"/>
                <a:cs typeface="Calibri" panose="020F0502020204030204" pitchFamily="34" charset="0"/>
              </a:rPr>
              <a:t>FIDO, Passkeys or Windows Hello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297419-63A6-8EEC-9E53-38628B6FEF09}"/>
              </a:ext>
            </a:extLst>
          </p:cNvPr>
          <p:cNvSpPr txBox="1"/>
          <p:nvPr/>
        </p:nvSpPr>
        <p:spPr>
          <a:xfrm>
            <a:off x="10636550" y="6613753"/>
            <a:ext cx="19639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Image: Microsoft PowerPoint stock images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281747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A9B7E-AB32-6EC2-FE25-DB204CD50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Mobile devices and accessories on desktop">
            <a:extLst>
              <a:ext uri="{FF2B5EF4-FFF2-40B4-BE49-F238E27FC236}">
                <a16:creationId xmlns:a16="http://schemas.microsoft.com/office/drawing/2014/main" id="{979FB09D-FD3C-843B-DCB8-B5ACC7725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r="3180"/>
          <a:stretch/>
        </p:blipFill>
        <p:spPr>
          <a:xfrm>
            <a:off x="5861713" y="10"/>
            <a:ext cx="6330284" cy="685799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C1809ED2-5E02-09FE-31D2-5E28EBC13866}"/>
              </a:ext>
            </a:extLst>
          </p:cNvPr>
          <p:cNvSpPr txBox="1">
            <a:spLocks/>
          </p:cNvSpPr>
          <p:nvPr/>
        </p:nvSpPr>
        <p:spPr>
          <a:xfrm>
            <a:off x="94827" y="-191554"/>
            <a:ext cx="4998188" cy="125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/>
              <a:t>How to &amp; Best Practices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AE512F-FFFC-78E8-B949-311ED27B0205}"/>
              </a:ext>
            </a:extLst>
          </p:cNvPr>
          <p:cNvSpPr txBox="1">
            <a:spLocks/>
          </p:cNvSpPr>
          <p:nvPr/>
        </p:nvSpPr>
        <p:spPr>
          <a:xfrm>
            <a:off x="234042" y="1175659"/>
            <a:ext cx="3931920" cy="338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  <a:cs typeface="Calibri" panose="020F0502020204030204" pitchFamily="34" charset="0"/>
              </a:rPr>
              <a:t>Authentication Methods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21C48D-A928-D4FD-C765-43A1F5B281D5}"/>
              </a:ext>
            </a:extLst>
          </p:cNvPr>
          <p:cNvSpPr txBox="1">
            <a:spLocks/>
          </p:cNvSpPr>
          <p:nvPr/>
        </p:nvSpPr>
        <p:spPr>
          <a:xfrm>
            <a:off x="234042" y="1700123"/>
            <a:ext cx="3931920" cy="338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  <a:cs typeface="Calibri" panose="020F0502020204030204" pitchFamily="34" charset="0"/>
              </a:rPr>
              <a:t>Conditional Access Policies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8D0E6C-4A6A-7894-1F21-9EA398F65BFE}"/>
              </a:ext>
            </a:extLst>
          </p:cNvPr>
          <p:cNvSpPr txBox="1"/>
          <p:nvPr/>
        </p:nvSpPr>
        <p:spPr>
          <a:xfrm>
            <a:off x="228869" y="2257829"/>
            <a:ext cx="60974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latin typeface="+mj-lt"/>
                <a:cs typeface="Calibri" panose="020F0502020204030204" pitchFamily="34" charset="0"/>
              </a:rPr>
              <a:t>Policy as Code [using Terraform]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36EE0B-EAF6-2D91-E6CC-D680C9F53411}"/>
              </a:ext>
            </a:extLst>
          </p:cNvPr>
          <p:cNvSpPr txBox="1"/>
          <p:nvPr/>
        </p:nvSpPr>
        <p:spPr>
          <a:xfrm>
            <a:off x="228869" y="2877317"/>
            <a:ext cx="60974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latin typeface="+mj-lt"/>
                <a:cs typeface="Calibri" panose="020F0502020204030204" pitchFamily="34" charset="0"/>
              </a:rPr>
              <a:t>Report Only mode and analyze impact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C7077E-AF5A-E15C-A9E4-4E2F4E052D57}"/>
              </a:ext>
            </a:extLst>
          </p:cNvPr>
          <p:cNvSpPr txBox="1"/>
          <p:nvPr/>
        </p:nvSpPr>
        <p:spPr>
          <a:xfrm>
            <a:off x="169865" y="3516922"/>
            <a:ext cx="60974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latin typeface="+mj-lt"/>
                <a:cs typeface="Calibri" panose="020F0502020204030204" pitchFamily="34" charset="0"/>
              </a:rPr>
              <a:t>Rollout Plan – </a:t>
            </a:r>
            <a:r>
              <a:rPr lang="en-GB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In phases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70DD9F-497C-1126-2C67-8975019B11D3}"/>
              </a:ext>
            </a:extLst>
          </p:cNvPr>
          <p:cNvSpPr txBox="1"/>
          <p:nvPr/>
        </p:nvSpPr>
        <p:spPr>
          <a:xfrm>
            <a:off x="169865" y="4120569"/>
            <a:ext cx="60974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latin typeface="+mj-lt"/>
                <a:cs typeface="Calibri" panose="020F0502020204030204" pitchFamily="34" charset="0"/>
              </a:rPr>
              <a:t>Communication is the Key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4C2A42-C296-D6D5-F7E7-5E2B06436783}"/>
              </a:ext>
            </a:extLst>
          </p:cNvPr>
          <p:cNvSpPr txBox="1"/>
          <p:nvPr/>
        </p:nvSpPr>
        <p:spPr>
          <a:xfrm>
            <a:off x="6267289" y="6031523"/>
            <a:ext cx="19639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Image: Microsoft PowerPoint stock images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595416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71B0-B992-3080-41C3-A580C9105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British Shorthair on orange background">
            <a:extLst>
              <a:ext uri="{FF2B5EF4-FFF2-40B4-BE49-F238E27FC236}">
                <a16:creationId xmlns:a16="http://schemas.microsoft.com/office/drawing/2014/main" id="{C4EE3655-6D12-B009-30EC-437FE87E4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9" r="19219"/>
          <a:stretch/>
        </p:blipFill>
        <p:spPr>
          <a:xfrm>
            <a:off x="5861713" y="10"/>
            <a:ext cx="6330284" cy="685799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744D4FDE-9D46-AD96-8F3D-5EADC070EEC9}"/>
              </a:ext>
            </a:extLst>
          </p:cNvPr>
          <p:cNvSpPr txBox="1">
            <a:spLocks/>
          </p:cNvSpPr>
          <p:nvPr/>
        </p:nvSpPr>
        <p:spPr>
          <a:xfrm>
            <a:off x="94827" y="-191554"/>
            <a:ext cx="4998188" cy="125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/>
              <a:t>Corner Cases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29346D-9769-9F19-CCD0-8DA3E5C0DDC3}"/>
              </a:ext>
            </a:extLst>
          </p:cNvPr>
          <p:cNvSpPr txBox="1">
            <a:spLocks/>
          </p:cNvSpPr>
          <p:nvPr/>
        </p:nvSpPr>
        <p:spPr>
          <a:xfrm>
            <a:off x="154624" y="1005589"/>
            <a:ext cx="5402483" cy="338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0000"/>
                </a:solidFill>
                <a:cs typeface="Calibri" panose="020F0502020204030204" pitchFamily="34" charset="0"/>
              </a:rPr>
              <a:t>What is my Authentication does not work?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A1F2B8-6AAB-B865-5FDD-6D7FE7EB4662}"/>
              </a:ext>
            </a:extLst>
          </p:cNvPr>
          <p:cNvSpPr txBox="1">
            <a:spLocks/>
          </p:cNvSpPr>
          <p:nvPr/>
        </p:nvSpPr>
        <p:spPr>
          <a:xfrm>
            <a:off x="154625" y="1530053"/>
            <a:ext cx="3931920" cy="338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0000"/>
                </a:solidFill>
                <a:cs typeface="Calibri" panose="020F0502020204030204" pitchFamily="34" charset="0"/>
              </a:rPr>
              <a:t>App Exclusions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3E2F2E-9287-148E-5172-A42A6C5C0439}"/>
              </a:ext>
            </a:extLst>
          </p:cNvPr>
          <p:cNvSpPr txBox="1"/>
          <p:nvPr/>
        </p:nvSpPr>
        <p:spPr>
          <a:xfrm>
            <a:off x="10228001" y="6576647"/>
            <a:ext cx="19639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Image: Microsoft PowerPoint stock images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198337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F1BB6-00DE-F306-C34C-FC92C404F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6" descr="Dominoes falling in a row">
            <a:extLst>
              <a:ext uri="{FF2B5EF4-FFF2-40B4-BE49-F238E27FC236}">
                <a16:creationId xmlns:a16="http://schemas.microsoft.com/office/drawing/2014/main" id="{41852533-E96D-C929-B663-3E1CDC0198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-1" y="0"/>
            <a:ext cx="12600549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4494BF-FC72-CB4A-F70A-FF20622E8375}"/>
              </a:ext>
            </a:extLst>
          </p:cNvPr>
          <p:cNvSpPr txBox="1"/>
          <p:nvPr/>
        </p:nvSpPr>
        <p:spPr>
          <a:xfrm>
            <a:off x="174620" y="5930782"/>
            <a:ext cx="798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latin typeface="+mj-lt"/>
              </a:rPr>
              <a:t>Do you have control over Groups?</a:t>
            </a:r>
            <a:endParaRPr lang="en-GB" sz="3600" b="1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4B89A7-1DF5-8DD7-950B-B0FD93E12E9E}"/>
              </a:ext>
            </a:extLst>
          </p:cNvPr>
          <p:cNvSpPr txBox="1"/>
          <p:nvPr/>
        </p:nvSpPr>
        <p:spPr>
          <a:xfrm>
            <a:off x="10636549" y="6577580"/>
            <a:ext cx="19639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Image: Microsoft PowerPoint stock images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542545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369F3-B9D2-E2CA-22C9-D3B9DD392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BE233-9A44-CBD3-F2BC-F27FFC033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50" y="-223519"/>
            <a:ext cx="6994083" cy="1325563"/>
          </a:xfrm>
        </p:spPr>
        <p:txBody>
          <a:bodyPr rtlCol="0">
            <a:normAutofit/>
          </a:bodyPr>
          <a:lstStyle/>
          <a:p>
            <a:pPr rtl="0"/>
            <a:r>
              <a:rPr lang="en-GB" sz="3600" dirty="0">
                <a:solidFill>
                  <a:schemeClr val="tx1"/>
                </a:solidFill>
                <a:cs typeface="Calibri" panose="020F0502020204030204" pitchFamily="34" charset="0"/>
              </a:rPr>
              <a:t>Control over Groups?</a:t>
            </a:r>
          </a:p>
        </p:txBody>
      </p:sp>
      <p:pic>
        <p:nvPicPr>
          <p:cNvPr id="49" name="Picture Placeholder 48" descr="Paper people pyramid">
            <a:extLst>
              <a:ext uri="{FF2B5EF4-FFF2-40B4-BE49-F238E27FC236}">
                <a16:creationId xmlns:a16="http://schemas.microsoft.com/office/drawing/2014/main" id="{56A6261D-3658-8112-13B2-90086CE0D4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6282527" y="77372"/>
            <a:ext cx="5841023" cy="6717323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41D-A43B-4811-E1CE-EBC653C59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GB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pPr rtl="0"/>
              <a:t>9</a:t>
            </a:fld>
            <a:endParaRPr lang="en-GB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59611C-79E9-1A5A-948E-FB14B85250B5}"/>
              </a:ext>
            </a:extLst>
          </p:cNvPr>
          <p:cNvSpPr txBox="1">
            <a:spLocks/>
          </p:cNvSpPr>
          <p:nvPr/>
        </p:nvSpPr>
        <p:spPr>
          <a:xfrm>
            <a:off x="126777" y="1446672"/>
            <a:ext cx="5143947" cy="338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  <a:cs typeface="Calibri" panose="020F0502020204030204" pitchFamily="34" charset="0"/>
              </a:rPr>
              <a:t>Group Administrator</a:t>
            </a:r>
            <a:r>
              <a:rPr lang="en-GB" dirty="0">
                <a:solidFill>
                  <a:schemeClr val="tx1"/>
                </a:solidFill>
                <a:cs typeface="Calibri" panose="020F0502020204030204" pitchFamily="34" charset="0"/>
              </a:rPr>
              <a:t>, </a:t>
            </a:r>
            <a:r>
              <a:rPr lang="en-GB" dirty="0">
                <a:solidFill>
                  <a:srgbClr val="FF0000"/>
                </a:solidFill>
                <a:cs typeface="Calibri" panose="020F0502020204030204" pitchFamily="34" charset="0"/>
              </a:rPr>
              <a:t>Group Owners </a:t>
            </a:r>
            <a:r>
              <a:rPr lang="en-GB" dirty="0">
                <a:solidFill>
                  <a:schemeClr val="tx1"/>
                </a:solidFill>
                <a:cs typeface="Calibri" panose="020F0502020204030204" pitchFamily="34" charset="0"/>
              </a:rPr>
              <a:t>or any Identity ( User or Service principal) with </a:t>
            </a:r>
            <a:r>
              <a:rPr lang="en-GB" dirty="0">
                <a:solidFill>
                  <a:srgbClr val="FF0000"/>
                </a:solidFill>
                <a:cs typeface="Calibri" panose="020F0502020204030204" pitchFamily="34" charset="0"/>
              </a:rPr>
              <a:t>Group.Write </a:t>
            </a:r>
            <a:r>
              <a:rPr lang="en-GB" dirty="0">
                <a:solidFill>
                  <a:schemeClr val="tx1"/>
                </a:solidFill>
                <a:cs typeface="Calibri" panose="020F0502020204030204" pitchFamily="34" charset="0"/>
              </a:rPr>
              <a:t>permissions are as strong as </a:t>
            </a:r>
            <a:r>
              <a:rPr lang="en-GB" b="1" dirty="0">
                <a:solidFill>
                  <a:schemeClr val="tx1"/>
                </a:solidFill>
                <a:cs typeface="Calibri" panose="020F0502020204030204" pitchFamily="34" charset="0"/>
              </a:rPr>
              <a:t>Global Admins</a:t>
            </a:r>
            <a:r>
              <a:rPr lang="en-GB" dirty="0">
                <a:solidFill>
                  <a:schemeClr val="tx1"/>
                </a:solidFill>
                <a:cs typeface="Calibri" panose="020F0502020204030204" pitchFamily="34" charset="0"/>
              </a:rPr>
              <a:t>.</a:t>
            </a:r>
          </a:p>
          <a:p>
            <a:endParaRPr lang="en-GB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endParaRPr lang="en-GB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endParaRPr lang="en-GB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640856-47E1-FFA7-390F-845B7A62FA8A}"/>
              </a:ext>
            </a:extLst>
          </p:cNvPr>
          <p:cNvSpPr txBox="1">
            <a:spLocks/>
          </p:cNvSpPr>
          <p:nvPr/>
        </p:nvSpPr>
        <p:spPr>
          <a:xfrm>
            <a:off x="126777" y="4612562"/>
            <a:ext cx="4994528" cy="338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  <a:cs typeface="Calibri" panose="020F0502020204030204" pitchFamily="34" charset="0"/>
              </a:rPr>
              <a:t>But have you got the Groups covered as well?</a:t>
            </a:r>
          </a:p>
          <a:p>
            <a:endParaRPr lang="en-GB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188760-6821-F167-278C-40C27A232383}"/>
              </a:ext>
            </a:extLst>
          </p:cNvPr>
          <p:cNvSpPr txBox="1"/>
          <p:nvPr/>
        </p:nvSpPr>
        <p:spPr>
          <a:xfrm>
            <a:off x="126777" y="2929420"/>
            <a:ext cx="60974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+mj-lt"/>
                <a:cs typeface="Calibri" panose="020F0502020204030204" pitchFamily="34" charset="0"/>
              </a:rPr>
              <a:t>Major Impact on </a:t>
            </a:r>
            <a:r>
              <a:rPr lang="en-GB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Conditional Access Policies </a:t>
            </a:r>
            <a:r>
              <a:rPr lang="en-GB" sz="2000" dirty="0">
                <a:latin typeface="+mj-lt"/>
                <a:cs typeface="Calibri" panose="020F0502020204030204" pitchFamily="34" charset="0"/>
              </a:rPr>
              <a:t>and</a:t>
            </a:r>
          </a:p>
          <a:p>
            <a:r>
              <a:rPr lang="en-GB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Enterprise Application </a:t>
            </a:r>
            <a:r>
              <a:rPr lang="en-GB" sz="2000" dirty="0">
                <a:latin typeface="+mj-lt"/>
                <a:cs typeface="Calibri" panose="020F0502020204030204" pitchFamily="34" charset="0"/>
              </a:rPr>
              <a:t>assignments.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D6C37D-875B-5F31-1072-305D6A1A3B47}"/>
              </a:ext>
            </a:extLst>
          </p:cNvPr>
          <p:cNvSpPr txBox="1"/>
          <p:nvPr/>
        </p:nvSpPr>
        <p:spPr>
          <a:xfrm>
            <a:off x="126777" y="3903599"/>
            <a:ext cx="60974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+mj-lt"/>
                <a:cs typeface="Calibri" panose="020F0502020204030204" pitchFamily="34" charset="0"/>
              </a:rPr>
              <a:t>Conditional Access Policy Changes – </a:t>
            </a:r>
            <a:r>
              <a:rPr lang="en-GB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Alerts</a:t>
            </a:r>
            <a:r>
              <a:rPr lang="en-GB" sz="2000" dirty="0">
                <a:latin typeface="+mj-lt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7A502-1C54-5005-6451-5A26C25B7A91}"/>
              </a:ext>
            </a:extLst>
          </p:cNvPr>
          <p:cNvSpPr txBox="1"/>
          <p:nvPr/>
        </p:nvSpPr>
        <p:spPr>
          <a:xfrm>
            <a:off x="6470146" y="6538912"/>
            <a:ext cx="19639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Image: Microsoft PowerPoint stock images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6972565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9c5a4694-fa04-4c8e-9b5d-ba779c40ca5c}" enabled="1" method="Standard" siteId="{b83e805a-f90b-4dd4-ae7f-d9fa48bce51f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366</Words>
  <Application>Microsoft Office PowerPoint</Application>
  <PresentationFormat>Widescreen</PresentationFormat>
  <Paragraphs>94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Calibri Light</vt:lpstr>
      <vt:lpstr>Norges Bank Light</vt:lpstr>
      <vt:lpstr>Wingdings</vt:lpstr>
      <vt:lpstr>Office Theme</vt:lpstr>
      <vt:lpstr>1_Office Theme</vt:lpstr>
      <vt:lpstr>Navigating Zero Trust with your own AI Copilot: Your Security Wingman takes flight!</vt:lpstr>
      <vt:lpstr>PowerPoint Presentation</vt:lpstr>
      <vt:lpstr>Agenda</vt:lpstr>
      <vt:lpstr>PowerPoint Presentation</vt:lpstr>
      <vt:lpstr>Phishing Resistant Authentication</vt:lpstr>
      <vt:lpstr>PowerPoint Presentation</vt:lpstr>
      <vt:lpstr>PowerPoint Presentation</vt:lpstr>
      <vt:lpstr>PowerPoint Presentation</vt:lpstr>
      <vt:lpstr>Control over Groups?</vt:lpstr>
      <vt:lpstr>PowerPoint Presentation</vt:lpstr>
      <vt:lpstr>Monitor your Groups!</vt:lpstr>
      <vt:lpstr>PowerPoint Presentation</vt:lpstr>
      <vt:lpstr>PowerPoint Presentation</vt:lpstr>
      <vt:lpstr>Entra ID Assistant – User Risk / Security Dashboard</vt:lpstr>
      <vt:lpstr>PowerPoint Presentation</vt:lpstr>
      <vt:lpstr>Entra ID Assistant – User Risk / Security Dashboard</vt:lpstr>
      <vt:lpstr>Entra ID Assistant – Sign-in Failures</vt:lpstr>
      <vt:lpstr>Entra ID Assistant – The architecture</vt:lpstr>
      <vt:lpstr>DEMO</vt:lpstr>
      <vt:lpstr>Questions?</vt:lpstr>
    </vt:vector>
  </TitlesOfParts>
  <Company>Norges Bank Investment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Angvik, Stian</dc:creator>
  <cp:lastModifiedBy>Espen Bago</cp:lastModifiedBy>
  <cp:revision>11</cp:revision>
  <dcterms:created xsi:type="dcterms:W3CDTF">2025-09-11T11:26:30Z</dcterms:created>
  <dcterms:modified xsi:type="dcterms:W3CDTF">2025-11-05T10:35:32Z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c1b76d3-b568-498b-bb9f-1eb38e866e55_Enabled">
    <vt:lpwstr>true</vt:lpwstr>
  </property>
  <property fmtid="{D5CDD505-2E9C-101B-9397-08002B2CF9AE}" pid="3" name="MSIP_Label_dc1b76d3-b568-498b-bb9f-1eb38e866e55_SetDate">
    <vt:lpwstr>2025-09-16T18:59:59Z</vt:lpwstr>
  </property>
  <property fmtid="{D5CDD505-2E9C-101B-9397-08002B2CF9AE}" pid="4" name="MSIP_Label_dc1b76d3-b568-498b-bb9f-1eb38e866e55_Method">
    <vt:lpwstr>Standard</vt:lpwstr>
  </property>
  <property fmtid="{D5CDD505-2E9C-101B-9397-08002B2CF9AE}" pid="5" name="MSIP_Label_dc1b76d3-b568-498b-bb9f-1eb38e866e55_Name">
    <vt:lpwstr>dc1b76d3-b568-498b-bb9f-1eb38e866e55</vt:lpwstr>
  </property>
  <property fmtid="{D5CDD505-2E9C-101B-9397-08002B2CF9AE}" pid="6" name="MSIP_Label_dc1b76d3-b568-498b-bb9f-1eb38e866e55_SiteId">
    <vt:lpwstr>4a653e38-cdfe-4046-8620-e0fa13765079</vt:lpwstr>
  </property>
  <property fmtid="{D5CDD505-2E9C-101B-9397-08002B2CF9AE}" pid="7" name="MSIP_Label_dc1b76d3-b568-498b-bb9f-1eb38e866e55_ActionId">
    <vt:lpwstr>70b811df-2a54-4303-a9a6-ce0138c3d727</vt:lpwstr>
  </property>
  <property fmtid="{D5CDD505-2E9C-101B-9397-08002B2CF9AE}" pid="8" name="MSIP_Label_dc1b76d3-b568-498b-bb9f-1eb38e866e55_ContentBits">
    <vt:lpwstr>0</vt:lpwstr>
  </property>
  <property fmtid="{D5CDD505-2E9C-101B-9397-08002B2CF9AE}" pid="9" name="MSIP_Label_dc1b76d3-b568-498b-bb9f-1eb38e866e55_Tag">
    <vt:lpwstr>10, 3, 0, 1</vt:lpwstr>
  </property>
  <property fmtid="{D5CDD505-2E9C-101B-9397-08002B2CF9AE}" pid="10" name="ClassificationContentMarkingFooterLocations">
    <vt:lpwstr>Office Theme:8\1_Office Theme:8</vt:lpwstr>
  </property>
  <property fmtid="{D5CDD505-2E9C-101B-9397-08002B2CF9AE}" pid="11" name="ClassificationContentMarkingFooterText">
    <vt:lpwstr>TLP: GREEN</vt:lpwstr>
  </property>
</Properties>
</file>