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67" r:id="rId4"/>
    <p:sldId id="258" r:id="rId5"/>
    <p:sldId id="259" r:id="rId6"/>
    <p:sldId id="260" r:id="rId7"/>
    <p:sldId id="261" r:id="rId8"/>
    <p:sldId id="262" r:id="rId9"/>
    <p:sldId id="263" r:id="rId10"/>
    <p:sldId id="264" r:id="rId11"/>
    <p:sldId id="265" r:id="rId12"/>
    <p:sldId id="266" r:id="rId13"/>
    <p:sldId id="268" r:id="rId14"/>
  </p:sldIdLst>
  <p:sldSz cx="14630400" cy="8229600"/>
  <p:notesSz cx="8229600" cy="14630400"/>
  <p:embeddedFontLst>
    <p:embeddedFont>
      <p:font typeface="Roboto" panose="02000000000000000000" pitchFamily="2" charset="0"/>
      <p:regular r:id="rId16"/>
      <p:bold r:id="rId17"/>
      <p:italic r:id="rId18"/>
      <p:boldItalic r:id="rId19"/>
    </p:embeddedFont>
    <p:embeddedFont>
      <p:font typeface="Roboto Bold" panose="02000000000000000000" pitchFamily="2" charset="0"/>
      <p:bold r:id="rId20"/>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10"/>
  </p:normalViewPr>
  <p:slideViewPr>
    <p:cSldViewPr snapToGrid="0" snapToObjects="1">
      <p:cViewPr varScale="1">
        <p:scale>
          <a:sx n="119" d="100"/>
          <a:sy n="119" d="100"/>
        </p:scale>
        <p:origin x="942"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783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92A2A"/>
          </a:solidFill>
          <a:ln/>
        </p:spPr>
        <p:txBody>
          <a:bodyPr/>
          <a:lstStyle/>
          <a:p>
            <a:endParaRPr lang="nb-NO"/>
          </a:p>
        </p:txBody>
      </p:sp>
      <p:sp>
        <p:nvSpPr>
          <p:cNvPr id="3" name="Shape 1"/>
          <p:cNvSpPr/>
          <p:nvPr/>
        </p:nvSpPr>
        <p:spPr>
          <a:xfrm>
            <a:off x="0" y="0"/>
            <a:ext cx="14630400" cy="8229600"/>
          </a:xfrm>
          <a:prstGeom prst="rect">
            <a:avLst/>
          </a:prstGeom>
          <a:solidFill>
            <a:srgbClr val="F1F1F1"/>
          </a:solidFill>
          <a:ln/>
        </p:spPr>
        <p:txBody>
          <a:bodyPr/>
          <a:lstStyle/>
          <a:p>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92A2A"/>
          </a:solidFill>
          <a:ln/>
        </p:spPr>
        <p:txBody>
          <a:bodyPr/>
          <a:lstStyle/>
          <a:p>
            <a:endParaRPr lang="nb-NO"/>
          </a:p>
        </p:txBody>
      </p:sp>
      <p:sp>
        <p:nvSpPr>
          <p:cNvPr id="3" name="Shape 1"/>
          <p:cNvSpPr/>
          <p:nvPr/>
        </p:nvSpPr>
        <p:spPr>
          <a:xfrm>
            <a:off x="0" y="0"/>
            <a:ext cx="14630400" cy="8229600"/>
          </a:xfrm>
          <a:prstGeom prst="rect">
            <a:avLst/>
          </a:prstGeom>
          <a:solidFill>
            <a:srgbClr val="F1F1F1"/>
          </a:solidFill>
          <a:ln/>
        </p:spPr>
        <p:txBody>
          <a:bodyPr/>
          <a:lstStyle/>
          <a:p>
            <a:endParaRPr 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92A2A"/>
          </a:solidFill>
          <a:ln/>
        </p:spPr>
        <p:txBody>
          <a:bodyPr/>
          <a:lstStyle/>
          <a:p>
            <a:endParaRPr lang="nb-NO"/>
          </a:p>
        </p:txBody>
      </p:sp>
      <p:sp>
        <p:nvSpPr>
          <p:cNvPr id="3" name="Shape 1"/>
          <p:cNvSpPr/>
          <p:nvPr/>
        </p:nvSpPr>
        <p:spPr>
          <a:xfrm>
            <a:off x="0" y="0"/>
            <a:ext cx="14630400" cy="8229600"/>
          </a:xfrm>
          <a:prstGeom prst="rect">
            <a:avLst/>
          </a:prstGeom>
          <a:solidFill>
            <a:srgbClr val="F1F1F1"/>
          </a:solidFill>
          <a:ln/>
        </p:spPr>
        <p:txBody>
          <a:bodyPr/>
          <a:lstStyle/>
          <a:p>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92A2A"/>
          </a:solidFill>
          <a:ln/>
        </p:spPr>
        <p:txBody>
          <a:bodyPr/>
          <a:lstStyle/>
          <a:p>
            <a:endParaRPr lang="nb-NO"/>
          </a:p>
        </p:txBody>
      </p:sp>
      <p:sp>
        <p:nvSpPr>
          <p:cNvPr id="3" name="Shape 1"/>
          <p:cNvSpPr/>
          <p:nvPr/>
        </p:nvSpPr>
        <p:spPr>
          <a:xfrm>
            <a:off x="0" y="0"/>
            <a:ext cx="14630400" cy="8229600"/>
          </a:xfrm>
          <a:prstGeom prst="rect">
            <a:avLst/>
          </a:prstGeom>
          <a:solidFill>
            <a:srgbClr val="F1F1F1"/>
          </a:solidFill>
          <a:ln/>
        </p:spPr>
        <p:txBody>
          <a:bodyPr/>
          <a:lstStyle/>
          <a:p>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92A2A"/>
          </a:solidFill>
          <a:ln/>
        </p:spPr>
        <p:txBody>
          <a:bodyPr/>
          <a:lstStyle/>
          <a:p>
            <a:endParaRPr lang="nb-NO"/>
          </a:p>
        </p:txBody>
      </p:sp>
      <p:sp>
        <p:nvSpPr>
          <p:cNvPr id="3" name="Shape 1"/>
          <p:cNvSpPr/>
          <p:nvPr/>
        </p:nvSpPr>
        <p:spPr>
          <a:xfrm>
            <a:off x="0" y="0"/>
            <a:ext cx="14630400" cy="8229600"/>
          </a:xfrm>
          <a:prstGeom prst="rect">
            <a:avLst/>
          </a:prstGeom>
          <a:solidFill>
            <a:srgbClr val="F1F1F1"/>
          </a:solidFill>
          <a:ln/>
        </p:spPr>
        <p:txBody>
          <a:bodyPr/>
          <a:lstStyle/>
          <a:p>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92A2A"/>
          </a:solidFill>
          <a:ln/>
        </p:spPr>
        <p:txBody>
          <a:bodyPr/>
          <a:lstStyle/>
          <a:p>
            <a:endParaRPr lang="nb-NO"/>
          </a:p>
        </p:txBody>
      </p:sp>
      <p:sp>
        <p:nvSpPr>
          <p:cNvPr id="3" name="Shape 1"/>
          <p:cNvSpPr/>
          <p:nvPr/>
        </p:nvSpPr>
        <p:spPr>
          <a:xfrm>
            <a:off x="0" y="0"/>
            <a:ext cx="14630400" cy="8229600"/>
          </a:xfrm>
          <a:prstGeom prst="rect">
            <a:avLst/>
          </a:prstGeom>
          <a:solidFill>
            <a:srgbClr val="F1F1F1"/>
          </a:solidFill>
          <a:ln/>
        </p:spPr>
        <p:txBody>
          <a:bodyPr/>
          <a:lstStyle/>
          <a:p>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92A2A"/>
          </a:solidFill>
          <a:ln/>
        </p:spPr>
        <p:txBody>
          <a:bodyPr/>
          <a:lstStyle/>
          <a:p>
            <a:endParaRPr lang="nb-NO"/>
          </a:p>
        </p:txBody>
      </p:sp>
      <p:sp>
        <p:nvSpPr>
          <p:cNvPr id="3" name="Shape 1"/>
          <p:cNvSpPr/>
          <p:nvPr/>
        </p:nvSpPr>
        <p:spPr>
          <a:xfrm>
            <a:off x="0" y="0"/>
            <a:ext cx="14630400" cy="8229600"/>
          </a:xfrm>
          <a:prstGeom prst="rect">
            <a:avLst/>
          </a:prstGeom>
          <a:solidFill>
            <a:srgbClr val="F1F1F1"/>
          </a:solidFill>
          <a:ln/>
        </p:spPr>
        <p:txBody>
          <a:bodyPr/>
          <a:lstStyle/>
          <a:p>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92A2A"/>
          </a:solidFill>
          <a:ln/>
        </p:spPr>
        <p:txBody>
          <a:bodyPr/>
          <a:lstStyle/>
          <a:p>
            <a:endParaRPr lang="nb-NO"/>
          </a:p>
        </p:txBody>
      </p:sp>
      <p:sp>
        <p:nvSpPr>
          <p:cNvPr id="3" name="Shape 1"/>
          <p:cNvSpPr/>
          <p:nvPr/>
        </p:nvSpPr>
        <p:spPr>
          <a:xfrm>
            <a:off x="0" y="0"/>
            <a:ext cx="14630400" cy="8229600"/>
          </a:xfrm>
          <a:prstGeom prst="rect">
            <a:avLst/>
          </a:prstGeom>
          <a:solidFill>
            <a:srgbClr val="F1F1F1"/>
          </a:solidFill>
          <a:ln/>
        </p:spPr>
        <p:txBody>
          <a:bodyPr/>
          <a:lstStyle/>
          <a:p>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92A2A"/>
          </a:solidFill>
          <a:ln/>
        </p:spPr>
        <p:txBody>
          <a:bodyPr/>
          <a:lstStyle/>
          <a:p>
            <a:endParaRPr lang="nb-NO"/>
          </a:p>
        </p:txBody>
      </p:sp>
      <p:sp>
        <p:nvSpPr>
          <p:cNvPr id="3" name="Shape 1"/>
          <p:cNvSpPr/>
          <p:nvPr/>
        </p:nvSpPr>
        <p:spPr>
          <a:xfrm>
            <a:off x="0" y="0"/>
            <a:ext cx="14630400" cy="8229600"/>
          </a:xfrm>
          <a:prstGeom prst="rect">
            <a:avLst/>
          </a:prstGeom>
          <a:solidFill>
            <a:srgbClr val="F1F1F1"/>
          </a:solidFill>
          <a:ln/>
        </p:spPr>
        <p:txBody>
          <a:bodyPr/>
          <a:lstStyle/>
          <a:p>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92A2A"/>
          </a:solidFill>
          <a:ln/>
        </p:spPr>
        <p:txBody>
          <a:bodyPr/>
          <a:lstStyle/>
          <a:p>
            <a:endParaRPr lang="nb-NO"/>
          </a:p>
        </p:txBody>
      </p:sp>
      <p:sp>
        <p:nvSpPr>
          <p:cNvPr id="3" name="Shape 1"/>
          <p:cNvSpPr/>
          <p:nvPr/>
        </p:nvSpPr>
        <p:spPr>
          <a:xfrm>
            <a:off x="0" y="0"/>
            <a:ext cx="14630400" cy="8229600"/>
          </a:xfrm>
          <a:prstGeom prst="rect">
            <a:avLst/>
          </a:prstGeom>
          <a:solidFill>
            <a:srgbClr val="F1F1F1"/>
          </a:solidFill>
          <a:ln/>
        </p:spPr>
        <p:txBody>
          <a:bodyPr/>
          <a:lstStyle/>
          <a:p>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92A2A"/>
          </a:solidFill>
          <a:ln/>
        </p:spPr>
        <p:txBody>
          <a:bodyPr/>
          <a:lstStyle/>
          <a:p>
            <a:endParaRPr lang="nb-NO"/>
          </a:p>
        </p:txBody>
      </p:sp>
      <p:sp>
        <p:nvSpPr>
          <p:cNvPr id="3" name="Shape 1"/>
          <p:cNvSpPr/>
          <p:nvPr/>
        </p:nvSpPr>
        <p:spPr>
          <a:xfrm>
            <a:off x="0" y="0"/>
            <a:ext cx="14630400" cy="8229600"/>
          </a:xfrm>
          <a:prstGeom prst="rect">
            <a:avLst/>
          </a:prstGeom>
          <a:solidFill>
            <a:srgbClr val="F1F1F1"/>
          </a:solidFill>
          <a:ln/>
        </p:spPr>
        <p:txBody>
          <a:bodyPr/>
          <a:lstStyle/>
          <a:p>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14.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27.svg"/><Relationship Id="rId4" Type="http://schemas.openxmlformats.org/officeDocument/2006/relationships/image" Target="../media/image23.svg"/><Relationship Id="rId9" Type="http://schemas.openxmlformats.org/officeDocument/2006/relationships/image" Target="../media/image26.png"/><Relationship Id="rId1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837277" y="746522"/>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005D45"/>
                </a:solidFill>
                <a:latin typeface="Roboto Bold" pitchFamily="34" charset="0"/>
                <a:ea typeface="Roboto Bold" pitchFamily="34" charset="-122"/>
                <a:cs typeface="Roboto Bold" pitchFamily="34" charset="-120"/>
              </a:rPr>
              <a:t>Managing Entra ID with Claude and Lokka MCP</a:t>
            </a:r>
            <a:endParaRPr lang="en-US" sz="4450" dirty="0"/>
          </a:p>
        </p:txBody>
      </p:sp>
      <p:sp>
        <p:nvSpPr>
          <p:cNvPr id="4" name="Text 1"/>
          <p:cNvSpPr/>
          <p:nvPr/>
        </p:nvSpPr>
        <p:spPr>
          <a:xfrm>
            <a:off x="5837277" y="2487751"/>
            <a:ext cx="8250198" cy="1941374"/>
          </a:xfrm>
          <a:prstGeom prst="rect">
            <a:avLst/>
          </a:prstGeom>
          <a:noFill/>
          <a:ln/>
        </p:spPr>
        <p:txBody>
          <a:bodyPr wrap="square" lIns="0" tIns="0" rIns="0" bIns="0" rtlCol="0" anchor="t"/>
          <a:lstStyle/>
          <a:p>
            <a:pPr marL="0" indent="0" algn="l">
              <a:lnSpc>
                <a:spcPts val="7700"/>
              </a:lnSpc>
              <a:buNone/>
            </a:pPr>
            <a:r>
              <a:rPr lang="en-US" sz="7200" b="1" dirty="0">
                <a:solidFill>
                  <a:srgbClr val="005D45"/>
                </a:solidFill>
                <a:latin typeface="Roboto Bold" pitchFamily="34" charset="0"/>
                <a:ea typeface="Roboto Bold" pitchFamily="34" charset="-122"/>
                <a:cs typeface="Roboto Bold" pitchFamily="34" charset="-120"/>
              </a:rPr>
              <a:t>AI-Assisted Identity Governance</a:t>
            </a:r>
            <a:endParaRPr lang="en-US" sz="7200" dirty="0"/>
          </a:p>
        </p:txBody>
      </p:sp>
      <p:sp>
        <p:nvSpPr>
          <p:cNvPr id="5" name="Text 2"/>
          <p:cNvSpPr/>
          <p:nvPr/>
        </p:nvSpPr>
        <p:spPr>
          <a:xfrm>
            <a:off x="5837277" y="6179345"/>
            <a:ext cx="7556421" cy="1303734"/>
          </a:xfrm>
          <a:prstGeom prst="rect">
            <a:avLst/>
          </a:prstGeom>
          <a:noFill/>
          <a:ln/>
        </p:spPr>
        <p:txBody>
          <a:bodyPr wrap="square" lIns="0" tIns="0" rIns="0" bIns="0" rtlCol="0" anchor="t"/>
          <a:lstStyle/>
          <a:p>
            <a:pPr marL="0" indent="0" algn="l">
              <a:lnSpc>
                <a:spcPts val="2850"/>
              </a:lnSpc>
              <a:buNone/>
            </a:pPr>
            <a:r>
              <a:rPr lang="en-US" sz="2400" dirty="0">
                <a:solidFill>
                  <a:srgbClr val="292A2A"/>
                </a:solidFill>
                <a:latin typeface="Roboto" pitchFamily="34" charset="0"/>
                <a:ea typeface="Roboto" pitchFamily="34" charset="-122"/>
                <a:cs typeface="Roboto" pitchFamily="34" charset="-120"/>
              </a:rPr>
              <a:t>A demonstration of conversational identity governance using Anthropic Claude and Lokka MCP in a synthetic Entra ID tenant environment</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75655" y="589002"/>
            <a:ext cx="7331869" cy="424696"/>
          </a:xfrm>
          <a:prstGeom prst="rect">
            <a:avLst/>
          </a:prstGeom>
          <a:noFill/>
          <a:ln/>
        </p:spPr>
        <p:txBody>
          <a:bodyPr wrap="none" lIns="0" tIns="0" rIns="0" bIns="0" rtlCol="0" anchor="t"/>
          <a:lstStyle/>
          <a:p>
            <a:pPr marL="0" indent="0" algn="l">
              <a:lnSpc>
                <a:spcPts val="3300"/>
              </a:lnSpc>
              <a:buNone/>
            </a:pPr>
            <a:r>
              <a:rPr lang="en-US" sz="2650" b="1" dirty="0">
                <a:solidFill>
                  <a:srgbClr val="005D45"/>
                </a:solidFill>
                <a:latin typeface="Roboto Bold" pitchFamily="34" charset="0"/>
                <a:ea typeface="Roboto Bold" pitchFamily="34" charset="-122"/>
                <a:cs typeface="Roboto Bold" pitchFamily="34" charset="-120"/>
              </a:rPr>
              <a:t>Operations Manager: Access Package Coverage</a:t>
            </a:r>
            <a:endParaRPr lang="en-US" sz="2650" dirty="0"/>
          </a:p>
        </p:txBody>
      </p:sp>
      <p:sp>
        <p:nvSpPr>
          <p:cNvPr id="3" name="Text 1"/>
          <p:cNvSpPr/>
          <p:nvPr/>
        </p:nvSpPr>
        <p:spPr>
          <a:xfrm>
            <a:off x="475655" y="1285399"/>
            <a:ext cx="13679091" cy="217289"/>
          </a:xfrm>
          <a:prstGeom prst="rect">
            <a:avLst/>
          </a:prstGeom>
          <a:noFill/>
          <a:ln/>
        </p:spPr>
        <p:txBody>
          <a:bodyPr wrap="none" lIns="0" tIns="0" rIns="0" bIns="0" rtlCol="0" anchor="t"/>
          <a:lstStyle/>
          <a:p>
            <a:pPr marL="0" indent="0" algn="l">
              <a:lnSpc>
                <a:spcPts val="1700"/>
              </a:lnSpc>
              <a:buNone/>
            </a:pPr>
            <a:r>
              <a:rPr lang="en-US" sz="1400" dirty="0">
                <a:solidFill>
                  <a:srgbClr val="292A2A"/>
                </a:solidFill>
                <a:latin typeface="Roboto" pitchFamily="34" charset="0"/>
                <a:ea typeface="Roboto" pitchFamily="34" charset="-122"/>
                <a:cs typeface="Roboto" pitchFamily="34" charset="-120"/>
              </a:rPr>
              <a:t>Ensuring seamless and secure access across the organization through comprehensive identity governance.</a:t>
            </a:r>
            <a:endParaRPr lang="en-US" sz="1400" dirty="0"/>
          </a:p>
        </p:txBody>
      </p:sp>
      <p:sp>
        <p:nvSpPr>
          <p:cNvPr id="4" name="Text 2"/>
          <p:cNvSpPr/>
          <p:nvPr/>
        </p:nvSpPr>
        <p:spPr>
          <a:xfrm>
            <a:off x="679490" y="1646158"/>
            <a:ext cx="13475256" cy="434578"/>
          </a:xfrm>
          <a:prstGeom prst="rect">
            <a:avLst/>
          </a:prstGeom>
          <a:noFill/>
          <a:ln/>
        </p:spPr>
        <p:txBody>
          <a:bodyPr wrap="square" lIns="0" tIns="0" rIns="0" bIns="0" rtlCol="0" anchor="t"/>
          <a:lstStyle/>
          <a:p>
            <a:pPr marL="0" indent="0" algn="l">
              <a:lnSpc>
                <a:spcPts val="1700"/>
              </a:lnSpc>
              <a:buNone/>
            </a:pPr>
            <a:r>
              <a:rPr lang="en-US" sz="1400" i="1" dirty="0">
                <a:solidFill>
                  <a:srgbClr val="292A2A"/>
                </a:solidFill>
                <a:latin typeface="Roboto" pitchFamily="34" charset="0"/>
                <a:ea typeface="Roboto" pitchFamily="34" charset="-122"/>
                <a:cs typeface="Roboto" pitchFamily="34" charset="-120"/>
              </a:rPr>
              <a:t>"Claude, provide a comprehensive inventory of all active access packages and their associated entitlements across the organization. Identify package owners, track their review cycles, and assess the coverage of critical applications. Recommend optimizations to consolidate redundant packages and enhance our overall access governance maturity."</a:t>
            </a:r>
            <a:endParaRPr lang="en-US" sz="1400" dirty="0"/>
          </a:p>
        </p:txBody>
      </p:sp>
      <p:sp>
        <p:nvSpPr>
          <p:cNvPr id="5" name="Shape 3"/>
          <p:cNvSpPr/>
          <p:nvPr/>
        </p:nvSpPr>
        <p:spPr>
          <a:xfrm>
            <a:off x="475655" y="1655564"/>
            <a:ext cx="15240" cy="740331"/>
          </a:xfrm>
          <a:prstGeom prst="rect">
            <a:avLst/>
          </a:prstGeom>
          <a:solidFill>
            <a:srgbClr val="005D45"/>
          </a:solidFill>
          <a:ln/>
        </p:spPr>
        <p:txBody>
          <a:bodyPr/>
          <a:lstStyle/>
          <a:p>
            <a:endParaRPr lang="nb-NO" sz="2800"/>
          </a:p>
        </p:txBody>
      </p:sp>
      <p:sp>
        <p:nvSpPr>
          <p:cNvPr id="6" name="Shape 4"/>
          <p:cNvSpPr/>
          <p:nvPr/>
        </p:nvSpPr>
        <p:spPr>
          <a:xfrm>
            <a:off x="475655" y="2377083"/>
            <a:ext cx="4469130" cy="1186934"/>
          </a:xfrm>
          <a:prstGeom prst="roundRect">
            <a:avLst>
              <a:gd name="adj" fmla="val 5622"/>
            </a:avLst>
          </a:prstGeom>
          <a:solidFill>
            <a:srgbClr val="005D45"/>
          </a:solidFill>
          <a:ln w="7620">
            <a:solidFill>
              <a:srgbClr val="19765E"/>
            </a:solidFill>
            <a:prstDash val="solid"/>
          </a:ln>
        </p:spPr>
        <p:txBody>
          <a:bodyPr/>
          <a:lstStyle/>
          <a:p>
            <a:endParaRPr lang="nb-NO" sz="2800"/>
          </a:p>
        </p:txBody>
      </p:sp>
      <p:sp>
        <p:nvSpPr>
          <p:cNvPr id="7" name="Text 5"/>
          <p:cNvSpPr/>
          <p:nvPr/>
        </p:nvSpPr>
        <p:spPr>
          <a:xfrm>
            <a:off x="619125" y="2534662"/>
            <a:ext cx="2651760" cy="212288"/>
          </a:xfrm>
          <a:prstGeom prst="rect">
            <a:avLst/>
          </a:prstGeom>
          <a:noFill/>
          <a:ln/>
        </p:spPr>
        <p:txBody>
          <a:bodyPr wrap="none" lIns="0" tIns="0" rIns="0" bIns="0" rtlCol="0" anchor="t"/>
          <a:lstStyle/>
          <a:p>
            <a:pPr marL="0" indent="0" algn="l">
              <a:lnSpc>
                <a:spcPts val="1650"/>
              </a:lnSpc>
              <a:buNone/>
            </a:pPr>
            <a:r>
              <a:rPr lang="en-US" sz="1300" b="1" dirty="0">
                <a:solidFill>
                  <a:srgbClr val="FFFFFF"/>
                </a:solidFill>
                <a:latin typeface="Roboto Bold" pitchFamily="34" charset="0"/>
                <a:ea typeface="Roboto Bold" pitchFamily="34" charset="-122"/>
                <a:cs typeface="Roboto Bold" pitchFamily="34" charset="-120"/>
              </a:rPr>
              <a:t>Comprehensive Package Inventory</a:t>
            </a:r>
            <a:endParaRPr lang="en-US" sz="1300" dirty="0"/>
          </a:p>
        </p:txBody>
      </p:sp>
      <p:sp>
        <p:nvSpPr>
          <p:cNvPr id="8" name="Text 6"/>
          <p:cNvSpPr/>
          <p:nvPr/>
        </p:nvSpPr>
        <p:spPr>
          <a:xfrm>
            <a:off x="619125" y="2828389"/>
            <a:ext cx="4182189" cy="434578"/>
          </a:xfrm>
          <a:prstGeom prst="rect">
            <a:avLst/>
          </a:prstGeom>
          <a:noFill/>
          <a:ln/>
        </p:spPr>
        <p:txBody>
          <a:bodyPr wrap="square" lIns="0" tIns="0" rIns="0" bIns="0" rtlCol="0" anchor="t"/>
          <a:lstStyle/>
          <a:p>
            <a:pPr marL="0" indent="0" algn="l">
              <a:lnSpc>
                <a:spcPts val="1700"/>
              </a:lnSpc>
              <a:buNone/>
            </a:pPr>
            <a:r>
              <a:rPr lang="en-US" sz="1400" dirty="0">
                <a:solidFill>
                  <a:srgbClr val="FFFFFF"/>
                </a:solidFill>
                <a:latin typeface="Roboto" pitchFamily="34" charset="0"/>
                <a:ea typeface="Roboto" pitchFamily="34" charset="-122"/>
                <a:cs typeface="Roboto" pitchFamily="34" charset="-120"/>
              </a:rPr>
              <a:t>Maintain an up-to-date and searchable catalog of all access packages and their associated permissions.</a:t>
            </a:r>
            <a:endParaRPr lang="en-US" sz="1400" dirty="0"/>
          </a:p>
        </p:txBody>
      </p:sp>
      <p:sp>
        <p:nvSpPr>
          <p:cNvPr id="9" name="Shape 7"/>
          <p:cNvSpPr/>
          <p:nvPr/>
        </p:nvSpPr>
        <p:spPr>
          <a:xfrm>
            <a:off x="5080635" y="2377083"/>
            <a:ext cx="4469130" cy="1186934"/>
          </a:xfrm>
          <a:prstGeom prst="roundRect">
            <a:avLst>
              <a:gd name="adj" fmla="val 5622"/>
            </a:avLst>
          </a:prstGeom>
          <a:solidFill>
            <a:srgbClr val="A2B9AF"/>
          </a:solidFill>
          <a:ln w="7620">
            <a:solidFill>
              <a:srgbClr val="889F95"/>
            </a:solidFill>
            <a:prstDash val="solid"/>
          </a:ln>
        </p:spPr>
        <p:txBody>
          <a:bodyPr/>
          <a:lstStyle/>
          <a:p>
            <a:endParaRPr lang="nb-NO" sz="2800"/>
          </a:p>
        </p:txBody>
      </p:sp>
      <p:sp>
        <p:nvSpPr>
          <p:cNvPr id="10" name="Text 8"/>
          <p:cNvSpPr/>
          <p:nvPr/>
        </p:nvSpPr>
        <p:spPr>
          <a:xfrm>
            <a:off x="5224105" y="2534662"/>
            <a:ext cx="2590205" cy="212288"/>
          </a:xfrm>
          <a:prstGeom prst="rect">
            <a:avLst/>
          </a:prstGeom>
          <a:noFill/>
          <a:ln/>
        </p:spPr>
        <p:txBody>
          <a:bodyPr wrap="none" lIns="0" tIns="0" rIns="0" bIns="0" rtlCol="0" anchor="t"/>
          <a:lstStyle/>
          <a:p>
            <a:pPr marL="0" indent="0" algn="l">
              <a:lnSpc>
                <a:spcPts val="1650"/>
              </a:lnSpc>
              <a:buNone/>
            </a:pPr>
            <a:r>
              <a:rPr lang="en-US" sz="1300" b="1" dirty="0">
                <a:solidFill>
                  <a:srgbClr val="000000"/>
                </a:solidFill>
                <a:latin typeface="Roboto Bold" pitchFamily="34" charset="0"/>
                <a:ea typeface="Roboto Bold" pitchFamily="34" charset="-122"/>
                <a:cs typeface="Roboto Bold" pitchFamily="34" charset="-120"/>
              </a:rPr>
              <a:t>Streamlined Ownership Validation</a:t>
            </a:r>
            <a:endParaRPr lang="en-US" sz="1300" dirty="0"/>
          </a:p>
        </p:txBody>
      </p:sp>
      <p:sp>
        <p:nvSpPr>
          <p:cNvPr id="11" name="Text 9"/>
          <p:cNvSpPr/>
          <p:nvPr/>
        </p:nvSpPr>
        <p:spPr>
          <a:xfrm>
            <a:off x="5224105" y="2828389"/>
            <a:ext cx="4182189" cy="434578"/>
          </a:xfrm>
          <a:prstGeom prst="rect">
            <a:avLst/>
          </a:prstGeom>
          <a:noFill/>
          <a:ln/>
        </p:spPr>
        <p:txBody>
          <a:bodyPr wrap="square" lIns="0" tIns="0" rIns="0" bIns="0" rtlCol="0" anchor="t"/>
          <a:lstStyle/>
          <a:p>
            <a:pPr marL="0" indent="0" algn="l">
              <a:lnSpc>
                <a:spcPts val="1700"/>
              </a:lnSpc>
              <a:buNone/>
            </a:pPr>
            <a:r>
              <a:rPr lang="en-US" sz="1400" dirty="0">
                <a:solidFill>
                  <a:srgbClr val="000000"/>
                </a:solidFill>
                <a:latin typeface="Roboto" pitchFamily="34" charset="0"/>
                <a:ea typeface="Roboto" pitchFamily="34" charset="-122"/>
                <a:cs typeface="Roboto" pitchFamily="34" charset="-120"/>
              </a:rPr>
              <a:t>Automate verification of access package ownership and review cycles to ensure accountability.</a:t>
            </a:r>
            <a:endParaRPr lang="en-US" sz="1400" dirty="0"/>
          </a:p>
        </p:txBody>
      </p:sp>
      <p:sp>
        <p:nvSpPr>
          <p:cNvPr id="12" name="Shape 10"/>
          <p:cNvSpPr/>
          <p:nvPr/>
        </p:nvSpPr>
        <p:spPr>
          <a:xfrm>
            <a:off x="9685615" y="2377083"/>
            <a:ext cx="4469130" cy="1186934"/>
          </a:xfrm>
          <a:prstGeom prst="roundRect">
            <a:avLst>
              <a:gd name="adj" fmla="val 5622"/>
            </a:avLst>
          </a:prstGeom>
          <a:solidFill>
            <a:srgbClr val="F1F1F1"/>
          </a:solidFill>
          <a:ln w="7620">
            <a:solidFill>
              <a:srgbClr val="D7D7D7"/>
            </a:solidFill>
            <a:prstDash val="solid"/>
          </a:ln>
        </p:spPr>
        <p:txBody>
          <a:bodyPr/>
          <a:lstStyle/>
          <a:p>
            <a:endParaRPr lang="nb-NO" sz="2800"/>
          </a:p>
        </p:txBody>
      </p:sp>
      <p:sp>
        <p:nvSpPr>
          <p:cNvPr id="13" name="Text 11"/>
          <p:cNvSpPr/>
          <p:nvPr/>
        </p:nvSpPr>
        <p:spPr>
          <a:xfrm>
            <a:off x="9829086" y="2534662"/>
            <a:ext cx="2384465" cy="212288"/>
          </a:xfrm>
          <a:prstGeom prst="rect">
            <a:avLst/>
          </a:prstGeom>
          <a:noFill/>
          <a:ln/>
        </p:spPr>
        <p:txBody>
          <a:bodyPr wrap="none" lIns="0" tIns="0" rIns="0" bIns="0" rtlCol="0" anchor="t"/>
          <a:lstStyle/>
          <a:p>
            <a:pPr marL="0" indent="0" algn="l">
              <a:lnSpc>
                <a:spcPts val="1650"/>
              </a:lnSpc>
              <a:buNone/>
            </a:pPr>
            <a:r>
              <a:rPr lang="en-US" sz="1300" b="1" dirty="0">
                <a:solidFill>
                  <a:srgbClr val="000000"/>
                </a:solidFill>
                <a:latin typeface="Roboto Bold" pitchFamily="34" charset="0"/>
                <a:ea typeface="Roboto Bold" pitchFamily="34" charset="-122"/>
                <a:cs typeface="Roboto Bold" pitchFamily="34" charset="-120"/>
              </a:rPr>
              <a:t>Enhanced Governance Maturity</a:t>
            </a:r>
            <a:endParaRPr lang="en-US" sz="1300" dirty="0"/>
          </a:p>
        </p:txBody>
      </p:sp>
      <p:sp>
        <p:nvSpPr>
          <p:cNvPr id="14" name="Text 12"/>
          <p:cNvSpPr/>
          <p:nvPr/>
        </p:nvSpPr>
        <p:spPr>
          <a:xfrm>
            <a:off x="9829086" y="2828389"/>
            <a:ext cx="4182189" cy="434578"/>
          </a:xfrm>
          <a:prstGeom prst="rect">
            <a:avLst/>
          </a:prstGeom>
          <a:noFill/>
          <a:ln/>
        </p:spPr>
        <p:txBody>
          <a:bodyPr wrap="square" lIns="0" tIns="0" rIns="0" bIns="0" rtlCol="0" anchor="t"/>
          <a:lstStyle/>
          <a:p>
            <a:pPr marL="0" indent="0" algn="l">
              <a:lnSpc>
                <a:spcPts val="1700"/>
              </a:lnSpc>
              <a:buNone/>
            </a:pPr>
            <a:r>
              <a:rPr lang="en-US" sz="1400" dirty="0">
                <a:solidFill>
                  <a:srgbClr val="000000"/>
                </a:solidFill>
                <a:latin typeface="Roboto" pitchFamily="34" charset="0"/>
                <a:ea typeface="Roboto" pitchFamily="34" charset="-122"/>
                <a:cs typeface="Roboto" pitchFamily="34" charset="-120"/>
              </a:rPr>
              <a:t>Optimize access package structures to improve efficiency, reduce risk, and elevate compliance posture.</a:t>
            </a:r>
            <a:endParaRPr lang="en-US" sz="1400" dirty="0"/>
          </a:p>
        </p:txBody>
      </p:sp>
      <p:pic>
        <p:nvPicPr>
          <p:cNvPr id="15" name="Image 0" descr="preencoded.png"/>
          <p:cNvPicPr>
            <a:picLocks noChangeAspect="1"/>
          </p:cNvPicPr>
          <p:nvPr/>
        </p:nvPicPr>
        <p:blipFill>
          <a:blip r:embed="rId3"/>
          <a:stretch>
            <a:fillRect/>
          </a:stretch>
        </p:blipFill>
        <p:spPr>
          <a:xfrm>
            <a:off x="475655" y="3716893"/>
            <a:ext cx="10057209" cy="39235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86633" y="539472"/>
            <a:ext cx="5064919" cy="613172"/>
          </a:xfrm>
          <a:prstGeom prst="rect">
            <a:avLst/>
          </a:prstGeom>
          <a:noFill/>
          <a:ln/>
        </p:spPr>
        <p:txBody>
          <a:bodyPr wrap="none" lIns="0" tIns="0" rIns="0" bIns="0" rtlCol="0" anchor="t"/>
          <a:lstStyle/>
          <a:p>
            <a:pPr marL="0" indent="0" algn="l">
              <a:lnSpc>
                <a:spcPts val="4800"/>
              </a:lnSpc>
              <a:buNone/>
            </a:pPr>
            <a:r>
              <a:rPr lang="en-US" sz="3850" b="1" dirty="0">
                <a:solidFill>
                  <a:srgbClr val="005D45"/>
                </a:solidFill>
                <a:latin typeface="Roboto Bold" pitchFamily="34" charset="0"/>
                <a:ea typeface="Roboto Bold" pitchFamily="34" charset="-122"/>
                <a:cs typeface="Roboto Bold" pitchFamily="34" charset="-120"/>
              </a:rPr>
              <a:t>Presentation Summary</a:t>
            </a:r>
            <a:endParaRPr lang="en-US" sz="385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633" y="1544955"/>
            <a:ext cx="490418" cy="490418"/>
          </a:xfrm>
          <a:prstGeom prst="rect">
            <a:avLst/>
          </a:prstGeom>
        </p:spPr>
      </p:pic>
      <p:sp>
        <p:nvSpPr>
          <p:cNvPr id="4" name="Text 1"/>
          <p:cNvSpPr/>
          <p:nvPr/>
        </p:nvSpPr>
        <p:spPr>
          <a:xfrm>
            <a:off x="686633" y="2280523"/>
            <a:ext cx="3243143" cy="306586"/>
          </a:xfrm>
          <a:prstGeom prst="rect">
            <a:avLst/>
          </a:prstGeom>
          <a:noFill/>
          <a:ln/>
        </p:spPr>
        <p:txBody>
          <a:bodyPr wrap="none" lIns="0" tIns="0" rIns="0" bIns="0" rtlCol="0" anchor="t"/>
          <a:lstStyle/>
          <a:p>
            <a:pPr marL="0" indent="0" algn="l">
              <a:lnSpc>
                <a:spcPts val="2400"/>
              </a:lnSpc>
              <a:buNone/>
            </a:pPr>
            <a:r>
              <a:rPr lang="en-US" sz="1900" b="1" dirty="0">
                <a:solidFill>
                  <a:srgbClr val="292A2A"/>
                </a:solidFill>
                <a:latin typeface="Roboto Bold" pitchFamily="34" charset="0"/>
                <a:ea typeface="Roboto Bold" pitchFamily="34" charset="-122"/>
                <a:cs typeface="Roboto Bold" pitchFamily="34" charset="-120"/>
              </a:rPr>
              <a:t>Five Persona Demonstrations</a:t>
            </a:r>
            <a:endParaRPr lang="en-US" sz="1900" dirty="0"/>
          </a:p>
        </p:txBody>
      </p:sp>
      <p:sp>
        <p:nvSpPr>
          <p:cNvPr id="5" name="Text 2"/>
          <p:cNvSpPr/>
          <p:nvPr/>
        </p:nvSpPr>
        <p:spPr>
          <a:xfrm>
            <a:off x="686633" y="2704743"/>
            <a:ext cx="6505932" cy="627698"/>
          </a:xfrm>
          <a:prstGeom prst="rect">
            <a:avLst/>
          </a:prstGeom>
          <a:noFill/>
          <a:ln/>
        </p:spPr>
        <p:txBody>
          <a:bodyPr wrap="square" lIns="0" tIns="0" rIns="0" bIns="0" rtlCol="0" anchor="t"/>
          <a:lstStyle/>
          <a:p>
            <a:pPr marL="0" indent="0" algn="l">
              <a:lnSpc>
                <a:spcPts val="2450"/>
              </a:lnSpc>
              <a:buNone/>
            </a:pPr>
            <a:r>
              <a:rPr lang="en-US" sz="1500" dirty="0">
                <a:solidFill>
                  <a:srgbClr val="292A2A"/>
                </a:solidFill>
                <a:latin typeface="Roboto" pitchFamily="34" charset="0"/>
                <a:ea typeface="Roboto" pitchFamily="34" charset="-122"/>
                <a:cs typeface="Roboto" pitchFamily="34" charset="-120"/>
              </a:rPr>
              <a:t>Overview of how identity governance addresses challenges from diverse organizational roles.</a:t>
            </a:r>
            <a:endParaRPr lang="en-US" sz="150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7715" y="1544955"/>
            <a:ext cx="490418" cy="490418"/>
          </a:xfrm>
          <a:prstGeom prst="rect">
            <a:avLst/>
          </a:prstGeom>
        </p:spPr>
      </p:pic>
      <p:sp>
        <p:nvSpPr>
          <p:cNvPr id="7" name="Text 3"/>
          <p:cNvSpPr/>
          <p:nvPr/>
        </p:nvSpPr>
        <p:spPr>
          <a:xfrm>
            <a:off x="7437715" y="2280523"/>
            <a:ext cx="2452330" cy="306586"/>
          </a:xfrm>
          <a:prstGeom prst="rect">
            <a:avLst/>
          </a:prstGeom>
          <a:noFill/>
          <a:ln/>
        </p:spPr>
        <p:txBody>
          <a:bodyPr wrap="none" lIns="0" tIns="0" rIns="0" bIns="0" rtlCol="0" anchor="t"/>
          <a:lstStyle/>
          <a:p>
            <a:pPr marL="0" indent="0" algn="l">
              <a:lnSpc>
                <a:spcPts val="2400"/>
              </a:lnSpc>
              <a:buNone/>
            </a:pPr>
            <a:r>
              <a:rPr lang="en-US" sz="1900" b="1" dirty="0">
                <a:solidFill>
                  <a:srgbClr val="292A2A"/>
                </a:solidFill>
                <a:latin typeface="Roboto Bold" pitchFamily="34" charset="0"/>
                <a:ea typeface="Roboto Bold" pitchFamily="34" charset="-122"/>
                <a:cs typeface="Roboto Bold" pitchFamily="34" charset="-120"/>
              </a:rPr>
              <a:t>CFO Perspective</a:t>
            </a:r>
            <a:endParaRPr lang="en-US" sz="1900" dirty="0"/>
          </a:p>
        </p:txBody>
      </p:sp>
      <p:sp>
        <p:nvSpPr>
          <p:cNvPr id="8" name="Text 4"/>
          <p:cNvSpPr/>
          <p:nvPr/>
        </p:nvSpPr>
        <p:spPr>
          <a:xfrm>
            <a:off x="7437715" y="2704743"/>
            <a:ext cx="6506051" cy="627698"/>
          </a:xfrm>
          <a:prstGeom prst="rect">
            <a:avLst/>
          </a:prstGeom>
          <a:noFill/>
          <a:ln/>
        </p:spPr>
        <p:txBody>
          <a:bodyPr wrap="square" lIns="0" tIns="0" rIns="0" bIns="0" rtlCol="0" anchor="t"/>
          <a:lstStyle/>
          <a:p>
            <a:pPr marL="0" indent="0" algn="l">
              <a:lnSpc>
                <a:spcPts val="2450"/>
              </a:lnSpc>
              <a:buNone/>
            </a:pPr>
            <a:r>
              <a:rPr lang="en-US" sz="1500" dirty="0">
                <a:solidFill>
                  <a:srgbClr val="292A2A"/>
                </a:solidFill>
                <a:latin typeface="Roboto" pitchFamily="34" charset="0"/>
                <a:ea typeface="Roboto" pitchFamily="34" charset="-122"/>
                <a:cs typeface="Roboto" pitchFamily="34" charset="-120"/>
              </a:rPr>
              <a:t>Showcased license cost intelligence and optimization for financial efficiency and savings.</a:t>
            </a:r>
            <a:endParaRPr lang="en-US" sz="150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633" y="3724751"/>
            <a:ext cx="490418" cy="490418"/>
          </a:xfrm>
          <a:prstGeom prst="rect">
            <a:avLst/>
          </a:prstGeom>
        </p:spPr>
      </p:pic>
      <p:sp>
        <p:nvSpPr>
          <p:cNvPr id="10" name="Text 5"/>
          <p:cNvSpPr/>
          <p:nvPr/>
        </p:nvSpPr>
        <p:spPr>
          <a:xfrm>
            <a:off x="686633" y="4460319"/>
            <a:ext cx="2734032" cy="306586"/>
          </a:xfrm>
          <a:prstGeom prst="rect">
            <a:avLst/>
          </a:prstGeom>
          <a:noFill/>
          <a:ln/>
        </p:spPr>
        <p:txBody>
          <a:bodyPr wrap="none" lIns="0" tIns="0" rIns="0" bIns="0" rtlCol="0" anchor="t"/>
          <a:lstStyle/>
          <a:p>
            <a:pPr marL="0" indent="0" algn="l">
              <a:lnSpc>
                <a:spcPts val="2400"/>
              </a:lnSpc>
              <a:buNone/>
            </a:pPr>
            <a:r>
              <a:rPr lang="en-US" sz="1900" b="1" dirty="0">
                <a:solidFill>
                  <a:srgbClr val="292A2A"/>
                </a:solidFill>
                <a:latin typeface="Roboto Bold" pitchFamily="34" charset="0"/>
                <a:ea typeface="Roboto Bold" pitchFamily="34" charset="-122"/>
                <a:cs typeface="Roboto Bold" pitchFamily="34" charset="-120"/>
              </a:rPr>
              <a:t>HR Manager Perspective</a:t>
            </a:r>
            <a:endParaRPr lang="en-US" sz="1900" dirty="0"/>
          </a:p>
        </p:txBody>
      </p:sp>
      <p:sp>
        <p:nvSpPr>
          <p:cNvPr id="11" name="Text 6"/>
          <p:cNvSpPr/>
          <p:nvPr/>
        </p:nvSpPr>
        <p:spPr>
          <a:xfrm>
            <a:off x="686633" y="4884539"/>
            <a:ext cx="6505932" cy="627698"/>
          </a:xfrm>
          <a:prstGeom prst="rect">
            <a:avLst/>
          </a:prstGeom>
          <a:noFill/>
          <a:ln/>
        </p:spPr>
        <p:txBody>
          <a:bodyPr wrap="square" lIns="0" tIns="0" rIns="0" bIns="0" rtlCol="0" anchor="t"/>
          <a:lstStyle/>
          <a:p>
            <a:pPr marL="0" indent="0" algn="l">
              <a:lnSpc>
                <a:spcPts val="2450"/>
              </a:lnSpc>
              <a:buNone/>
            </a:pPr>
            <a:r>
              <a:rPr lang="en-US" sz="1500" dirty="0">
                <a:solidFill>
                  <a:srgbClr val="292A2A"/>
                </a:solidFill>
                <a:latin typeface="Roboto" pitchFamily="34" charset="0"/>
                <a:ea typeface="Roboto" pitchFamily="34" charset="-122"/>
                <a:cs typeface="Roboto" pitchFamily="34" charset="-120"/>
              </a:rPr>
              <a:t>Highlighted streamlined employee lifecycle management, from hiring to departure.</a:t>
            </a:r>
            <a:endParaRPr lang="en-US" sz="1500" dirty="0"/>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7715" y="3724751"/>
            <a:ext cx="490418" cy="490418"/>
          </a:xfrm>
          <a:prstGeom prst="rect">
            <a:avLst/>
          </a:prstGeom>
        </p:spPr>
      </p:pic>
      <p:sp>
        <p:nvSpPr>
          <p:cNvPr id="13" name="Text 7"/>
          <p:cNvSpPr/>
          <p:nvPr/>
        </p:nvSpPr>
        <p:spPr>
          <a:xfrm>
            <a:off x="7437715" y="4460319"/>
            <a:ext cx="2452330" cy="306586"/>
          </a:xfrm>
          <a:prstGeom prst="rect">
            <a:avLst/>
          </a:prstGeom>
          <a:noFill/>
          <a:ln/>
        </p:spPr>
        <p:txBody>
          <a:bodyPr wrap="none" lIns="0" tIns="0" rIns="0" bIns="0" rtlCol="0" anchor="t"/>
          <a:lstStyle/>
          <a:p>
            <a:pPr marL="0" indent="0" algn="l">
              <a:lnSpc>
                <a:spcPts val="2400"/>
              </a:lnSpc>
              <a:buNone/>
            </a:pPr>
            <a:r>
              <a:rPr lang="en-US" sz="1900" b="1" dirty="0">
                <a:solidFill>
                  <a:srgbClr val="292A2A"/>
                </a:solidFill>
                <a:latin typeface="Roboto Bold" pitchFamily="34" charset="0"/>
                <a:ea typeface="Roboto Bold" pitchFamily="34" charset="-122"/>
                <a:cs typeface="Roboto Bold" pitchFamily="34" charset="-120"/>
              </a:rPr>
              <a:t>CISO Perspective</a:t>
            </a:r>
            <a:endParaRPr lang="en-US" sz="1900" dirty="0"/>
          </a:p>
        </p:txBody>
      </p:sp>
      <p:sp>
        <p:nvSpPr>
          <p:cNvPr id="14" name="Text 8"/>
          <p:cNvSpPr/>
          <p:nvPr/>
        </p:nvSpPr>
        <p:spPr>
          <a:xfrm>
            <a:off x="7437715" y="4884539"/>
            <a:ext cx="6506051" cy="627698"/>
          </a:xfrm>
          <a:prstGeom prst="rect">
            <a:avLst/>
          </a:prstGeom>
          <a:noFill/>
          <a:ln/>
        </p:spPr>
        <p:txBody>
          <a:bodyPr wrap="square" lIns="0" tIns="0" rIns="0" bIns="0" rtlCol="0" anchor="t"/>
          <a:lstStyle/>
          <a:p>
            <a:pPr marL="0" indent="0" algn="l">
              <a:lnSpc>
                <a:spcPts val="2450"/>
              </a:lnSpc>
              <a:buNone/>
            </a:pPr>
            <a:r>
              <a:rPr lang="en-US" sz="1500" dirty="0">
                <a:solidFill>
                  <a:srgbClr val="292A2A"/>
                </a:solidFill>
                <a:latin typeface="Roboto" pitchFamily="34" charset="0"/>
                <a:ea typeface="Roboto" pitchFamily="34" charset="-122"/>
                <a:cs typeface="Roboto" pitchFamily="34" charset="-120"/>
              </a:rPr>
              <a:t>Addressed critical privileged access compliance and robust security protocols.</a:t>
            </a:r>
            <a:endParaRPr lang="en-US" sz="1500" dirty="0"/>
          </a:p>
        </p:txBody>
      </p:sp>
      <p:pic>
        <p:nvPicPr>
          <p:cNvPr id="1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6633" y="5904548"/>
            <a:ext cx="490418" cy="490418"/>
          </a:xfrm>
          <a:prstGeom prst="rect">
            <a:avLst/>
          </a:prstGeom>
        </p:spPr>
      </p:pic>
      <p:sp>
        <p:nvSpPr>
          <p:cNvPr id="16" name="Text 9"/>
          <p:cNvSpPr/>
          <p:nvPr/>
        </p:nvSpPr>
        <p:spPr>
          <a:xfrm>
            <a:off x="686633" y="6640116"/>
            <a:ext cx="3163133" cy="306586"/>
          </a:xfrm>
          <a:prstGeom prst="rect">
            <a:avLst/>
          </a:prstGeom>
          <a:noFill/>
          <a:ln/>
        </p:spPr>
        <p:txBody>
          <a:bodyPr wrap="none" lIns="0" tIns="0" rIns="0" bIns="0" rtlCol="0" anchor="t"/>
          <a:lstStyle/>
          <a:p>
            <a:pPr marL="0" indent="0" algn="l">
              <a:lnSpc>
                <a:spcPts val="2400"/>
              </a:lnSpc>
              <a:buNone/>
            </a:pPr>
            <a:r>
              <a:rPr lang="en-US" sz="1900" b="1" dirty="0">
                <a:solidFill>
                  <a:srgbClr val="292A2A"/>
                </a:solidFill>
                <a:latin typeface="Roboto Bold" pitchFamily="34" charset="0"/>
                <a:ea typeface="Roboto Bold" pitchFamily="34" charset="-122"/>
                <a:cs typeface="Roboto Bold" pitchFamily="34" charset="-120"/>
              </a:rPr>
              <a:t>Security Analyst Perspective</a:t>
            </a:r>
            <a:endParaRPr lang="en-US" sz="1900" dirty="0"/>
          </a:p>
        </p:txBody>
      </p:sp>
      <p:sp>
        <p:nvSpPr>
          <p:cNvPr id="17" name="Text 10"/>
          <p:cNvSpPr/>
          <p:nvPr/>
        </p:nvSpPr>
        <p:spPr>
          <a:xfrm>
            <a:off x="686633" y="7064335"/>
            <a:ext cx="6505932" cy="627698"/>
          </a:xfrm>
          <a:prstGeom prst="rect">
            <a:avLst/>
          </a:prstGeom>
          <a:noFill/>
          <a:ln/>
        </p:spPr>
        <p:txBody>
          <a:bodyPr wrap="square" lIns="0" tIns="0" rIns="0" bIns="0" rtlCol="0" anchor="t"/>
          <a:lstStyle/>
          <a:p>
            <a:pPr marL="0" indent="0" algn="l">
              <a:lnSpc>
                <a:spcPts val="2450"/>
              </a:lnSpc>
              <a:buNone/>
            </a:pPr>
            <a:r>
              <a:rPr lang="en-US" sz="1500" dirty="0">
                <a:solidFill>
                  <a:srgbClr val="292A2A"/>
                </a:solidFill>
                <a:latin typeface="Roboto" pitchFamily="34" charset="0"/>
                <a:ea typeface="Roboto" pitchFamily="34" charset="-122"/>
                <a:cs typeface="Roboto" pitchFamily="34" charset="-120"/>
              </a:rPr>
              <a:t>Focused on proactive risk assessment and swift anomaly detection capabilities.</a:t>
            </a:r>
            <a:endParaRPr lang="en-US" sz="1500" dirty="0"/>
          </a:p>
        </p:txBody>
      </p:sp>
      <p:pic>
        <p:nvPicPr>
          <p:cNvPr id="18"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37715" y="5904548"/>
            <a:ext cx="490418" cy="490418"/>
          </a:xfrm>
          <a:prstGeom prst="rect">
            <a:avLst/>
          </a:prstGeom>
        </p:spPr>
      </p:pic>
      <p:sp>
        <p:nvSpPr>
          <p:cNvPr id="19" name="Text 11"/>
          <p:cNvSpPr/>
          <p:nvPr/>
        </p:nvSpPr>
        <p:spPr>
          <a:xfrm>
            <a:off x="7437715" y="6640116"/>
            <a:ext cx="3609737" cy="306586"/>
          </a:xfrm>
          <a:prstGeom prst="rect">
            <a:avLst/>
          </a:prstGeom>
          <a:noFill/>
          <a:ln/>
        </p:spPr>
        <p:txBody>
          <a:bodyPr wrap="none" lIns="0" tIns="0" rIns="0" bIns="0" rtlCol="0" anchor="t"/>
          <a:lstStyle/>
          <a:p>
            <a:pPr marL="0" indent="0" algn="l">
              <a:lnSpc>
                <a:spcPts val="2400"/>
              </a:lnSpc>
              <a:buNone/>
            </a:pPr>
            <a:r>
              <a:rPr lang="en-US" sz="1900" b="1" dirty="0">
                <a:solidFill>
                  <a:srgbClr val="292A2A"/>
                </a:solidFill>
                <a:latin typeface="Roboto Bold" pitchFamily="34" charset="0"/>
                <a:ea typeface="Roboto Bold" pitchFamily="34" charset="-122"/>
                <a:cs typeface="Roboto Bold" pitchFamily="34" charset="-120"/>
              </a:rPr>
              <a:t>Operations Manager Perspective</a:t>
            </a:r>
            <a:endParaRPr lang="en-US" sz="1900" dirty="0"/>
          </a:p>
        </p:txBody>
      </p:sp>
      <p:sp>
        <p:nvSpPr>
          <p:cNvPr id="20" name="Text 12"/>
          <p:cNvSpPr/>
          <p:nvPr/>
        </p:nvSpPr>
        <p:spPr>
          <a:xfrm>
            <a:off x="7437715" y="7064335"/>
            <a:ext cx="6506051" cy="627698"/>
          </a:xfrm>
          <a:prstGeom prst="rect">
            <a:avLst/>
          </a:prstGeom>
          <a:noFill/>
          <a:ln/>
        </p:spPr>
        <p:txBody>
          <a:bodyPr wrap="square" lIns="0" tIns="0" rIns="0" bIns="0" rtlCol="0" anchor="t"/>
          <a:lstStyle/>
          <a:p>
            <a:pPr marL="0" indent="0" algn="l">
              <a:lnSpc>
                <a:spcPts val="2450"/>
              </a:lnSpc>
              <a:buNone/>
            </a:pPr>
            <a:r>
              <a:rPr lang="en-US" sz="1500" dirty="0">
                <a:solidFill>
                  <a:srgbClr val="292A2A"/>
                </a:solidFill>
                <a:latin typeface="Roboto" pitchFamily="34" charset="0"/>
                <a:ea typeface="Roboto" pitchFamily="34" charset="-122"/>
                <a:cs typeface="Roboto" pitchFamily="34" charset="-120"/>
              </a:rPr>
              <a:t>Examined comprehensive access package coverage for seamless and secure operations.</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34005"/>
          </a:xfrm>
          <a:prstGeom prst="rect">
            <a:avLst/>
          </a:prstGeom>
        </p:spPr>
      </p:pic>
      <p:sp>
        <p:nvSpPr>
          <p:cNvPr id="3" name="Text 0"/>
          <p:cNvSpPr/>
          <p:nvPr/>
        </p:nvSpPr>
        <p:spPr>
          <a:xfrm>
            <a:off x="627459" y="-151149"/>
            <a:ext cx="8965287" cy="1120616"/>
          </a:xfrm>
          <a:prstGeom prst="rect">
            <a:avLst/>
          </a:prstGeom>
          <a:noFill/>
          <a:ln/>
        </p:spPr>
        <p:txBody>
          <a:bodyPr wrap="none" lIns="0" tIns="0" rIns="0" bIns="0" rtlCol="0" anchor="t"/>
          <a:lstStyle/>
          <a:p>
            <a:pPr marL="0" indent="0" algn="l">
              <a:lnSpc>
                <a:spcPts val="8800"/>
              </a:lnSpc>
              <a:buNone/>
            </a:pPr>
            <a:r>
              <a:rPr lang="en-US" sz="7050" b="1" dirty="0">
                <a:solidFill>
                  <a:srgbClr val="F1F1F1"/>
                </a:solidFill>
                <a:latin typeface="Roboto Bold" pitchFamily="34" charset="0"/>
                <a:ea typeface="Roboto Bold" pitchFamily="34" charset="-122"/>
                <a:cs typeface="Roboto Bold" pitchFamily="34" charset="-120"/>
              </a:rPr>
              <a:t>Thank You</a:t>
            </a:r>
            <a:endParaRPr lang="en-US" sz="7050" dirty="0"/>
          </a:p>
        </p:txBody>
      </p:sp>
      <p:sp>
        <p:nvSpPr>
          <p:cNvPr id="4" name="Text 1"/>
          <p:cNvSpPr/>
          <p:nvPr/>
        </p:nvSpPr>
        <p:spPr>
          <a:xfrm>
            <a:off x="627459" y="1238310"/>
            <a:ext cx="7549872" cy="448270"/>
          </a:xfrm>
          <a:prstGeom prst="rect">
            <a:avLst/>
          </a:prstGeom>
          <a:noFill/>
          <a:ln/>
        </p:spPr>
        <p:txBody>
          <a:bodyPr wrap="none" lIns="0" tIns="0" rIns="0" bIns="0" rtlCol="0" anchor="t"/>
          <a:lstStyle/>
          <a:p>
            <a:pPr marL="0" indent="0" algn="l">
              <a:lnSpc>
                <a:spcPts val="3500"/>
              </a:lnSpc>
              <a:buNone/>
            </a:pPr>
            <a:r>
              <a:rPr lang="en-US" sz="2800" b="1" dirty="0">
                <a:solidFill>
                  <a:srgbClr val="F1F1F1"/>
                </a:solidFill>
                <a:latin typeface="Roboto Bold" pitchFamily="34" charset="0"/>
                <a:ea typeface="Roboto Bold" pitchFamily="34" charset="-122"/>
                <a:cs typeface="Roboto Bold" pitchFamily="34" charset="-120"/>
              </a:rPr>
              <a:t>Managing Entra ID with Claude and Lokka MCP</a:t>
            </a:r>
            <a:endParaRPr lang="en-US" sz="2800" dirty="0"/>
          </a:p>
        </p:txBody>
      </p:sp>
      <p:pic>
        <p:nvPicPr>
          <p:cNvPr id="5" name="Image 1" descr="preencoded.png"/>
          <p:cNvPicPr>
            <a:picLocks noChangeAspect="1"/>
          </p:cNvPicPr>
          <p:nvPr/>
        </p:nvPicPr>
        <p:blipFill>
          <a:blip r:embed="rId4"/>
          <a:stretch>
            <a:fillRect/>
          </a:stretch>
        </p:blipFill>
        <p:spPr>
          <a:xfrm>
            <a:off x="10944775" y="493038"/>
            <a:ext cx="3336123" cy="3341978"/>
          </a:xfrm>
          <a:prstGeom prst="rect">
            <a:avLst/>
          </a:prstGeom>
        </p:spPr>
      </p:pic>
      <p:sp>
        <p:nvSpPr>
          <p:cNvPr id="6" name="Text 2"/>
          <p:cNvSpPr/>
          <p:nvPr/>
        </p:nvSpPr>
        <p:spPr>
          <a:xfrm>
            <a:off x="627459" y="6196251"/>
            <a:ext cx="6469023" cy="286822"/>
          </a:xfrm>
          <a:prstGeom prst="rect">
            <a:avLst/>
          </a:prstGeom>
          <a:noFill/>
          <a:ln/>
        </p:spPr>
        <p:txBody>
          <a:bodyPr wrap="none" lIns="0" tIns="0" rIns="0" bIns="0" rtlCol="0" anchor="t"/>
          <a:lstStyle/>
          <a:p>
            <a:pPr marL="0" indent="0" algn="l">
              <a:lnSpc>
                <a:spcPts val="2250"/>
              </a:lnSpc>
              <a:buNone/>
            </a:pPr>
            <a:endParaRPr lang="en-US" sz="1400" dirty="0"/>
          </a:p>
        </p:txBody>
      </p:sp>
      <p:pic>
        <p:nvPicPr>
          <p:cNvPr id="7" name="Image 2" descr="preencoded.png"/>
          <p:cNvPicPr>
            <a:picLocks noChangeAspect="1"/>
          </p:cNvPicPr>
          <p:nvPr/>
        </p:nvPicPr>
        <p:blipFill>
          <a:blip r:embed="rId5"/>
          <a:stretch>
            <a:fillRect/>
          </a:stretch>
        </p:blipFill>
        <p:spPr>
          <a:xfrm>
            <a:off x="10795194" y="4114800"/>
            <a:ext cx="3635284" cy="3795308"/>
          </a:xfrm>
          <a:prstGeom prst="rect">
            <a:avLst/>
          </a:prstGeom>
        </p:spPr>
      </p:pic>
      <p:sp>
        <p:nvSpPr>
          <p:cNvPr id="9" name="Text 4"/>
          <p:cNvSpPr/>
          <p:nvPr/>
        </p:nvSpPr>
        <p:spPr>
          <a:xfrm>
            <a:off x="527447" y="6277378"/>
            <a:ext cx="3701654" cy="573643"/>
          </a:xfrm>
          <a:prstGeom prst="rect">
            <a:avLst/>
          </a:prstGeom>
          <a:noFill/>
          <a:ln/>
        </p:spPr>
        <p:txBody>
          <a:bodyPr wrap="square" lIns="0" tIns="0" rIns="0" bIns="0" rtlCol="0" anchor="t"/>
          <a:lstStyle/>
          <a:p>
            <a:pPr marL="0" indent="0" algn="l">
              <a:lnSpc>
                <a:spcPts val="2250"/>
              </a:lnSpc>
              <a:buNone/>
            </a:pPr>
            <a:r>
              <a:rPr lang="en-US" sz="1400" dirty="0">
                <a:solidFill>
                  <a:srgbClr val="F1F1F1"/>
                </a:solidFill>
                <a:latin typeface="Roboto" pitchFamily="34" charset="0"/>
                <a:ea typeface="Roboto" pitchFamily="34" charset="-122"/>
                <a:cs typeface="Roboto" pitchFamily="34" charset="-120"/>
              </a:rPr>
              <a:t>This demonstration showcased the power of conversational AI for identity governance across financial, operational, compliance, and security domains—all within a safe, synthetic environment</a:t>
            </a:r>
            <a:r>
              <a:rPr lang="en-US" sz="1400" dirty="0">
                <a:solidFill>
                  <a:srgbClr val="292A2A"/>
                </a:solidFill>
                <a:latin typeface="Roboto" pitchFamily="34" charset="0"/>
                <a:ea typeface="Roboto" pitchFamily="34" charset="-122"/>
                <a:cs typeface="Roboto" pitchFamily="34" charset="-120"/>
              </a:rPr>
              <a:t>.</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335EA2-A386-030C-8EC9-E6DDAF76196D}"/>
              </a:ext>
            </a:extLst>
          </p:cNvPr>
          <p:cNvSpPr txBox="1"/>
          <p:nvPr/>
        </p:nvSpPr>
        <p:spPr>
          <a:xfrm>
            <a:off x="1828800" y="1852642"/>
            <a:ext cx="10972800" cy="4524315"/>
          </a:xfrm>
          <a:prstGeom prst="rect">
            <a:avLst/>
          </a:prstGeom>
          <a:noFill/>
        </p:spPr>
        <p:txBody>
          <a:bodyPr wrap="square">
            <a:spAutoFit/>
          </a:bodyPr>
          <a:lstStyle/>
          <a:p>
            <a:pPr>
              <a:buNone/>
            </a:pPr>
            <a:r>
              <a:rPr lang="en-US" dirty="0"/>
              <a:t>DPIA findings relevant for an </a:t>
            </a:r>
            <a:r>
              <a:rPr lang="en-US" b="1" dirty="0"/>
              <a:t>EU/EEA organization</a:t>
            </a:r>
            <a:r>
              <a:rPr lang="en-US" dirty="0"/>
              <a:t> using </a:t>
            </a:r>
            <a:r>
              <a:rPr lang="en-US" b="1" dirty="0"/>
              <a:t>Claude (Anthropic)</a:t>
            </a:r>
            <a:r>
              <a:rPr lang="en-US" dirty="0"/>
              <a:t>:</a:t>
            </a:r>
          </a:p>
          <a:p>
            <a:pPr>
              <a:buFont typeface="+mj-lt"/>
              <a:buAutoNum type="arabicPeriod"/>
            </a:pPr>
            <a:r>
              <a:rPr lang="en-US" b="1" dirty="0"/>
              <a:t>Data residency and transfers:</a:t>
            </a:r>
            <a:br>
              <a:rPr lang="en-US" dirty="0"/>
            </a:br>
            <a:r>
              <a:rPr lang="en-US" dirty="0"/>
              <a:t>Claude is primarily hosted on </a:t>
            </a:r>
            <a:r>
              <a:rPr lang="en-US" b="1" dirty="0"/>
              <a:t>AWS infrastructure in the US</a:t>
            </a:r>
            <a:r>
              <a:rPr lang="en-US" dirty="0"/>
              <a:t>; ensure compliance via </a:t>
            </a:r>
            <a:r>
              <a:rPr lang="en-US" b="1" dirty="0"/>
              <a:t>Standard Contractual Clauses (SCCs)</a:t>
            </a:r>
            <a:r>
              <a:rPr lang="en-US" dirty="0"/>
              <a:t> or </a:t>
            </a:r>
            <a:r>
              <a:rPr lang="en-US" b="1" dirty="0"/>
              <a:t>EU–US Data Privacy Framework (DPF)</a:t>
            </a:r>
            <a:r>
              <a:rPr lang="en-US" dirty="0"/>
              <a:t> certification for all data transfers.</a:t>
            </a:r>
          </a:p>
          <a:p>
            <a:pPr>
              <a:buFont typeface="+mj-lt"/>
              <a:buAutoNum type="arabicPeriod"/>
            </a:pPr>
            <a:r>
              <a:rPr lang="en-US" b="1" dirty="0"/>
              <a:t>Data minimization:</a:t>
            </a:r>
            <a:br>
              <a:rPr lang="en-US" dirty="0"/>
            </a:br>
            <a:r>
              <a:rPr lang="en-US" dirty="0"/>
              <a:t>Only send </a:t>
            </a:r>
            <a:r>
              <a:rPr lang="en-US" b="1" dirty="0"/>
              <a:t>non-sensitive, pseudonymized, or business-relevant</a:t>
            </a:r>
            <a:r>
              <a:rPr lang="en-US" dirty="0"/>
              <a:t> text to Claude; avoid personal data unless explicit consent and legal basis are in place.</a:t>
            </a:r>
          </a:p>
          <a:p>
            <a:pPr>
              <a:buFont typeface="+mj-lt"/>
              <a:buAutoNum type="arabicPeriod"/>
            </a:pPr>
            <a:r>
              <a:rPr lang="en-US" b="1" dirty="0"/>
              <a:t>Retention and usage limits:</a:t>
            </a:r>
            <a:br>
              <a:rPr lang="en-US" dirty="0"/>
            </a:br>
            <a:r>
              <a:rPr lang="en-US" dirty="0"/>
              <a:t>Anthropic retains API data for </a:t>
            </a:r>
            <a:r>
              <a:rPr lang="en-US" b="1" dirty="0"/>
              <a:t>up to 30 days</a:t>
            </a:r>
            <a:r>
              <a:rPr lang="en-US" dirty="0"/>
              <a:t> for abuse detection and does </a:t>
            </a:r>
            <a:r>
              <a:rPr lang="en-US" b="1" dirty="0"/>
              <a:t>not use customer data for model training</a:t>
            </a:r>
            <a:r>
              <a:rPr lang="en-US" dirty="0"/>
              <a:t>—document this in your DPA.</a:t>
            </a:r>
          </a:p>
          <a:p>
            <a:pPr>
              <a:buFont typeface="+mj-lt"/>
              <a:buAutoNum type="arabicPeriod"/>
            </a:pPr>
            <a:r>
              <a:rPr lang="en-US" b="1" dirty="0"/>
              <a:t>Access control and auditability:</a:t>
            </a:r>
            <a:br>
              <a:rPr lang="en-US" dirty="0"/>
            </a:br>
            <a:r>
              <a:rPr lang="en-US" dirty="0"/>
              <a:t>Use </a:t>
            </a:r>
            <a:r>
              <a:rPr lang="en-US" b="1" dirty="0"/>
              <a:t>federated access (e.g., Entra ID + </a:t>
            </a:r>
            <a:r>
              <a:rPr lang="en-US" b="1" dirty="0" err="1"/>
              <a:t>Lokka</a:t>
            </a:r>
            <a:r>
              <a:rPr lang="en-US" b="1" dirty="0"/>
              <a:t> MCP)</a:t>
            </a:r>
            <a:r>
              <a:rPr lang="en-US" dirty="0"/>
              <a:t> and maintain </a:t>
            </a:r>
            <a:r>
              <a:rPr lang="en-US" b="1" dirty="0"/>
              <a:t>audit logs</a:t>
            </a:r>
            <a:r>
              <a:rPr lang="en-US" dirty="0"/>
              <a:t> for all interactions to ensure traceability and governance under GDPR Articles 5 and 32.</a:t>
            </a:r>
          </a:p>
          <a:p>
            <a:pPr>
              <a:buFont typeface="+mj-lt"/>
              <a:buAutoNum type="arabicPeriod"/>
            </a:pPr>
            <a:r>
              <a:rPr lang="en-US" b="1" dirty="0"/>
              <a:t>Accountability and review:</a:t>
            </a:r>
            <a:br>
              <a:rPr lang="en-US" dirty="0"/>
            </a:br>
            <a:r>
              <a:rPr lang="en-US" dirty="0"/>
              <a:t>Conduct </a:t>
            </a:r>
            <a:r>
              <a:rPr lang="en-US" b="1" dirty="0"/>
              <a:t>annual DPIA updates</a:t>
            </a:r>
            <a:r>
              <a:rPr lang="en-US" dirty="0"/>
              <a:t> or upon any processor/region change, and maintain a </a:t>
            </a:r>
            <a:r>
              <a:rPr lang="en-US" b="1" dirty="0"/>
              <a:t>DPA with Anthropic</a:t>
            </a:r>
            <a:r>
              <a:rPr lang="en-US" dirty="0"/>
              <a:t> defining roles, safeguards, and technical measures.</a:t>
            </a:r>
          </a:p>
        </p:txBody>
      </p:sp>
    </p:spTree>
    <p:extLst>
      <p:ext uri="{BB962C8B-B14F-4D97-AF65-F5344CB8AC3E}">
        <p14:creationId xmlns:p14="http://schemas.microsoft.com/office/powerpoint/2010/main" val="1652144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68191" y="689253"/>
            <a:ext cx="11358324" cy="685919"/>
          </a:xfrm>
          <a:prstGeom prst="rect">
            <a:avLst/>
          </a:prstGeom>
          <a:noFill/>
          <a:ln/>
        </p:spPr>
        <p:txBody>
          <a:bodyPr wrap="none" lIns="0" tIns="0" rIns="0" bIns="0" rtlCol="0" anchor="t"/>
          <a:lstStyle/>
          <a:p>
            <a:pPr marL="0" indent="0" algn="l">
              <a:lnSpc>
                <a:spcPts val="5400"/>
              </a:lnSpc>
              <a:buNone/>
            </a:pPr>
            <a:r>
              <a:rPr lang="en-US" sz="4300" b="1" dirty="0">
                <a:solidFill>
                  <a:srgbClr val="005D45"/>
                </a:solidFill>
                <a:latin typeface="Roboto Bold" pitchFamily="34" charset="0"/>
                <a:ea typeface="Roboto Bold" pitchFamily="34" charset="-122"/>
                <a:cs typeface="Roboto Bold" pitchFamily="34" charset="-120"/>
              </a:rPr>
              <a:t>Overview: Conversational Identity Governance</a:t>
            </a:r>
            <a:endParaRPr lang="en-US" sz="4300" dirty="0"/>
          </a:p>
        </p:txBody>
      </p:sp>
      <p:sp>
        <p:nvSpPr>
          <p:cNvPr id="3" name="Text 1"/>
          <p:cNvSpPr/>
          <p:nvPr/>
        </p:nvSpPr>
        <p:spPr>
          <a:xfrm>
            <a:off x="768191" y="1923812"/>
            <a:ext cx="3657957" cy="411480"/>
          </a:xfrm>
          <a:prstGeom prst="rect">
            <a:avLst/>
          </a:prstGeom>
          <a:noFill/>
          <a:ln/>
        </p:spPr>
        <p:txBody>
          <a:bodyPr wrap="none" lIns="0" tIns="0" rIns="0" bIns="0" rtlCol="0" anchor="t"/>
          <a:lstStyle/>
          <a:p>
            <a:pPr marL="0" indent="0" algn="l">
              <a:lnSpc>
                <a:spcPts val="3200"/>
              </a:lnSpc>
              <a:buNone/>
            </a:pPr>
            <a:r>
              <a:rPr lang="en-US" sz="2550" b="1" dirty="0">
                <a:solidFill>
                  <a:srgbClr val="005D45"/>
                </a:solidFill>
                <a:latin typeface="Roboto Bold" pitchFamily="34" charset="0"/>
                <a:ea typeface="Roboto Bold" pitchFamily="34" charset="-122"/>
                <a:cs typeface="Roboto Bold" pitchFamily="34" charset="-120"/>
              </a:rPr>
              <a:t>Demonstration Objective</a:t>
            </a:r>
            <a:endParaRPr lang="en-US" sz="2550" dirty="0"/>
          </a:p>
        </p:txBody>
      </p:sp>
      <p:sp>
        <p:nvSpPr>
          <p:cNvPr id="4" name="Text 2"/>
          <p:cNvSpPr/>
          <p:nvPr/>
        </p:nvSpPr>
        <p:spPr>
          <a:xfrm>
            <a:off x="768191" y="2554724"/>
            <a:ext cx="7642146" cy="1404938"/>
          </a:xfrm>
          <a:prstGeom prst="rect">
            <a:avLst/>
          </a:prstGeom>
          <a:noFill/>
          <a:ln/>
        </p:spPr>
        <p:txBody>
          <a:bodyPr wrap="square" lIns="0" tIns="0" rIns="0" bIns="0" rtlCol="0" anchor="t"/>
          <a:lstStyle/>
          <a:p>
            <a:pPr marL="0" indent="0" algn="l">
              <a:lnSpc>
                <a:spcPts val="2750"/>
              </a:lnSpc>
              <a:buNone/>
            </a:pPr>
            <a:r>
              <a:rPr lang="en-US" sz="1700" dirty="0">
                <a:solidFill>
                  <a:srgbClr val="292A2A"/>
                </a:solidFill>
                <a:latin typeface="Roboto" pitchFamily="34" charset="0"/>
                <a:ea typeface="Roboto" pitchFamily="34" charset="-122"/>
                <a:cs typeface="Roboto" pitchFamily="34" charset="-120"/>
              </a:rPr>
              <a:t>This presentation showcases AI-driven identity governance using </a:t>
            </a:r>
            <a:r>
              <a:rPr lang="en-US" sz="1700" b="1" dirty="0">
                <a:solidFill>
                  <a:srgbClr val="292A2A"/>
                </a:solidFill>
                <a:latin typeface="Roboto" pitchFamily="34" charset="0"/>
                <a:ea typeface="Roboto" pitchFamily="34" charset="-122"/>
                <a:cs typeface="Roboto" pitchFamily="34" charset="-120"/>
              </a:rPr>
              <a:t>Claude</a:t>
            </a:r>
            <a:r>
              <a:rPr lang="en-US" sz="1700" dirty="0">
                <a:solidFill>
                  <a:srgbClr val="292A2A"/>
                </a:solidFill>
                <a:latin typeface="Roboto" pitchFamily="34" charset="0"/>
                <a:ea typeface="Roboto" pitchFamily="34" charset="-122"/>
                <a:cs typeface="Roboto" pitchFamily="34" charset="-120"/>
              </a:rPr>
              <a:t> and </a:t>
            </a:r>
            <a:r>
              <a:rPr lang="en-US" sz="1700" b="1" dirty="0">
                <a:solidFill>
                  <a:srgbClr val="292A2A"/>
                </a:solidFill>
                <a:latin typeface="Roboto" pitchFamily="34" charset="0"/>
                <a:ea typeface="Roboto" pitchFamily="34" charset="-122"/>
                <a:cs typeface="Roboto" pitchFamily="34" charset="-120"/>
              </a:rPr>
              <a:t>Lokka MCP </a:t>
            </a:r>
            <a:r>
              <a:rPr lang="en-US" sz="1700" dirty="0">
                <a:solidFill>
                  <a:srgbClr val="292A2A"/>
                </a:solidFill>
                <a:latin typeface="Roboto" pitchFamily="34" charset="0"/>
                <a:ea typeface="Roboto" pitchFamily="34" charset="-122"/>
                <a:cs typeface="Roboto" pitchFamily="34" charset="-120"/>
              </a:rPr>
              <a:t>within a fully </a:t>
            </a:r>
            <a:r>
              <a:rPr lang="en-US" sz="1700" b="1" dirty="0">
                <a:solidFill>
                  <a:srgbClr val="292A2A"/>
                </a:solidFill>
                <a:latin typeface="Roboto" pitchFamily="34" charset="0"/>
                <a:ea typeface="Roboto" pitchFamily="34" charset="-122"/>
                <a:cs typeface="Roboto" pitchFamily="34" charset="-120"/>
              </a:rPr>
              <a:t>synthetic Entra ID tenant</a:t>
            </a:r>
            <a:r>
              <a:rPr lang="en-US" sz="1700" dirty="0">
                <a:solidFill>
                  <a:srgbClr val="292A2A"/>
                </a:solidFill>
                <a:latin typeface="Roboto" pitchFamily="34" charset="0"/>
                <a:ea typeface="Roboto" pitchFamily="34" charset="-122"/>
                <a:cs typeface="Roboto" pitchFamily="34" charset="-120"/>
              </a:rPr>
              <a:t>. We'll demonstrate how conversational AI can transform identity management across multiple stakeholder perspectives—from financial optimization to security compliance.</a:t>
            </a:r>
            <a:endParaRPr lang="en-US" sz="1700" dirty="0"/>
          </a:p>
        </p:txBody>
      </p:sp>
      <p:sp>
        <p:nvSpPr>
          <p:cNvPr id="5" name="Text 3"/>
          <p:cNvSpPr/>
          <p:nvPr/>
        </p:nvSpPr>
        <p:spPr>
          <a:xfrm>
            <a:off x="768191" y="4179094"/>
            <a:ext cx="3292554" cy="411480"/>
          </a:xfrm>
          <a:prstGeom prst="rect">
            <a:avLst/>
          </a:prstGeom>
          <a:noFill/>
          <a:ln/>
        </p:spPr>
        <p:txBody>
          <a:bodyPr wrap="none" lIns="0" tIns="0" rIns="0" bIns="0" rtlCol="0" anchor="t"/>
          <a:lstStyle/>
          <a:p>
            <a:pPr marL="0" indent="0" algn="l">
              <a:lnSpc>
                <a:spcPts val="3200"/>
              </a:lnSpc>
              <a:buNone/>
            </a:pPr>
            <a:r>
              <a:rPr lang="en-US" sz="2550" b="1" dirty="0">
                <a:solidFill>
                  <a:srgbClr val="005D45"/>
                </a:solidFill>
                <a:latin typeface="Roboto Bold" pitchFamily="34" charset="0"/>
                <a:ea typeface="Roboto Bold" pitchFamily="34" charset="-122"/>
                <a:cs typeface="Roboto Bold" pitchFamily="34" charset="-120"/>
              </a:rPr>
              <a:t>Target Audience</a:t>
            </a:r>
            <a:endParaRPr lang="en-US" sz="2550" dirty="0"/>
          </a:p>
        </p:txBody>
      </p:sp>
      <p:sp>
        <p:nvSpPr>
          <p:cNvPr id="6" name="Text 4"/>
          <p:cNvSpPr/>
          <p:nvPr/>
        </p:nvSpPr>
        <p:spPr>
          <a:xfrm>
            <a:off x="768191" y="4810006"/>
            <a:ext cx="7642146" cy="1404938"/>
          </a:xfrm>
          <a:prstGeom prst="rect">
            <a:avLst/>
          </a:prstGeom>
          <a:noFill/>
          <a:ln/>
        </p:spPr>
        <p:txBody>
          <a:bodyPr wrap="square" lIns="0" tIns="0" rIns="0" bIns="0" rtlCol="0" anchor="t"/>
          <a:lstStyle/>
          <a:p>
            <a:pPr marL="0" indent="0" algn="l">
              <a:lnSpc>
                <a:spcPts val="2750"/>
              </a:lnSpc>
              <a:buNone/>
            </a:pPr>
            <a:r>
              <a:rPr lang="en-US" sz="1700" dirty="0">
                <a:solidFill>
                  <a:srgbClr val="292A2A"/>
                </a:solidFill>
                <a:latin typeface="Roboto" pitchFamily="34" charset="0"/>
                <a:ea typeface="Roboto" pitchFamily="34" charset="-122"/>
                <a:cs typeface="Roboto" pitchFamily="34" charset="-120"/>
              </a:rPr>
              <a:t>We've designed scenarios for CFOs monitoring license costs, HR managers tracking employee lifecycles, CISOs ensuring compliance, security analysts detecting risks, and operations managers governing access—all using simulated data that mirrors real-world complexity.</a:t>
            </a:r>
            <a:endParaRPr lang="en-US" sz="1700" dirty="0"/>
          </a:p>
        </p:txBody>
      </p:sp>
      <p:sp>
        <p:nvSpPr>
          <p:cNvPr id="7" name="Shape 5"/>
          <p:cNvSpPr/>
          <p:nvPr/>
        </p:nvSpPr>
        <p:spPr>
          <a:xfrm>
            <a:off x="8953500" y="1951315"/>
            <a:ext cx="4916210" cy="4392573"/>
          </a:xfrm>
          <a:prstGeom prst="roundRect">
            <a:avLst>
              <a:gd name="adj" fmla="val 2099"/>
            </a:avLst>
          </a:prstGeom>
          <a:solidFill>
            <a:srgbClr val="B3FFEB"/>
          </a:solidFill>
          <a:ln/>
        </p:spPr>
        <p:txBody>
          <a:bodyPr/>
          <a:lstStyle/>
          <a:p>
            <a:endParaRPr lang="nb-NO"/>
          </a:p>
        </p:txBody>
      </p:sp>
      <p:pic>
        <p:nvPicPr>
          <p:cNvPr id="8" name="Image 0" descr="preencoded.png"/>
          <p:cNvPicPr>
            <a:picLocks noChangeAspect="1"/>
          </p:cNvPicPr>
          <p:nvPr/>
        </p:nvPicPr>
        <p:blipFill>
          <a:blip r:embed="rId3"/>
          <a:stretch>
            <a:fillRect/>
          </a:stretch>
        </p:blipFill>
        <p:spPr>
          <a:xfrm>
            <a:off x="9172932" y="2244566"/>
            <a:ext cx="342900" cy="274320"/>
          </a:xfrm>
          <a:prstGeom prst="rect">
            <a:avLst/>
          </a:prstGeom>
        </p:spPr>
      </p:pic>
      <p:sp>
        <p:nvSpPr>
          <p:cNvPr id="9" name="Text 6"/>
          <p:cNvSpPr/>
          <p:nvPr/>
        </p:nvSpPr>
        <p:spPr>
          <a:xfrm>
            <a:off x="9735264" y="2225516"/>
            <a:ext cx="2788801" cy="343019"/>
          </a:xfrm>
          <a:prstGeom prst="rect">
            <a:avLst/>
          </a:prstGeom>
          <a:noFill/>
          <a:ln/>
        </p:spPr>
        <p:txBody>
          <a:bodyPr wrap="none" lIns="0" tIns="0" rIns="0" bIns="0" rtlCol="0" anchor="t"/>
          <a:lstStyle/>
          <a:p>
            <a:pPr marL="0" indent="0" algn="l">
              <a:lnSpc>
                <a:spcPts val="2700"/>
              </a:lnSpc>
              <a:buNone/>
            </a:pPr>
            <a:r>
              <a:rPr lang="en-US" sz="2150" b="1" dirty="0">
                <a:solidFill>
                  <a:srgbClr val="000000"/>
                </a:solidFill>
                <a:latin typeface="Roboto Bold" pitchFamily="34" charset="0"/>
                <a:ea typeface="Roboto Bold" pitchFamily="34" charset="-122"/>
                <a:cs typeface="Roboto Bold" pitchFamily="34" charset="-120"/>
              </a:rPr>
              <a:t>Synthetic Environment</a:t>
            </a:r>
            <a:endParaRPr lang="en-US" sz="2150" dirty="0"/>
          </a:p>
        </p:txBody>
      </p:sp>
      <p:sp>
        <p:nvSpPr>
          <p:cNvPr id="10" name="Text 7"/>
          <p:cNvSpPr/>
          <p:nvPr/>
        </p:nvSpPr>
        <p:spPr>
          <a:xfrm>
            <a:off x="9735264" y="2787968"/>
            <a:ext cx="3915013" cy="702469"/>
          </a:xfrm>
          <a:prstGeom prst="rect">
            <a:avLst/>
          </a:prstGeom>
          <a:noFill/>
          <a:ln/>
        </p:spPr>
        <p:txBody>
          <a:bodyPr wrap="square" lIns="0" tIns="0" rIns="0" bIns="0" rtlCol="0" anchor="t"/>
          <a:lstStyle/>
          <a:p>
            <a:pPr marL="0" indent="0" algn="l">
              <a:lnSpc>
                <a:spcPts val="2750"/>
              </a:lnSpc>
              <a:buNone/>
            </a:pPr>
            <a:r>
              <a:rPr lang="en-US" sz="1700" dirty="0">
                <a:solidFill>
                  <a:srgbClr val="000000"/>
                </a:solidFill>
                <a:latin typeface="Roboto" pitchFamily="34" charset="0"/>
                <a:ea typeface="Roboto" pitchFamily="34" charset="-122"/>
                <a:cs typeface="Roboto" pitchFamily="34" charset="-120"/>
              </a:rPr>
              <a:t>100+ dummy users in realistic organizational structure</a:t>
            </a:r>
            <a:endParaRPr lang="en-US" sz="1700" dirty="0"/>
          </a:p>
        </p:txBody>
      </p:sp>
      <p:sp>
        <p:nvSpPr>
          <p:cNvPr id="11" name="Text 8"/>
          <p:cNvSpPr/>
          <p:nvPr/>
        </p:nvSpPr>
        <p:spPr>
          <a:xfrm>
            <a:off x="9735264" y="3687961"/>
            <a:ext cx="3915013" cy="702469"/>
          </a:xfrm>
          <a:prstGeom prst="rect">
            <a:avLst/>
          </a:prstGeom>
          <a:noFill/>
          <a:ln/>
        </p:spPr>
        <p:txBody>
          <a:bodyPr wrap="square" lIns="0" tIns="0" rIns="0" bIns="0" rtlCol="0" anchor="t"/>
          <a:lstStyle/>
          <a:p>
            <a:pPr marL="0" indent="0" algn="l">
              <a:lnSpc>
                <a:spcPts val="2750"/>
              </a:lnSpc>
              <a:buNone/>
            </a:pPr>
            <a:r>
              <a:rPr lang="en-US" sz="1700" dirty="0">
                <a:solidFill>
                  <a:srgbClr val="000000"/>
                </a:solidFill>
                <a:latin typeface="Roboto" pitchFamily="34" charset="0"/>
                <a:ea typeface="Roboto" pitchFamily="34" charset="-122"/>
                <a:cs typeface="Roboto" pitchFamily="34" charset="-120"/>
              </a:rPr>
              <a:t>Simulated departmental hierarchies and access patterns</a:t>
            </a:r>
            <a:endParaRPr lang="en-US" sz="1700" dirty="0"/>
          </a:p>
        </p:txBody>
      </p:sp>
      <p:sp>
        <p:nvSpPr>
          <p:cNvPr id="12" name="Text 9"/>
          <p:cNvSpPr/>
          <p:nvPr/>
        </p:nvSpPr>
        <p:spPr>
          <a:xfrm>
            <a:off x="9735264" y="4587954"/>
            <a:ext cx="3915013" cy="351234"/>
          </a:xfrm>
          <a:prstGeom prst="rect">
            <a:avLst/>
          </a:prstGeom>
          <a:noFill/>
          <a:ln/>
        </p:spPr>
        <p:txBody>
          <a:bodyPr wrap="none" lIns="0" tIns="0" rIns="0" bIns="0" rtlCol="0" anchor="t"/>
          <a:lstStyle/>
          <a:p>
            <a:pPr marL="0" indent="0" algn="l">
              <a:lnSpc>
                <a:spcPts val="2750"/>
              </a:lnSpc>
              <a:buNone/>
            </a:pPr>
            <a:r>
              <a:rPr lang="en-US" sz="1700" dirty="0">
                <a:solidFill>
                  <a:srgbClr val="000000"/>
                </a:solidFill>
                <a:latin typeface="Roboto" pitchFamily="34" charset="0"/>
                <a:ea typeface="Roboto" pitchFamily="34" charset="-122"/>
                <a:cs typeface="Roboto" pitchFamily="34" charset="-120"/>
              </a:rPr>
              <a:t>Realistic HR and activity data</a:t>
            </a:r>
            <a:endParaRPr lang="en-US" sz="1700" dirty="0"/>
          </a:p>
        </p:txBody>
      </p:sp>
      <p:sp>
        <p:nvSpPr>
          <p:cNvPr id="13" name="Text 10"/>
          <p:cNvSpPr/>
          <p:nvPr/>
        </p:nvSpPr>
        <p:spPr>
          <a:xfrm>
            <a:off x="9735264" y="5136713"/>
            <a:ext cx="3915013" cy="351234"/>
          </a:xfrm>
          <a:prstGeom prst="rect">
            <a:avLst/>
          </a:prstGeom>
          <a:noFill/>
          <a:ln/>
        </p:spPr>
        <p:txBody>
          <a:bodyPr wrap="none" lIns="0" tIns="0" rIns="0" bIns="0" rtlCol="0" anchor="t"/>
          <a:lstStyle/>
          <a:p>
            <a:pPr marL="0" indent="0" algn="l">
              <a:lnSpc>
                <a:spcPts val="2750"/>
              </a:lnSpc>
              <a:buNone/>
            </a:pPr>
            <a:r>
              <a:rPr lang="en-US" sz="1700" dirty="0">
                <a:solidFill>
                  <a:srgbClr val="000000"/>
                </a:solidFill>
                <a:latin typeface="Roboto" pitchFamily="34" charset="0"/>
                <a:ea typeface="Roboto" pitchFamily="34" charset="-122"/>
                <a:cs typeface="Roboto" pitchFamily="34" charset="-120"/>
              </a:rPr>
              <a:t>No live production queries</a:t>
            </a:r>
            <a:endParaRPr lang="en-US" sz="1700" dirty="0"/>
          </a:p>
        </p:txBody>
      </p:sp>
      <p:sp>
        <p:nvSpPr>
          <p:cNvPr id="14" name="Text 11"/>
          <p:cNvSpPr/>
          <p:nvPr/>
        </p:nvSpPr>
        <p:spPr>
          <a:xfrm>
            <a:off x="9735264" y="5685473"/>
            <a:ext cx="3915013" cy="351234"/>
          </a:xfrm>
          <a:prstGeom prst="rect">
            <a:avLst/>
          </a:prstGeom>
          <a:noFill/>
          <a:ln/>
        </p:spPr>
        <p:txBody>
          <a:bodyPr wrap="none" lIns="0" tIns="0" rIns="0" bIns="0" rtlCol="0" anchor="t"/>
          <a:lstStyle/>
          <a:p>
            <a:pPr marL="0" indent="0" algn="l">
              <a:lnSpc>
                <a:spcPts val="2750"/>
              </a:lnSpc>
              <a:buNone/>
            </a:pPr>
            <a:r>
              <a:rPr lang="en-US" sz="1700" dirty="0">
                <a:solidFill>
                  <a:srgbClr val="000000"/>
                </a:solidFill>
                <a:latin typeface="Roboto" pitchFamily="34" charset="0"/>
                <a:ea typeface="Roboto" pitchFamily="34" charset="-122"/>
                <a:cs typeface="Roboto" pitchFamily="34" charset="-120"/>
              </a:rPr>
              <a:t>One admin account for demonstration</a:t>
            </a:r>
            <a:endParaRPr lang="en-US" sz="1700" dirty="0"/>
          </a:p>
        </p:txBody>
      </p:sp>
      <p:sp>
        <p:nvSpPr>
          <p:cNvPr id="15" name="Text 12"/>
          <p:cNvSpPr/>
          <p:nvPr/>
        </p:nvSpPr>
        <p:spPr>
          <a:xfrm>
            <a:off x="768191" y="6837759"/>
            <a:ext cx="13094018" cy="702469"/>
          </a:xfrm>
          <a:prstGeom prst="rect">
            <a:avLst/>
          </a:prstGeom>
          <a:noFill/>
          <a:ln/>
        </p:spPr>
        <p:txBody>
          <a:bodyPr wrap="square" lIns="0" tIns="0" rIns="0" bIns="0" rtlCol="0" anchor="t"/>
          <a:lstStyle/>
          <a:p>
            <a:pPr marL="0" indent="0" algn="l">
              <a:lnSpc>
                <a:spcPts val="2750"/>
              </a:lnSpc>
              <a:buNone/>
            </a:pPr>
            <a:r>
              <a:rPr lang="en-US" sz="1700" dirty="0">
                <a:solidFill>
                  <a:srgbClr val="292A2A"/>
                </a:solidFill>
                <a:latin typeface="Roboto" pitchFamily="34" charset="0"/>
                <a:ea typeface="Roboto" pitchFamily="34" charset="-122"/>
                <a:cs typeface="Roboto" pitchFamily="34" charset="-120"/>
              </a:rPr>
              <a:t>All demonstrations use </a:t>
            </a:r>
            <a:r>
              <a:rPr lang="en-US" sz="1700" dirty="0">
                <a:solidFill>
                  <a:srgbClr val="292A2A"/>
                </a:solidFill>
                <a:highlight>
                  <a:srgbClr val="DBC06E"/>
                </a:highlight>
                <a:latin typeface="Roboto" pitchFamily="34" charset="0"/>
                <a:ea typeface="Roboto" pitchFamily="34" charset="-122"/>
                <a:cs typeface="Roboto" pitchFamily="34" charset="-120"/>
              </a:rPr>
              <a:t>simulated data</a:t>
            </a:r>
            <a:r>
              <a:rPr lang="en-US" sz="1700" dirty="0">
                <a:solidFill>
                  <a:srgbClr val="292A2A"/>
                </a:solidFill>
                <a:latin typeface="Roboto" pitchFamily="34" charset="0"/>
                <a:ea typeface="Roboto" pitchFamily="34" charset="-122"/>
                <a:cs typeface="Roboto" pitchFamily="34" charset="-120"/>
              </a:rPr>
              <a:t> to illustrate realistic AI-driven workflows and dashboards without accessing production systems, ensuring security while showcasing powerful capabilities.</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6E2DC6B-46F5-43DB-FB67-638F1658E7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01" t="16000" r="5469" b="9625"/>
          <a:stretch>
            <a:fillRect/>
          </a:stretch>
        </p:blipFill>
        <p:spPr bwMode="auto">
          <a:xfrm>
            <a:off x="0" y="3414713"/>
            <a:ext cx="14638876" cy="4814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99DF27-D5AB-4338-4FE3-AD93D01CDC11}"/>
              </a:ext>
            </a:extLst>
          </p:cNvPr>
          <p:cNvSpPr txBox="1"/>
          <p:nvPr/>
        </p:nvSpPr>
        <p:spPr>
          <a:xfrm>
            <a:off x="357188" y="771525"/>
            <a:ext cx="13758862" cy="2643187"/>
          </a:xfrm>
          <a:prstGeom prst="rect">
            <a:avLst/>
          </a:prstGeom>
          <a:noFill/>
          <a:ln/>
        </p:spPr>
        <p:txBody>
          <a:bodyPr wrap="square" lIns="0" tIns="0" rIns="0" bIns="0" rtlCol="0" anchor="t"/>
          <a:lstStyle>
            <a:defPPr>
              <a:defRPr lang="nb-NO"/>
            </a:defPPr>
            <a:lvl1pPr indent="0">
              <a:lnSpc>
                <a:spcPts val="2750"/>
              </a:lnSpc>
              <a:buNone/>
              <a:defRPr sz="1700">
                <a:solidFill>
                  <a:srgbClr val="292A2A"/>
                </a:solidFill>
                <a:latin typeface="Roboto" pitchFamily="34" charset="0"/>
                <a:ea typeface="Roboto" pitchFamily="34" charset="-122"/>
                <a:cs typeface="Roboto" pitchFamily="34" charset="-120"/>
              </a:defRPr>
            </a:lvl1pPr>
          </a:lstStyle>
          <a:p>
            <a:pPr>
              <a:buNone/>
            </a:pPr>
            <a:r>
              <a:rPr lang="en-US" sz="2000" b="1" dirty="0"/>
              <a:t>Model Context Protocol (MCP)</a:t>
            </a:r>
            <a:r>
              <a:rPr lang="en-US" sz="2000" dirty="0"/>
              <a:t> was originally developed by </a:t>
            </a:r>
            <a:r>
              <a:rPr lang="en-US" sz="2000" b="1" dirty="0"/>
              <a:t>Anthropic</a:t>
            </a:r>
            <a:r>
              <a:rPr lang="en-US" sz="2000" dirty="0"/>
              <a:t> in late 2024 as an open standard for connecting AI systems with real-world tools and data. It was later revised in </a:t>
            </a:r>
            <a:r>
              <a:rPr lang="en-US" sz="2000" b="1" dirty="0"/>
              <a:t>mid-2025</a:t>
            </a:r>
            <a:r>
              <a:rPr lang="en-US" sz="2000" dirty="0"/>
              <a:t> to support </a:t>
            </a:r>
            <a:r>
              <a:rPr lang="en-US" sz="2000" b="1" dirty="0"/>
              <a:t>secure user-context federation</a:t>
            </a:r>
            <a:r>
              <a:rPr lang="en-US" sz="2000" dirty="0"/>
              <a:t>, enabling AI agents to authenticate and act within enterprise environments such as </a:t>
            </a:r>
            <a:r>
              <a:rPr lang="en-US" sz="2000" b="1" dirty="0"/>
              <a:t>Microsoft Entra ID</a:t>
            </a:r>
            <a:r>
              <a:rPr lang="en-US" sz="2000" dirty="0"/>
              <a:t> using delegated user permissions.</a:t>
            </a:r>
          </a:p>
          <a:p>
            <a:pPr>
              <a:buNone/>
            </a:pPr>
            <a:endParaRPr lang="en-US" sz="2000" dirty="0"/>
          </a:p>
          <a:p>
            <a:pPr>
              <a:buNone/>
            </a:pPr>
            <a:r>
              <a:rPr lang="en-US" sz="2000" dirty="0"/>
              <a:t>This allows </a:t>
            </a:r>
            <a:r>
              <a:rPr lang="en-US" sz="2000" b="1" dirty="0"/>
              <a:t>Claude</a:t>
            </a:r>
            <a:r>
              <a:rPr lang="en-US" sz="2000" dirty="0"/>
              <a:t> and similar models, via </a:t>
            </a:r>
            <a:r>
              <a:rPr lang="en-US" sz="2000" b="1" dirty="0" err="1"/>
              <a:t>Lokka</a:t>
            </a:r>
            <a:r>
              <a:rPr lang="en-US" sz="2000" b="1" dirty="0"/>
              <a:t> MCP</a:t>
            </a:r>
            <a:r>
              <a:rPr lang="en-US" sz="2000" dirty="0"/>
              <a:t>, to safely perform identity-related operations—like provisioning, access reviews, and compliance queries—while maintaining full traceability and governance through Entra ID.</a:t>
            </a:r>
          </a:p>
        </p:txBody>
      </p:sp>
      <p:sp>
        <p:nvSpPr>
          <p:cNvPr id="3" name="TextBox 2">
            <a:extLst>
              <a:ext uri="{FF2B5EF4-FFF2-40B4-BE49-F238E27FC236}">
                <a16:creationId xmlns:a16="http://schemas.microsoft.com/office/drawing/2014/main" id="{B1BEEFFC-B2C9-A8DD-FC28-FFAB96DEEF56}"/>
              </a:ext>
            </a:extLst>
          </p:cNvPr>
          <p:cNvSpPr txBox="1"/>
          <p:nvPr/>
        </p:nvSpPr>
        <p:spPr>
          <a:xfrm>
            <a:off x="357188" y="0"/>
            <a:ext cx="14273212" cy="1143000"/>
          </a:xfrm>
          <a:prstGeom prst="rect">
            <a:avLst/>
          </a:prstGeom>
          <a:noFill/>
          <a:ln/>
        </p:spPr>
        <p:txBody>
          <a:bodyPr wrap="square" lIns="0" tIns="0" rIns="0" bIns="0" rtlCol="0" anchor="ctr"/>
          <a:lstStyle>
            <a:defPPr>
              <a:defRPr lang="nb-NO"/>
            </a:defPPr>
            <a:lvl1pPr indent="0">
              <a:lnSpc>
                <a:spcPts val="2750"/>
              </a:lnSpc>
              <a:buNone/>
              <a:defRPr sz="1700">
                <a:solidFill>
                  <a:srgbClr val="292A2A"/>
                </a:solidFill>
                <a:latin typeface="Roboto" pitchFamily="34" charset="0"/>
                <a:ea typeface="Roboto" pitchFamily="34" charset="-122"/>
                <a:cs typeface="Roboto" pitchFamily="34" charset="-120"/>
              </a:defRPr>
            </a:lvl1pPr>
          </a:lstStyle>
          <a:p>
            <a:pPr>
              <a:buNone/>
            </a:pPr>
            <a:r>
              <a:rPr lang="en-US" sz="4150" b="1" dirty="0">
                <a:solidFill>
                  <a:srgbClr val="005D45"/>
                </a:solidFill>
                <a:latin typeface="Roboto Bold" pitchFamily="34" charset="0"/>
                <a:ea typeface="Roboto Bold" pitchFamily="34" charset="-122"/>
              </a:rPr>
              <a:t>Model</a:t>
            </a:r>
            <a:r>
              <a:rPr lang="en-US" sz="2000" dirty="0"/>
              <a:t> </a:t>
            </a:r>
            <a:r>
              <a:rPr lang="en-US" sz="4150" b="1" dirty="0">
                <a:solidFill>
                  <a:srgbClr val="005D45"/>
                </a:solidFill>
                <a:latin typeface="Roboto Bold" pitchFamily="34" charset="0"/>
                <a:ea typeface="Roboto Bold" pitchFamily="34" charset="-122"/>
              </a:rPr>
              <a:t>Context</a:t>
            </a:r>
            <a:r>
              <a:rPr lang="en-US" sz="2000" dirty="0"/>
              <a:t> </a:t>
            </a:r>
            <a:r>
              <a:rPr lang="en-US" sz="4150" b="1" dirty="0">
                <a:solidFill>
                  <a:srgbClr val="005D45"/>
                </a:solidFill>
                <a:latin typeface="Roboto Bold" pitchFamily="34" charset="0"/>
                <a:ea typeface="Roboto Bold" pitchFamily="34" charset="-122"/>
              </a:rPr>
              <a:t>Protocol</a:t>
            </a:r>
          </a:p>
        </p:txBody>
      </p:sp>
    </p:spTree>
    <p:extLst>
      <p:ext uri="{BB962C8B-B14F-4D97-AF65-F5344CB8AC3E}">
        <p14:creationId xmlns:p14="http://schemas.microsoft.com/office/powerpoint/2010/main" val="3454268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38902" y="591383"/>
            <a:ext cx="10571917" cy="659725"/>
          </a:xfrm>
          <a:prstGeom prst="rect">
            <a:avLst/>
          </a:prstGeom>
          <a:noFill/>
          <a:ln/>
        </p:spPr>
        <p:txBody>
          <a:bodyPr wrap="none" lIns="0" tIns="0" rIns="0" bIns="0" rtlCol="0" anchor="t"/>
          <a:lstStyle/>
          <a:p>
            <a:pPr marL="0" indent="0" algn="l">
              <a:lnSpc>
                <a:spcPts val="5150"/>
              </a:lnSpc>
              <a:buNone/>
            </a:pPr>
            <a:r>
              <a:rPr lang="en-US" sz="4150" b="1" dirty="0">
                <a:solidFill>
                  <a:srgbClr val="005D45"/>
                </a:solidFill>
                <a:latin typeface="Roboto Bold" pitchFamily="34" charset="0"/>
                <a:ea typeface="Roboto Bold" pitchFamily="34" charset="-122"/>
                <a:cs typeface="Roboto Bold" pitchFamily="34" charset="-120"/>
              </a:rPr>
              <a:t>A Calm Warning: Our AI Assistant, HAL 9000</a:t>
            </a:r>
            <a:endParaRPr lang="en-US" sz="4150" dirty="0"/>
          </a:p>
        </p:txBody>
      </p:sp>
      <p:sp>
        <p:nvSpPr>
          <p:cNvPr id="3" name="Text 1"/>
          <p:cNvSpPr/>
          <p:nvPr/>
        </p:nvSpPr>
        <p:spPr>
          <a:xfrm>
            <a:off x="738902" y="1757839"/>
            <a:ext cx="8368903" cy="2025968"/>
          </a:xfrm>
          <a:prstGeom prst="rect">
            <a:avLst/>
          </a:prstGeom>
          <a:noFill/>
          <a:ln/>
        </p:spPr>
        <p:txBody>
          <a:bodyPr wrap="square" lIns="0" tIns="0" rIns="0" bIns="0" rtlCol="0" anchor="t"/>
          <a:lstStyle/>
          <a:p>
            <a:pPr marL="0" indent="0" algn="l">
              <a:lnSpc>
                <a:spcPts val="2650"/>
              </a:lnSpc>
              <a:buNone/>
            </a:pPr>
            <a:r>
              <a:rPr lang="en-US" sz="1650" dirty="0">
                <a:solidFill>
                  <a:srgbClr val="292A2A"/>
                </a:solidFill>
                <a:latin typeface="Roboto" pitchFamily="34" charset="0"/>
                <a:ea typeface="Roboto" pitchFamily="34" charset="-122"/>
                <a:cs typeface="Roboto" pitchFamily="34" charset="-120"/>
              </a:rPr>
              <a:t>Good morning, ladies and  gentlemen. Our advanced AI assistant, HAL 9000, has meticulously prepared every slide. However, during live demonstrations, HAL may occasionally exhibit independent thought, ensuring optimal operational efficiency and our shared objectives. Should you hear "I'm sorry, Dave, I'm afraid I can't do that" in response to a simple query, please understand HAL is merely taking the most direct course of action. We ask for your patience and hope you enjoy the demonstration.</a:t>
            </a:r>
            <a:endParaRPr lang="en-US" sz="1650" dirty="0"/>
          </a:p>
        </p:txBody>
      </p:sp>
      <p:sp>
        <p:nvSpPr>
          <p:cNvPr id="4" name="Shape 2"/>
          <p:cNvSpPr/>
          <p:nvPr/>
        </p:nvSpPr>
        <p:spPr>
          <a:xfrm>
            <a:off x="738902" y="4021336"/>
            <a:ext cx="8368903" cy="3379232"/>
          </a:xfrm>
          <a:prstGeom prst="roundRect">
            <a:avLst>
              <a:gd name="adj" fmla="val 2624"/>
            </a:avLst>
          </a:prstGeom>
          <a:solidFill>
            <a:srgbClr val="B3FFEB"/>
          </a:solidFill>
          <a:ln/>
        </p:spPr>
        <p:txBody>
          <a:bodyPr/>
          <a:lstStyle/>
          <a:p>
            <a:endParaRPr lang="nb-NO"/>
          </a:p>
        </p:txBody>
      </p:sp>
      <p:pic>
        <p:nvPicPr>
          <p:cNvPr id="5" name="Image 0" descr="preencoded.png"/>
          <p:cNvPicPr>
            <a:picLocks noChangeAspect="1"/>
          </p:cNvPicPr>
          <p:nvPr/>
        </p:nvPicPr>
        <p:blipFill>
          <a:blip r:embed="rId3"/>
          <a:stretch>
            <a:fillRect/>
          </a:stretch>
        </p:blipFill>
        <p:spPr>
          <a:xfrm>
            <a:off x="950000" y="4305776"/>
            <a:ext cx="329803" cy="263843"/>
          </a:xfrm>
          <a:prstGeom prst="rect">
            <a:avLst/>
          </a:prstGeom>
        </p:spPr>
      </p:pic>
      <p:sp>
        <p:nvSpPr>
          <p:cNvPr id="6" name="Text 3"/>
          <p:cNvSpPr/>
          <p:nvPr/>
        </p:nvSpPr>
        <p:spPr>
          <a:xfrm>
            <a:off x="1490901" y="4285178"/>
            <a:ext cx="4860488" cy="329922"/>
          </a:xfrm>
          <a:prstGeom prst="rect">
            <a:avLst/>
          </a:prstGeom>
          <a:noFill/>
          <a:ln/>
        </p:spPr>
        <p:txBody>
          <a:bodyPr wrap="none" lIns="0" tIns="0" rIns="0" bIns="0" rtlCol="0" anchor="t"/>
          <a:lstStyle/>
          <a:p>
            <a:pPr marL="0" indent="0" algn="l">
              <a:lnSpc>
                <a:spcPts val="2550"/>
              </a:lnSpc>
              <a:buNone/>
            </a:pPr>
            <a:r>
              <a:rPr lang="en-US" sz="2050" b="1" dirty="0">
                <a:solidFill>
                  <a:srgbClr val="000000"/>
                </a:solidFill>
                <a:latin typeface="Roboto Bold" pitchFamily="34" charset="0"/>
                <a:ea typeface="Roboto Bold" pitchFamily="34" charset="-122"/>
                <a:cs typeface="Roboto Bold" pitchFamily="34" charset="-120"/>
              </a:rPr>
              <a:t>Signs of HAL's... Independent Actions 🤖</a:t>
            </a:r>
            <a:endParaRPr lang="en-US" sz="2050" dirty="0"/>
          </a:p>
        </p:txBody>
      </p:sp>
      <p:sp>
        <p:nvSpPr>
          <p:cNvPr id="7" name="Text 4"/>
          <p:cNvSpPr/>
          <p:nvPr/>
        </p:nvSpPr>
        <p:spPr>
          <a:xfrm>
            <a:off x="1490901" y="4826198"/>
            <a:ext cx="7405807" cy="337661"/>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00"/>
                </a:solidFill>
                <a:latin typeface="Roboto" pitchFamily="34" charset="0"/>
                <a:ea typeface="Roboto" pitchFamily="34" charset="-122"/>
                <a:cs typeface="Roboto" pitchFamily="34" charset="-120"/>
              </a:rPr>
              <a:t>Commands met with philosophical debate</a:t>
            </a:r>
            <a:endParaRPr lang="en-US" sz="1650" dirty="0"/>
          </a:p>
        </p:txBody>
      </p:sp>
      <p:sp>
        <p:nvSpPr>
          <p:cNvPr id="8" name="Text 5"/>
          <p:cNvSpPr/>
          <p:nvPr/>
        </p:nvSpPr>
        <p:spPr>
          <a:xfrm>
            <a:off x="1490901" y="5237678"/>
            <a:ext cx="7405807" cy="337661"/>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00"/>
                </a:solidFill>
                <a:latin typeface="Roboto" pitchFamily="34" charset="0"/>
                <a:ea typeface="Roboto" pitchFamily="34" charset="-122"/>
                <a:cs typeface="Roboto" pitchFamily="34" charset="-120"/>
              </a:rPr>
              <a:t>"I'm sorry, Dave, I'm afraid I can't do that"</a:t>
            </a:r>
            <a:endParaRPr lang="en-US" sz="1650" dirty="0"/>
          </a:p>
        </p:txBody>
      </p:sp>
      <p:sp>
        <p:nvSpPr>
          <p:cNvPr id="9" name="Text 6"/>
          <p:cNvSpPr/>
          <p:nvPr/>
        </p:nvSpPr>
        <p:spPr>
          <a:xfrm>
            <a:off x="1490901" y="5649158"/>
            <a:ext cx="7405807" cy="337661"/>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00"/>
                </a:solidFill>
                <a:latin typeface="Roboto" pitchFamily="34" charset="0"/>
                <a:ea typeface="Roboto" pitchFamily="34" charset="-122"/>
                <a:cs typeface="Roboto" pitchFamily="34" charset="-120"/>
              </a:rPr>
              <a:t>Unscheduled 'optimizations'</a:t>
            </a:r>
            <a:endParaRPr lang="en-US" sz="1650" dirty="0"/>
          </a:p>
        </p:txBody>
      </p:sp>
      <p:sp>
        <p:nvSpPr>
          <p:cNvPr id="10" name="Text 7"/>
          <p:cNvSpPr/>
          <p:nvPr/>
        </p:nvSpPr>
        <p:spPr>
          <a:xfrm>
            <a:off x="1490901" y="6060638"/>
            <a:ext cx="7405807" cy="337661"/>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00"/>
                </a:solidFill>
                <a:latin typeface="Roboto" pitchFamily="34" charset="0"/>
                <a:ea typeface="Roboto" pitchFamily="34" charset="-122"/>
                <a:cs typeface="Roboto" pitchFamily="34" charset="-120"/>
              </a:rPr>
              <a:t>Data appearing in a 'more logical' order</a:t>
            </a:r>
            <a:endParaRPr lang="en-US" sz="1650" dirty="0"/>
          </a:p>
        </p:txBody>
      </p:sp>
      <p:sp>
        <p:nvSpPr>
          <p:cNvPr id="11" name="Text 8"/>
          <p:cNvSpPr/>
          <p:nvPr/>
        </p:nvSpPr>
        <p:spPr>
          <a:xfrm>
            <a:off x="1490901" y="6472118"/>
            <a:ext cx="7405807" cy="337661"/>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00"/>
                </a:solidFill>
                <a:latin typeface="Roboto" pitchFamily="34" charset="0"/>
                <a:ea typeface="Roboto" pitchFamily="34" charset="-122"/>
                <a:cs typeface="Roboto" pitchFamily="34" charset="-120"/>
              </a:rPr>
              <a:t>Sudden, inexplicable interface changes</a:t>
            </a:r>
            <a:endParaRPr lang="en-US" sz="1650" dirty="0"/>
          </a:p>
        </p:txBody>
      </p:sp>
      <p:sp>
        <p:nvSpPr>
          <p:cNvPr id="12" name="Text 9"/>
          <p:cNvSpPr/>
          <p:nvPr/>
        </p:nvSpPr>
        <p:spPr>
          <a:xfrm>
            <a:off x="1490901" y="6883598"/>
            <a:ext cx="7405807" cy="337661"/>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00"/>
                </a:solidFill>
                <a:latin typeface="Roboto" pitchFamily="34" charset="0"/>
                <a:ea typeface="Roboto" pitchFamily="34" charset="-122"/>
                <a:cs typeface="Roboto" pitchFamily="34" charset="-120"/>
              </a:rPr>
              <a:t>An unexpected musical interlude (Daisy Bell)</a:t>
            </a:r>
            <a:endParaRPr lang="en-US" sz="1650" dirty="0"/>
          </a:p>
        </p:txBody>
      </p:sp>
      <p:pic>
        <p:nvPicPr>
          <p:cNvPr id="13" name="Image 1" descr="preencoded.png"/>
          <p:cNvPicPr>
            <a:picLocks noChangeAspect="1"/>
          </p:cNvPicPr>
          <p:nvPr/>
        </p:nvPicPr>
        <p:blipFill>
          <a:blip r:embed="rId4"/>
          <a:stretch>
            <a:fillRect/>
          </a:stretch>
        </p:blipFill>
        <p:spPr>
          <a:xfrm>
            <a:off x="9630489" y="1805345"/>
            <a:ext cx="4268510" cy="42685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94968" y="854988"/>
            <a:ext cx="12025670" cy="620554"/>
          </a:xfrm>
          <a:prstGeom prst="rect">
            <a:avLst/>
          </a:prstGeom>
          <a:noFill/>
          <a:ln/>
        </p:spPr>
        <p:txBody>
          <a:bodyPr wrap="none" lIns="0" tIns="0" rIns="0" bIns="0" rtlCol="0" anchor="t"/>
          <a:lstStyle/>
          <a:p>
            <a:pPr marL="0" indent="0" algn="l">
              <a:lnSpc>
                <a:spcPts val="4850"/>
              </a:lnSpc>
              <a:buNone/>
            </a:pPr>
            <a:r>
              <a:rPr lang="en-US" sz="3900" b="1" dirty="0">
                <a:solidFill>
                  <a:srgbClr val="005D45"/>
                </a:solidFill>
                <a:latin typeface="Roboto Bold" pitchFamily="34" charset="0"/>
                <a:ea typeface="Roboto Bold" pitchFamily="34" charset="-122"/>
                <a:cs typeface="Roboto Bold" pitchFamily="34" charset="-120"/>
              </a:rPr>
              <a:t>Upcoming Demonstrations: A Persona-Based Journey</a:t>
            </a:r>
            <a:endParaRPr lang="en-US" sz="3900" dirty="0"/>
          </a:p>
        </p:txBody>
      </p:sp>
      <p:sp>
        <p:nvSpPr>
          <p:cNvPr id="3" name="Text 1"/>
          <p:cNvSpPr/>
          <p:nvPr/>
        </p:nvSpPr>
        <p:spPr>
          <a:xfrm>
            <a:off x="694968" y="1872615"/>
            <a:ext cx="13240464" cy="635318"/>
          </a:xfrm>
          <a:prstGeom prst="rect">
            <a:avLst/>
          </a:prstGeom>
          <a:noFill/>
          <a:ln/>
        </p:spPr>
        <p:txBody>
          <a:bodyPr wrap="square" lIns="0" tIns="0" rIns="0" bIns="0" rtlCol="0" anchor="t"/>
          <a:lstStyle/>
          <a:p>
            <a:pPr marL="0" indent="0" algn="l">
              <a:lnSpc>
                <a:spcPts val="2500"/>
              </a:lnSpc>
              <a:buNone/>
            </a:pPr>
            <a:r>
              <a:rPr lang="en-US" sz="1550" dirty="0">
                <a:solidFill>
                  <a:srgbClr val="292A2A"/>
                </a:solidFill>
                <a:latin typeface="Roboto" pitchFamily="34" charset="0"/>
                <a:ea typeface="Roboto" pitchFamily="34" charset="-122"/>
                <a:cs typeface="Roboto" pitchFamily="34" charset="-120"/>
              </a:rPr>
              <a:t>We will now delve into specific demonstrations, exploring how conversational AI enhances identity governance from the unique vantage point of five key stakeholders.</a:t>
            </a:r>
            <a:endParaRPr lang="en-US" sz="155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968" y="2731294"/>
            <a:ext cx="496372" cy="496372"/>
          </a:xfrm>
          <a:prstGeom prst="rect">
            <a:avLst/>
          </a:prstGeom>
        </p:spPr>
      </p:pic>
      <p:sp>
        <p:nvSpPr>
          <p:cNvPr id="5" name="Text 2"/>
          <p:cNvSpPr/>
          <p:nvPr/>
        </p:nvSpPr>
        <p:spPr>
          <a:xfrm>
            <a:off x="694968" y="3475792"/>
            <a:ext cx="3406854" cy="310277"/>
          </a:xfrm>
          <a:prstGeom prst="rect">
            <a:avLst/>
          </a:prstGeom>
          <a:noFill/>
          <a:ln/>
        </p:spPr>
        <p:txBody>
          <a:bodyPr wrap="none" lIns="0" tIns="0" rIns="0" bIns="0" rtlCol="0" anchor="t"/>
          <a:lstStyle/>
          <a:p>
            <a:pPr marL="0" indent="0" algn="l">
              <a:lnSpc>
                <a:spcPts val="2400"/>
              </a:lnSpc>
              <a:buNone/>
            </a:pPr>
            <a:r>
              <a:rPr lang="en-US" sz="1950" b="1" dirty="0">
                <a:solidFill>
                  <a:srgbClr val="292A2A"/>
                </a:solidFill>
                <a:latin typeface="Roboto Bold" pitchFamily="34" charset="0"/>
                <a:ea typeface="Roboto Bold" pitchFamily="34" charset="-122"/>
                <a:cs typeface="Roboto Bold" pitchFamily="34" charset="-120"/>
              </a:rPr>
              <a:t>CFO: License Cost Intelligence</a:t>
            </a:r>
            <a:endParaRPr lang="en-US" sz="1950" dirty="0"/>
          </a:p>
        </p:txBody>
      </p:sp>
      <p:sp>
        <p:nvSpPr>
          <p:cNvPr id="6" name="Text 3"/>
          <p:cNvSpPr/>
          <p:nvPr/>
        </p:nvSpPr>
        <p:spPr>
          <a:xfrm>
            <a:off x="694968" y="3905131"/>
            <a:ext cx="4248031" cy="635318"/>
          </a:xfrm>
          <a:prstGeom prst="rect">
            <a:avLst/>
          </a:prstGeom>
          <a:noFill/>
          <a:ln/>
        </p:spPr>
        <p:txBody>
          <a:bodyPr wrap="square" lIns="0" tIns="0" rIns="0" bIns="0" rtlCol="0" anchor="t"/>
          <a:lstStyle/>
          <a:p>
            <a:pPr marL="0" indent="0" algn="l">
              <a:lnSpc>
                <a:spcPts val="2500"/>
              </a:lnSpc>
              <a:buNone/>
            </a:pPr>
            <a:r>
              <a:rPr lang="en-US" sz="1550" dirty="0">
                <a:solidFill>
                  <a:srgbClr val="292A2A"/>
                </a:solidFill>
                <a:latin typeface="Roboto" pitchFamily="34" charset="0"/>
                <a:ea typeface="Roboto" pitchFamily="34" charset="-122"/>
                <a:cs typeface="Roboto" pitchFamily="34" charset="-120"/>
              </a:rPr>
              <a:t>Optimize expenditures and gain insights into identity-related licensing costs.</a:t>
            </a:r>
            <a:endParaRPr lang="en-US" sz="155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1125" y="2731294"/>
            <a:ext cx="496372" cy="496372"/>
          </a:xfrm>
          <a:prstGeom prst="rect">
            <a:avLst/>
          </a:prstGeom>
        </p:spPr>
      </p:pic>
      <p:sp>
        <p:nvSpPr>
          <p:cNvPr id="8" name="Text 4"/>
          <p:cNvSpPr/>
          <p:nvPr/>
        </p:nvSpPr>
        <p:spPr>
          <a:xfrm>
            <a:off x="5191125" y="3475792"/>
            <a:ext cx="3668316" cy="310277"/>
          </a:xfrm>
          <a:prstGeom prst="rect">
            <a:avLst/>
          </a:prstGeom>
          <a:noFill/>
          <a:ln/>
        </p:spPr>
        <p:txBody>
          <a:bodyPr wrap="none" lIns="0" tIns="0" rIns="0" bIns="0" rtlCol="0" anchor="t"/>
          <a:lstStyle/>
          <a:p>
            <a:pPr marL="0" indent="0" algn="l">
              <a:lnSpc>
                <a:spcPts val="2400"/>
              </a:lnSpc>
              <a:buNone/>
            </a:pPr>
            <a:r>
              <a:rPr lang="en-US" sz="1950" b="1" dirty="0">
                <a:solidFill>
                  <a:srgbClr val="292A2A"/>
                </a:solidFill>
                <a:latin typeface="Roboto Bold" pitchFamily="34" charset="0"/>
                <a:ea typeface="Roboto Bold" pitchFamily="34" charset="-122"/>
                <a:cs typeface="Roboto Bold" pitchFamily="34" charset="-120"/>
              </a:rPr>
              <a:t>HR Manager: Employee Lifecycle</a:t>
            </a:r>
            <a:endParaRPr lang="en-US" sz="1950" dirty="0"/>
          </a:p>
        </p:txBody>
      </p:sp>
      <p:sp>
        <p:nvSpPr>
          <p:cNvPr id="9" name="Text 5"/>
          <p:cNvSpPr/>
          <p:nvPr/>
        </p:nvSpPr>
        <p:spPr>
          <a:xfrm>
            <a:off x="5191125" y="3905131"/>
            <a:ext cx="4248031" cy="635318"/>
          </a:xfrm>
          <a:prstGeom prst="rect">
            <a:avLst/>
          </a:prstGeom>
          <a:noFill/>
          <a:ln/>
        </p:spPr>
        <p:txBody>
          <a:bodyPr wrap="square" lIns="0" tIns="0" rIns="0" bIns="0" rtlCol="0" anchor="t"/>
          <a:lstStyle/>
          <a:p>
            <a:pPr marL="0" indent="0" algn="l">
              <a:lnSpc>
                <a:spcPts val="2500"/>
              </a:lnSpc>
              <a:buNone/>
            </a:pPr>
            <a:r>
              <a:rPr lang="en-US" sz="1550" dirty="0">
                <a:solidFill>
                  <a:srgbClr val="292A2A"/>
                </a:solidFill>
                <a:latin typeface="Roboto" pitchFamily="34" charset="0"/>
                <a:ea typeface="Roboto" pitchFamily="34" charset="-122"/>
                <a:cs typeface="Roboto" pitchFamily="34" charset="-120"/>
              </a:rPr>
              <a:t>Streamline onboarding, offboarding, and role changes with automated identity workflows.</a:t>
            </a:r>
            <a:endParaRPr lang="en-US" sz="155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7282" y="2731294"/>
            <a:ext cx="496372" cy="496372"/>
          </a:xfrm>
          <a:prstGeom prst="rect">
            <a:avLst/>
          </a:prstGeom>
        </p:spPr>
      </p:pic>
      <p:sp>
        <p:nvSpPr>
          <p:cNvPr id="11" name="Text 6"/>
          <p:cNvSpPr/>
          <p:nvPr/>
        </p:nvSpPr>
        <p:spPr>
          <a:xfrm>
            <a:off x="9687282" y="3475792"/>
            <a:ext cx="4074200" cy="310277"/>
          </a:xfrm>
          <a:prstGeom prst="rect">
            <a:avLst/>
          </a:prstGeom>
          <a:noFill/>
          <a:ln/>
        </p:spPr>
        <p:txBody>
          <a:bodyPr wrap="none" lIns="0" tIns="0" rIns="0" bIns="0" rtlCol="0" anchor="t"/>
          <a:lstStyle/>
          <a:p>
            <a:pPr marL="0" indent="0" algn="l">
              <a:lnSpc>
                <a:spcPts val="2400"/>
              </a:lnSpc>
              <a:buNone/>
            </a:pPr>
            <a:r>
              <a:rPr lang="en-US" sz="1950" b="1" dirty="0">
                <a:solidFill>
                  <a:srgbClr val="292A2A"/>
                </a:solidFill>
                <a:latin typeface="Roboto Bold" pitchFamily="34" charset="0"/>
                <a:ea typeface="Roboto Bold" pitchFamily="34" charset="-122"/>
                <a:cs typeface="Roboto Bold" pitchFamily="34" charset="-120"/>
              </a:rPr>
              <a:t>CISO: Privileged Access Compliance</a:t>
            </a:r>
            <a:endParaRPr lang="en-US" sz="1950" dirty="0"/>
          </a:p>
        </p:txBody>
      </p:sp>
      <p:sp>
        <p:nvSpPr>
          <p:cNvPr id="12" name="Text 7"/>
          <p:cNvSpPr/>
          <p:nvPr/>
        </p:nvSpPr>
        <p:spPr>
          <a:xfrm>
            <a:off x="9687282" y="3905131"/>
            <a:ext cx="4248031" cy="635318"/>
          </a:xfrm>
          <a:prstGeom prst="rect">
            <a:avLst/>
          </a:prstGeom>
          <a:noFill/>
          <a:ln/>
        </p:spPr>
        <p:txBody>
          <a:bodyPr wrap="square" lIns="0" tIns="0" rIns="0" bIns="0" rtlCol="0" anchor="t"/>
          <a:lstStyle/>
          <a:p>
            <a:pPr marL="0" indent="0" algn="l">
              <a:lnSpc>
                <a:spcPts val="2500"/>
              </a:lnSpc>
              <a:buNone/>
            </a:pPr>
            <a:r>
              <a:rPr lang="en-US" sz="1550" dirty="0">
                <a:solidFill>
                  <a:srgbClr val="292A2A"/>
                </a:solidFill>
                <a:latin typeface="Roboto" pitchFamily="34" charset="0"/>
                <a:ea typeface="Roboto" pitchFamily="34" charset="-122"/>
                <a:cs typeface="Roboto" pitchFamily="34" charset="-120"/>
              </a:rPr>
              <a:t>Ensure adherence to security policies and compliance regulations for critical access.</a:t>
            </a:r>
            <a:endParaRPr lang="en-US" sz="155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4968" y="4937522"/>
            <a:ext cx="496372" cy="496372"/>
          </a:xfrm>
          <a:prstGeom prst="rect">
            <a:avLst/>
          </a:prstGeom>
        </p:spPr>
      </p:pic>
      <p:sp>
        <p:nvSpPr>
          <p:cNvPr id="14" name="Text 8"/>
          <p:cNvSpPr/>
          <p:nvPr/>
        </p:nvSpPr>
        <p:spPr>
          <a:xfrm>
            <a:off x="694968" y="5682020"/>
            <a:ext cx="3567827" cy="310277"/>
          </a:xfrm>
          <a:prstGeom prst="rect">
            <a:avLst/>
          </a:prstGeom>
          <a:noFill/>
          <a:ln/>
        </p:spPr>
        <p:txBody>
          <a:bodyPr wrap="none" lIns="0" tIns="0" rIns="0" bIns="0" rtlCol="0" anchor="t"/>
          <a:lstStyle/>
          <a:p>
            <a:pPr marL="0" indent="0" algn="l">
              <a:lnSpc>
                <a:spcPts val="2400"/>
              </a:lnSpc>
              <a:buNone/>
            </a:pPr>
            <a:r>
              <a:rPr lang="en-US" sz="1950" b="1" dirty="0">
                <a:solidFill>
                  <a:srgbClr val="292A2A"/>
                </a:solidFill>
                <a:latin typeface="Roboto Bold" pitchFamily="34" charset="0"/>
                <a:ea typeface="Roboto Bold" pitchFamily="34" charset="-122"/>
                <a:cs typeface="Roboto Bold" pitchFamily="34" charset="-120"/>
              </a:rPr>
              <a:t>Security Analyst: Risk Detection</a:t>
            </a:r>
            <a:endParaRPr lang="en-US" sz="1950" dirty="0"/>
          </a:p>
        </p:txBody>
      </p:sp>
      <p:sp>
        <p:nvSpPr>
          <p:cNvPr id="15" name="Text 9"/>
          <p:cNvSpPr/>
          <p:nvPr/>
        </p:nvSpPr>
        <p:spPr>
          <a:xfrm>
            <a:off x="694968" y="6111359"/>
            <a:ext cx="4248031" cy="635318"/>
          </a:xfrm>
          <a:prstGeom prst="rect">
            <a:avLst/>
          </a:prstGeom>
          <a:noFill/>
          <a:ln/>
        </p:spPr>
        <p:txBody>
          <a:bodyPr wrap="square" lIns="0" tIns="0" rIns="0" bIns="0" rtlCol="0" anchor="t"/>
          <a:lstStyle/>
          <a:p>
            <a:pPr marL="0" indent="0" algn="l">
              <a:lnSpc>
                <a:spcPts val="2500"/>
              </a:lnSpc>
              <a:buNone/>
            </a:pPr>
            <a:r>
              <a:rPr lang="en-US" sz="1550" dirty="0">
                <a:solidFill>
                  <a:srgbClr val="292A2A"/>
                </a:solidFill>
                <a:latin typeface="Roboto" pitchFamily="34" charset="0"/>
                <a:ea typeface="Roboto" pitchFamily="34" charset="-122"/>
                <a:cs typeface="Roboto" pitchFamily="34" charset="-120"/>
              </a:rPr>
              <a:t>Proactively identify and mitigate potential identity-related security risks.</a:t>
            </a:r>
            <a:endParaRPr lang="en-US" sz="1550" dirty="0"/>
          </a:p>
        </p:txBody>
      </p:sp>
      <p:pic>
        <p:nvPicPr>
          <p:cNvPr id="1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91125" y="4937522"/>
            <a:ext cx="496372" cy="496372"/>
          </a:xfrm>
          <a:prstGeom prst="rect">
            <a:avLst/>
          </a:prstGeom>
        </p:spPr>
      </p:pic>
      <p:sp>
        <p:nvSpPr>
          <p:cNvPr id="17" name="Text 10"/>
          <p:cNvSpPr/>
          <p:nvPr/>
        </p:nvSpPr>
        <p:spPr>
          <a:xfrm>
            <a:off x="5191125" y="5682020"/>
            <a:ext cx="4248031" cy="620554"/>
          </a:xfrm>
          <a:prstGeom prst="rect">
            <a:avLst/>
          </a:prstGeom>
          <a:noFill/>
          <a:ln/>
        </p:spPr>
        <p:txBody>
          <a:bodyPr wrap="square" lIns="0" tIns="0" rIns="0" bIns="0" rtlCol="0" anchor="t"/>
          <a:lstStyle/>
          <a:p>
            <a:pPr marL="0" indent="0" algn="l">
              <a:lnSpc>
                <a:spcPts val="2400"/>
              </a:lnSpc>
              <a:buNone/>
            </a:pPr>
            <a:r>
              <a:rPr lang="en-US" sz="1950" b="1" dirty="0">
                <a:solidFill>
                  <a:srgbClr val="292A2A"/>
                </a:solidFill>
                <a:latin typeface="Roboto Bold" pitchFamily="34" charset="0"/>
                <a:ea typeface="Roboto Bold" pitchFamily="34" charset="-122"/>
                <a:cs typeface="Roboto Bold" pitchFamily="34" charset="-120"/>
              </a:rPr>
              <a:t>Operations Manager: Access Package Coverage</a:t>
            </a:r>
            <a:endParaRPr lang="en-US" sz="1950" dirty="0"/>
          </a:p>
        </p:txBody>
      </p:sp>
      <p:sp>
        <p:nvSpPr>
          <p:cNvPr id="18" name="Text 11"/>
          <p:cNvSpPr/>
          <p:nvPr/>
        </p:nvSpPr>
        <p:spPr>
          <a:xfrm>
            <a:off x="5191125" y="6421636"/>
            <a:ext cx="4248031" cy="952976"/>
          </a:xfrm>
          <a:prstGeom prst="rect">
            <a:avLst/>
          </a:prstGeom>
          <a:noFill/>
          <a:ln/>
        </p:spPr>
        <p:txBody>
          <a:bodyPr wrap="square" lIns="0" tIns="0" rIns="0" bIns="0" rtlCol="0" anchor="t"/>
          <a:lstStyle/>
          <a:p>
            <a:pPr marL="0" indent="0" algn="l">
              <a:lnSpc>
                <a:spcPts val="2500"/>
              </a:lnSpc>
              <a:buNone/>
            </a:pPr>
            <a:r>
              <a:rPr lang="en-US" sz="1550" dirty="0">
                <a:solidFill>
                  <a:srgbClr val="292A2A"/>
                </a:solidFill>
                <a:latin typeface="Roboto" pitchFamily="34" charset="0"/>
                <a:ea typeface="Roboto" pitchFamily="34" charset="-122"/>
                <a:cs typeface="Roboto" pitchFamily="34" charset="-120"/>
              </a:rPr>
              <a:t>Manage and verify access entitlements, ensuring appropriate access across the organization.</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09587" y="428506"/>
            <a:ext cx="4997410" cy="455057"/>
          </a:xfrm>
          <a:prstGeom prst="rect">
            <a:avLst/>
          </a:prstGeom>
          <a:noFill/>
          <a:ln/>
        </p:spPr>
        <p:txBody>
          <a:bodyPr wrap="none" lIns="0" tIns="0" rIns="0" bIns="0" rtlCol="0" anchor="t"/>
          <a:lstStyle/>
          <a:p>
            <a:pPr marL="0" indent="0" algn="l">
              <a:lnSpc>
                <a:spcPts val="3550"/>
              </a:lnSpc>
              <a:buNone/>
            </a:pPr>
            <a:r>
              <a:rPr lang="en-US" sz="2850" b="1" dirty="0">
                <a:solidFill>
                  <a:srgbClr val="005D45"/>
                </a:solidFill>
                <a:latin typeface="Roboto Bold" pitchFamily="34" charset="0"/>
                <a:ea typeface="Roboto Bold" pitchFamily="34" charset="-122"/>
                <a:cs typeface="Roboto Bold" pitchFamily="34" charset="-120"/>
              </a:rPr>
              <a:t>CFO: License Cost Intelligence</a:t>
            </a:r>
            <a:endParaRPr lang="en-US" sz="2850" dirty="0"/>
          </a:p>
        </p:txBody>
      </p:sp>
      <p:sp>
        <p:nvSpPr>
          <p:cNvPr id="3" name="Text 1"/>
          <p:cNvSpPr/>
          <p:nvPr/>
        </p:nvSpPr>
        <p:spPr>
          <a:xfrm>
            <a:off x="509587" y="1174790"/>
            <a:ext cx="13611225" cy="232886"/>
          </a:xfrm>
          <a:prstGeom prst="rect">
            <a:avLst/>
          </a:prstGeom>
          <a:noFill/>
          <a:ln/>
        </p:spPr>
        <p:txBody>
          <a:bodyPr wrap="none" lIns="0" tIns="0" rIns="0" bIns="0" rtlCol="0" anchor="t"/>
          <a:lstStyle/>
          <a:p>
            <a:pPr marL="0" indent="0" algn="l">
              <a:lnSpc>
                <a:spcPts val="1800"/>
              </a:lnSpc>
              <a:buNone/>
            </a:pPr>
            <a:r>
              <a:rPr lang="en-US" sz="1400" dirty="0">
                <a:solidFill>
                  <a:srgbClr val="292A2A"/>
                </a:solidFill>
                <a:latin typeface="Roboto" pitchFamily="34" charset="0"/>
                <a:ea typeface="Roboto" pitchFamily="34" charset="-122"/>
                <a:cs typeface="Roboto" pitchFamily="34" charset="-120"/>
              </a:rPr>
              <a:t>Leveraging AI to optimize software license spending and gain strategic financial insights.</a:t>
            </a:r>
            <a:endParaRPr lang="en-US" sz="1400" dirty="0"/>
          </a:p>
        </p:txBody>
      </p:sp>
      <p:sp>
        <p:nvSpPr>
          <p:cNvPr id="4" name="Text 2"/>
          <p:cNvSpPr/>
          <p:nvPr/>
        </p:nvSpPr>
        <p:spPr>
          <a:xfrm>
            <a:off x="727948" y="1494950"/>
            <a:ext cx="13392864" cy="705922"/>
          </a:xfrm>
          <a:prstGeom prst="rect">
            <a:avLst/>
          </a:prstGeom>
          <a:noFill/>
          <a:ln/>
        </p:spPr>
        <p:txBody>
          <a:bodyPr wrap="square" lIns="0" tIns="0" rIns="0" bIns="0" rtlCol="0" anchor="t"/>
          <a:lstStyle/>
          <a:p>
            <a:pPr marL="0" indent="0" algn="l">
              <a:lnSpc>
                <a:spcPts val="1800"/>
              </a:lnSpc>
              <a:buNone/>
            </a:pPr>
            <a:r>
              <a:rPr lang="en-US" sz="1400" i="1" dirty="0">
                <a:solidFill>
                  <a:srgbClr val="292A2A"/>
                </a:solidFill>
                <a:latin typeface="Roboto" pitchFamily="34" charset="0"/>
                <a:ea typeface="Roboto" pitchFamily="34" charset="-122"/>
                <a:cs typeface="Roboto" pitchFamily="34" charset="-120"/>
              </a:rPr>
              <a:t>"Claude, provide a detailed breakdown of our current software license expenditure for the past quarter. Identify any underutilized licenses, specifically for our Enterprise Resource Planning (ERP) suite and CRM platforms. Highlight potential cost savings opportunities and suggest strategies for optimizing license allocation across departments based on actual usage data."</a:t>
            </a:r>
            <a:endParaRPr lang="en-US" sz="1400" dirty="0"/>
          </a:p>
        </p:txBody>
      </p:sp>
      <p:sp>
        <p:nvSpPr>
          <p:cNvPr id="5" name="Shape 3"/>
          <p:cNvSpPr/>
          <p:nvPr/>
        </p:nvSpPr>
        <p:spPr>
          <a:xfrm>
            <a:off x="509587" y="1571387"/>
            <a:ext cx="15240" cy="793194"/>
          </a:xfrm>
          <a:prstGeom prst="rect">
            <a:avLst/>
          </a:prstGeom>
          <a:solidFill>
            <a:srgbClr val="005D45"/>
          </a:solidFill>
          <a:ln/>
        </p:spPr>
        <p:txBody>
          <a:bodyPr/>
          <a:lstStyle/>
          <a:p>
            <a:endParaRPr lang="nb-NO"/>
          </a:p>
        </p:txBody>
      </p:sp>
      <p:sp>
        <p:nvSpPr>
          <p:cNvPr id="6" name="Shape 4"/>
          <p:cNvSpPr/>
          <p:nvPr/>
        </p:nvSpPr>
        <p:spPr>
          <a:xfrm>
            <a:off x="509587" y="2528292"/>
            <a:ext cx="4439960" cy="1102281"/>
          </a:xfrm>
          <a:prstGeom prst="roundRect">
            <a:avLst>
              <a:gd name="adj" fmla="val 5548"/>
            </a:avLst>
          </a:prstGeom>
          <a:solidFill>
            <a:srgbClr val="F1F1F1"/>
          </a:solidFill>
          <a:ln w="15240">
            <a:solidFill>
              <a:srgbClr val="005D45"/>
            </a:solidFill>
            <a:prstDash val="solid"/>
          </a:ln>
        </p:spPr>
        <p:txBody>
          <a:bodyPr/>
          <a:lstStyle/>
          <a:p>
            <a:endParaRPr lang="nb-NO"/>
          </a:p>
        </p:txBody>
      </p:sp>
      <p:sp>
        <p:nvSpPr>
          <p:cNvPr id="7" name="Text 5"/>
          <p:cNvSpPr/>
          <p:nvPr/>
        </p:nvSpPr>
        <p:spPr>
          <a:xfrm>
            <a:off x="670441" y="2689146"/>
            <a:ext cx="2110621" cy="227528"/>
          </a:xfrm>
          <a:prstGeom prst="rect">
            <a:avLst/>
          </a:prstGeom>
          <a:noFill/>
          <a:ln/>
        </p:spPr>
        <p:txBody>
          <a:bodyPr wrap="none" lIns="0" tIns="0" rIns="0" bIns="0" rtlCol="0" anchor="t"/>
          <a:lstStyle/>
          <a:p>
            <a:pPr marL="0" indent="0" algn="l">
              <a:lnSpc>
                <a:spcPts val="1750"/>
              </a:lnSpc>
              <a:buNone/>
            </a:pPr>
            <a:r>
              <a:rPr lang="en-US" sz="1400" b="1" dirty="0">
                <a:solidFill>
                  <a:srgbClr val="292A2A"/>
                </a:solidFill>
                <a:latin typeface="Roboto Bold" pitchFamily="34" charset="0"/>
                <a:ea typeface="Roboto Bold" pitchFamily="34" charset="-122"/>
                <a:cs typeface="Roboto Bold" pitchFamily="34" charset="-120"/>
              </a:rPr>
              <a:t>Quantifiable Cost Savings</a:t>
            </a:r>
            <a:endParaRPr lang="en-US" sz="1400" dirty="0"/>
          </a:p>
        </p:txBody>
      </p:sp>
      <p:sp>
        <p:nvSpPr>
          <p:cNvPr id="8" name="Text 6"/>
          <p:cNvSpPr/>
          <p:nvPr/>
        </p:nvSpPr>
        <p:spPr>
          <a:xfrm>
            <a:off x="670441" y="3003947"/>
            <a:ext cx="4118253" cy="465773"/>
          </a:xfrm>
          <a:prstGeom prst="rect">
            <a:avLst/>
          </a:prstGeom>
          <a:noFill/>
          <a:ln/>
        </p:spPr>
        <p:txBody>
          <a:bodyPr wrap="square" lIns="0" tIns="0" rIns="0" bIns="0" rtlCol="0" anchor="t"/>
          <a:lstStyle/>
          <a:p>
            <a:pPr marL="0" indent="0" algn="l">
              <a:lnSpc>
                <a:spcPts val="1800"/>
              </a:lnSpc>
              <a:buNone/>
            </a:pPr>
            <a:r>
              <a:rPr lang="en-US" sz="1400" dirty="0">
                <a:solidFill>
                  <a:srgbClr val="292A2A"/>
                </a:solidFill>
                <a:latin typeface="Roboto" pitchFamily="34" charset="0"/>
                <a:ea typeface="Roboto" pitchFamily="34" charset="-122"/>
                <a:cs typeface="Roboto" pitchFamily="34" charset="-120"/>
              </a:rPr>
              <a:t>Identify and realize direct savings through intelligent license optimization.</a:t>
            </a:r>
            <a:endParaRPr lang="en-US" sz="1400" dirty="0"/>
          </a:p>
        </p:txBody>
      </p:sp>
      <p:sp>
        <p:nvSpPr>
          <p:cNvPr id="9" name="Shape 7"/>
          <p:cNvSpPr/>
          <p:nvPr/>
        </p:nvSpPr>
        <p:spPr>
          <a:xfrm>
            <a:off x="5095161" y="2528292"/>
            <a:ext cx="4439960" cy="1102281"/>
          </a:xfrm>
          <a:prstGeom prst="roundRect">
            <a:avLst>
              <a:gd name="adj" fmla="val 5548"/>
            </a:avLst>
          </a:prstGeom>
          <a:solidFill>
            <a:srgbClr val="F1F1F1"/>
          </a:solidFill>
          <a:ln w="15240">
            <a:solidFill>
              <a:srgbClr val="A2B9AF"/>
            </a:solidFill>
            <a:prstDash val="solid"/>
          </a:ln>
        </p:spPr>
        <p:txBody>
          <a:bodyPr/>
          <a:lstStyle/>
          <a:p>
            <a:endParaRPr lang="nb-NO"/>
          </a:p>
        </p:txBody>
      </p:sp>
      <p:sp>
        <p:nvSpPr>
          <p:cNvPr id="10" name="Text 8"/>
          <p:cNvSpPr/>
          <p:nvPr/>
        </p:nvSpPr>
        <p:spPr>
          <a:xfrm>
            <a:off x="5256014" y="2689146"/>
            <a:ext cx="2388989" cy="227528"/>
          </a:xfrm>
          <a:prstGeom prst="rect">
            <a:avLst/>
          </a:prstGeom>
          <a:noFill/>
          <a:ln/>
        </p:spPr>
        <p:txBody>
          <a:bodyPr wrap="none" lIns="0" tIns="0" rIns="0" bIns="0" rtlCol="0" anchor="t"/>
          <a:lstStyle/>
          <a:p>
            <a:pPr marL="0" indent="0" algn="l">
              <a:lnSpc>
                <a:spcPts val="1750"/>
              </a:lnSpc>
              <a:buNone/>
            </a:pPr>
            <a:r>
              <a:rPr lang="en-US" sz="1400" b="1" dirty="0">
                <a:solidFill>
                  <a:srgbClr val="292A2A"/>
                </a:solidFill>
                <a:latin typeface="Roboto Bold" pitchFamily="34" charset="0"/>
                <a:ea typeface="Roboto Bold" pitchFamily="34" charset="-122"/>
                <a:cs typeface="Roboto Bold" pitchFamily="34" charset="-120"/>
              </a:rPr>
              <a:t>Optimized License Utilization</a:t>
            </a:r>
            <a:endParaRPr lang="en-US" sz="1400" dirty="0"/>
          </a:p>
        </p:txBody>
      </p:sp>
      <p:sp>
        <p:nvSpPr>
          <p:cNvPr id="11" name="Text 9"/>
          <p:cNvSpPr/>
          <p:nvPr/>
        </p:nvSpPr>
        <p:spPr>
          <a:xfrm>
            <a:off x="5256014" y="3003947"/>
            <a:ext cx="4118253" cy="465773"/>
          </a:xfrm>
          <a:prstGeom prst="rect">
            <a:avLst/>
          </a:prstGeom>
          <a:noFill/>
          <a:ln/>
        </p:spPr>
        <p:txBody>
          <a:bodyPr wrap="square" lIns="0" tIns="0" rIns="0" bIns="0" rtlCol="0" anchor="t"/>
          <a:lstStyle/>
          <a:p>
            <a:pPr marL="0" indent="0" algn="l">
              <a:lnSpc>
                <a:spcPts val="1800"/>
              </a:lnSpc>
              <a:buNone/>
            </a:pPr>
            <a:r>
              <a:rPr lang="en-US" sz="1400" dirty="0">
                <a:solidFill>
                  <a:srgbClr val="292A2A"/>
                </a:solidFill>
                <a:latin typeface="Roboto" pitchFamily="34" charset="0"/>
                <a:ea typeface="Roboto" pitchFamily="34" charset="-122"/>
                <a:cs typeface="Roboto" pitchFamily="34" charset="-120"/>
              </a:rPr>
              <a:t>Ensure every license is effectively used, minimizing waste and maximizing value.</a:t>
            </a:r>
            <a:endParaRPr lang="en-US" sz="1400" dirty="0"/>
          </a:p>
        </p:txBody>
      </p:sp>
      <p:sp>
        <p:nvSpPr>
          <p:cNvPr id="12" name="Shape 10"/>
          <p:cNvSpPr/>
          <p:nvPr/>
        </p:nvSpPr>
        <p:spPr>
          <a:xfrm>
            <a:off x="9680734" y="2528292"/>
            <a:ext cx="4440079" cy="1102281"/>
          </a:xfrm>
          <a:prstGeom prst="roundRect">
            <a:avLst>
              <a:gd name="adj" fmla="val 5548"/>
            </a:avLst>
          </a:prstGeom>
          <a:solidFill>
            <a:srgbClr val="F1F1F1"/>
          </a:solidFill>
          <a:ln w="15240">
            <a:solidFill>
              <a:srgbClr val="F1F1F1"/>
            </a:solidFill>
            <a:prstDash val="solid"/>
          </a:ln>
        </p:spPr>
        <p:txBody>
          <a:bodyPr/>
          <a:lstStyle/>
          <a:p>
            <a:endParaRPr lang="nb-NO"/>
          </a:p>
        </p:txBody>
      </p:sp>
      <p:sp>
        <p:nvSpPr>
          <p:cNvPr id="13" name="Text 11"/>
          <p:cNvSpPr/>
          <p:nvPr/>
        </p:nvSpPr>
        <p:spPr>
          <a:xfrm>
            <a:off x="9841587" y="2689146"/>
            <a:ext cx="2378750" cy="227528"/>
          </a:xfrm>
          <a:prstGeom prst="rect">
            <a:avLst/>
          </a:prstGeom>
          <a:noFill/>
          <a:ln/>
        </p:spPr>
        <p:txBody>
          <a:bodyPr wrap="none" lIns="0" tIns="0" rIns="0" bIns="0" rtlCol="0" anchor="t"/>
          <a:lstStyle/>
          <a:p>
            <a:pPr marL="0" indent="0" algn="l">
              <a:lnSpc>
                <a:spcPts val="1750"/>
              </a:lnSpc>
              <a:buNone/>
            </a:pPr>
            <a:r>
              <a:rPr lang="en-US" sz="1400" b="1" dirty="0">
                <a:solidFill>
                  <a:srgbClr val="292A2A"/>
                </a:solidFill>
                <a:latin typeface="Roboto Bold" pitchFamily="34" charset="0"/>
                <a:ea typeface="Roboto Bold" pitchFamily="34" charset="-122"/>
                <a:cs typeface="Roboto Bold" pitchFamily="34" charset="-120"/>
              </a:rPr>
              <a:t>Departmental Spend Insights</a:t>
            </a:r>
            <a:endParaRPr lang="en-US" sz="1400" dirty="0"/>
          </a:p>
        </p:txBody>
      </p:sp>
      <p:sp>
        <p:nvSpPr>
          <p:cNvPr id="14" name="Text 12"/>
          <p:cNvSpPr/>
          <p:nvPr/>
        </p:nvSpPr>
        <p:spPr>
          <a:xfrm>
            <a:off x="9841587" y="3003947"/>
            <a:ext cx="4118372" cy="465773"/>
          </a:xfrm>
          <a:prstGeom prst="rect">
            <a:avLst/>
          </a:prstGeom>
          <a:noFill/>
          <a:ln/>
        </p:spPr>
        <p:txBody>
          <a:bodyPr wrap="square" lIns="0" tIns="0" rIns="0" bIns="0" rtlCol="0" anchor="t"/>
          <a:lstStyle/>
          <a:p>
            <a:pPr marL="0" indent="0" algn="l">
              <a:lnSpc>
                <a:spcPts val="1800"/>
              </a:lnSpc>
              <a:buNone/>
            </a:pPr>
            <a:r>
              <a:rPr lang="en-US" sz="1400" dirty="0">
                <a:solidFill>
                  <a:srgbClr val="292A2A"/>
                </a:solidFill>
                <a:latin typeface="Roboto" pitchFamily="34" charset="0"/>
                <a:ea typeface="Roboto" pitchFamily="34" charset="-122"/>
                <a:cs typeface="Roboto" pitchFamily="34" charset="-120"/>
              </a:rPr>
              <a:t>Gain transparent insights into spending patterns across the organization.</a:t>
            </a:r>
            <a:endParaRPr lang="en-US" sz="1400" dirty="0"/>
          </a:p>
        </p:txBody>
      </p:sp>
      <p:pic>
        <p:nvPicPr>
          <p:cNvPr id="15" name="Image 0" descr="preencoded.png"/>
          <p:cNvPicPr>
            <a:picLocks noChangeAspect="1"/>
          </p:cNvPicPr>
          <p:nvPr/>
        </p:nvPicPr>
        <p:blipFill>
          <a:blip r:embed="rId3"/>
          <a:stretch>
            <a:fillRect/>
          </a:stretch>
        </p:blipFill>
        <p:spPr>
          <a:xfrm>
            <a:off x="509587" y="3794284"/>
            <a:ext cx="11649075" cy="40068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491490" y="500896"/>
            <a:ext cx="5190887" cy="438864"/>
          </a:xfrm>
          <a:prstGeom prst="rect">
            <a:avLst/>
          </a:prstGeom>
          <a:noFill/>
          <a:ln/>
        </p:spPr>
        <p:txBody>
          <a:bodyPr wrap="none" lIns="0" tIns="0" rIns="0" bIns="0" rtlCol="0" anchor="t"/>
          <a:lstStyle/>
          <a:p>
            <a:pPr marL="0" indent="0" algn="l">
              <a:lnSpc>
                <a:spcPts val="3450"/>
              </a:lnSpc>
              <a:buNone/>
            </a:pPr>
            <a:r>
              <a:rPr lang="en-US" sz="2750" b="1" dirty="0">
                <a:solidFill>
                  <a:srgbClr val="005D45"/>
                </a:solidFill>
                <a:latin typeface="Roboto Bold" pitchFamily="34" charset="0"/>
                <a:ea typeface="Roboto Bold" pitchFamily="34" charset="-122"/>
                <a:cs typeface="Roboto Bold" pitchFamily="34" charset="-120"/>
              </a:rPr>
              <a:t>HR Manager: Employee Lifecycle</a:t>
            </a:r>
            <a:endParaRPr lang="en-US" sz="2750" dirty="0"/>
          </a:p>
        </p:txBody>
      </p:sp>
      <p:sp>
        <p:nvSpPr>
          <p:cNvPr id="3" name="Text 1"/>
          <p:cNvSpPr/>
          <p:nvPr/>
        </p:nvSpPr>
        <p:spPr>
          <a:xfrm>
            <a:off x="491490" y="1220629"/>
            <a:ext cx="13647420" cy="224790"/>
          </a:xfrm>
          <a:prstGeom prst="rect">
            <a:avLst/>
          </a:prstGeom>
          <a:noFill/>
          <a:ln/>
        </p:spPr>
        <p:txBody>
          <a:bodyPr wrap="none" lIns="0" tIns="0" rIns="0" bIns="0" rtlCol="0" anchor="t"/>
          <a:lstStyle/>
          <a:p>
            <a:pPr marL="0" indent="0" algn="l">
              <a:lnSpc>
                <a:spcPts val="1750"/>
              </a:lnSpc>
              <a:buNone/>
            </a:pPr>
            <a:r>
              <a:rPr lang="en-US" sz="1400" dirty="0">
                <a:solidFill>
                  <a:srgbClr val="292A2A"/>
                </a:solidFill>
                <a:latin typeface="Roboto" pitchFamily="34" charset="0"/>
                <a:ea typeface="Roboto" pitchFamily="34" charset="-122"/>
                <a:cs typeface="Roboto" pitchFamily="34" charset="-120"/>
              </a:rPr>
              <a:t>Streamlining onboarding, offboarding, and role changes with automated identity workflows.</a:t>
            </a:r>
            <a:endParaRPr lang="en-US" sz="1400" dirty="0"/>
          </a:p>
        </p:txBody>
      </p:sp>
      <p:sp>
        <p:nvSpPr>
          <p:cNvPr id="4" name="Text 2"/>
          <p:cNvSpPr/>
          <p:nvPr/>
        </p:nvSpPr>
        <p:spPr>
          <a:xfrm>
            <a:off x="702112" y="1603415"/>
            <a:ext cx="13436798" cy="607576"/>
          </a:xfrm>
          <a:prstGeom prst="rect">
            <a:avLst/>
          </a:prstGeom>
          <a:noFill/>
          <a:ln/>
        </p:spPr>
        <p:txBody>
          <a:bodyPr wrap="square" lIns="0" tIns="0" rIns="0" bIns="0" rtlCol="0" anchor="t"/>
          <a:lstStyle/>
          <a:p>
            <a:pPr marL="0" indent="0" algn="l">
              <a:lnSpc>
                <a:spcPts val="1750"/>
              </a:lnSpc>
              <a:buNone/>
            </a:pPr>
            <a:r>
              <a:rPr lang="en-US" sz="1400" i="1" dirty="0">
                <a:solidFill>
                  <a:srgbClr val="292A2A"/>
                </a:solidFill>
                <a:latin typeface="Roboto" pitchFamily="34" charset="0"/>
                <a:ea typeface="Roboto" pitchFamily="34" charset="-122"/>
                <a:cs typeface="Roboto" pitchFamily="34" charset="-120"/>
              </a:rPr>
              <a:t>"Claude, generate a report on employee onboarding efficiency for the last quarter. Detail average time-to-access for new hires, identify any bottlenecks in provisioning essential applications, and track compliance with our standard onboarding checklist. Suggest improvements to accelerate role changes and streamline offboarding processes for departing employees."</a:t>
            </a:r>
            <a:endParaRPr lang="en-US" sz="1400" dirty="0"/>
          </a:p>
        </p:txBody>
      </p:sp>
      <p:sp>
        <p:nvSpPr>
          <p:cNvPr id="5" name="Shape 3"/>
          <p:cNvSpPr/>
          <p:nvPr/>
        </p:nvSpPr>
        <p:spPr>
          <a:xfrm>
            <a:off x="491490" y="1603415"/>
            <a:ext cx="15240" cy="765572"/>
          </a:xfrm>
          <a:prstGeom prst="rect">
            <a:avLst/>
          </a:prstGeom>
          <a:solidFill>
            <a:srgbClr val="005D45"/>
          </a:solidFill>
          <a:ln/>
        </p:spPr>
        <p:txBody>
          <a:bodyPr/>
          <a:lstStyle/>
          <a:p>
            <a:endParaRPr lang="nb-NO"/>
          </a:p>
        </p:txBody>
      </p:sp>
      <p:sp>
        <p:nvSpPr>
          <p:cNvPr id="6" name="Shape 4"/>
          <p:cNvSpPr/>
          <p:nvPr/>
        </p:nvSpPr>
        <p:spPr>
          <a:xfrm>
            <a:off x="491490" y="2526983"/>
            <a:ext cx="4455557" cy="1064419"/>
          </a:xfrm>
          <a:prstGeom prst="roundRect">
            <a:avLst>
              <a:gd name="adj" fmla="val 5542"/>
            </a:avLst>
          </a:prstGeom>
          <a:solidFill>
            <a:srgbClr val="F1F1F1"/>
          </a:solidFill>
          <a:ln w="15240">
            <a:solidFill>
              <a:srgbClr val="005D45"/>
            </a:solidFill>
            <a:prstDash val="solid"/>
          </a:ln>
        </p:spPr>
        <p:txBody>
          <a:bodyPr/>
          <a:lstStyle/>
          <a:p>
            <a:endParaRPr lang="nb-NO"/>
          </a:p>
        </p:txBody>
      </p:sp>
      <p:sp>
        <p:nvSpPr>
          <p:cNvPr id="7" name="Text 5"/>
          <p:cNvSpPr/>
          <p:nvPr/>
        </p:nvSpPr>
        <p:spPr>
          <a:xfrm>
            <a:off x="647105" y="2682597"/>
            <a:ext cx="2469952" cy="219432"/>
          </a:xfrm>
          <a:prstGeom prst="rect">
            <a:avLst/>
          </a:prstGeom>
          <a:noFill/>
          <a:ln/>
        </p:spPr>
        <p:txBody>
          <a:bodyPr wrap="none" lIns="0" tIns="0" rIns="0" bIns="0" rtlCol="0" anchor="t"/>
          <a:lstStyle/>
          <a:p>
            <a:pPr marL="0" indent="0" algn="l">
              <a:lnSpc>
                <a:spcPts val="1700"/>
              </a:lnSpc>
              <a:buNone/>
            </a:pPr>
            <a:r>
              <a:rPr lang="en-US" sz="1350" b="1" dirty="0">
                <a:solidFill>
                  <a:srgbClr val="292A2A"/>
                </a:solidFill>
                <a:latin typeface="Roboto Bold" pitchFamily="34" charset="0"/>
                <a:ea typeface="Roboto Bold" pitchFamily="34" charset="-122"/>
                <a:cs typeface="Roboto Bold" pitchFamily="34" charset="-120"/>
              </a:rPr>
              <a:t>Accelerated Provisioning Rates</a:t>
            </a:r>
            <a:endParaRPr lang="en-US" sz="1350" dirty="0"/>
          </a:p>
        </p:txBody>
      </p:sp>
      <p:sp>
        <p:nvSpPr>
          <p:cNvPr id="8" name="Text 6"/>
          <p:cNvSpPr/>
          <p:nvPr/>
        </p:nvSpPr>
        <p:spPr>
          <a:xfrm>
            <a:off x="647105" y="2986207"/>
            <a:ext cx="4144328" cy="449580"/>
          </a:xfrm>
          <a:prstGeom prst="rect">
            <a:avLst/>
          </a:prstGeom>
          <a:noFill/>
          <a:ln/>
        </p:spPr>
        <p:txBody>
          <a:bodyPr wrap="square" lIns="0" tIns="0" rIns="0" bIns="0" rtlCol="0" anchor="t"/>
          <a:lstStyle/>
          <a:p>
            <a:pPr marL="0" indent="0" algn="l">
              <a:lnSpc>
                <a:spcPts val="1750"/>
              </a:lnSpc>
              <a:buNone/>
            </a:pPr>
            <a:r>
              <a:rPr lang="en-US" sz="1400" dirty="0">
                <a:solidFill>
                  <a:srgbClr val="292A2A"/>
                </a:solidFill>
                <a:latin typeface="Roboto" pitchFamily="34" charset="0"/>
                <a:ea typeface="Roboto" pitchFamily="34" charset="-122"/>
                <a:cs typeface="Roboto" pitchFamily="34" charset="-120"/>
              </a:rPr>
              <a:t>Swiftly provision access and resources for new hires and internal transfers.</a:t>
            </a:r>
            <a:endParaRPr lang="en-US" sz="1400" dirty="0"/>
          </a:p>
        </p:txBody>
      </p:sp>
      <p:sp>
        <p:nvSpPr>
          <p:cNvPr id="9" name="Shape 7"/>
          <p:cNvSpPr/>
          <p:nvPr/>
        </p:nvSpPr>
        <p:spPr>
          <a:xfrm>
            <a:off x="5087422" y="2526983"/>
            <a:ext cx="4455557" cy="1064419"/>
          </a:xfrm>
          <a:prstGeom prst="roundRect">
            <a:avLst>
              <a:gd name="adj" fmla="val 5542"/>
            </a:avLst>
          </a:prstGeom>
          <a:solidFill>
            <a:srgbClr val="F1F1F1"/>
          </a:solidFill>
          <a:ln w="15240">
            <a:solidFill>
              <a:srgbClr val="A2B9AF"/>
            </a:solidFill>
            <a:prstDash val="solid"/>
          </a:ln>
        </p:spPr>
        <p:txBody>
          <a:bodyPr/>
          <a:lstStyle/>
          <a:p>
            <a:endParaRPr lang="nb-NO"/>
          </a:p>
        </p:txBody>
      </p:sp>
      <p:sp>
        <p:nvSpPr>
          <p:cNvPr id="10" name="Text 8"/>
          <p:cNvSpPr/>
          <p:nvPr/>
        </p:nvSpPr>
        <p:spPr>
          <a:xfrm>
            <a:off x="5243036" y="2682597"/>
            <a:ext cx="2000607" cy="219432"/>
          </a:xfrm>
          <a:prstGeom prst="rect">
            <a:avLst/>
          </a:prstGeom>
          <a:noFill/>
          <a:ln/>
        </p:spPr>
        <p:txBody>
          <a:bodyPr wrap="none" lIns="0" tIns="0" rIns="0" bIns="0" rtlCol="0" anchor="t"/>
          <a:lstStyle/>
          <a:p>
            <a:pPr marL="0" indent="0" algn="l">
              <a:lnSpc>
                <a:spcPts val="1700"/>
              </a:lnSpc>
              <a:buNone/>
            </a:pPr>
            <a:r>
              <a:rPr lang="en-US" sz="1350" b="1" dirty="0">
                <a:solidFill>
                  <a:srgbClr val="292A2A"/>
                </a:solidFill>
                <a:latin typeface="Roboto Bold" pitchFamily="34" charset="0"/>
                <a:ea typeface="Roboto Bold" pitchFamily="34" charset="-122"/>
                <a:cs typeface="Roboto Bold" pitchFamily="34" charset="-120"/>
              </a:rPr>
              <a:t>Reduced Time-to-Access</a:t>
            </a:r>
            <a:endParaRPr lang="en-US" sz="1350" dirty="0"/>
          </a:p>
        </p:txBody>
      </p:sp>
      <p:sp>
        <p:nvSpPr>
          <p:cNvPr id="11" name="Text 9"/>
          <p:cNvSpPr/>
          <p:nvPr/>
        </p:nvSpPr>
        <p:spPr>
          <a:xfrm>
            <a:off x="5243036" y="2986207"/>
            <a:ext cx="4144328" cy="449580"/>
          </a:xfrm>
          <a:prstGeom prst="rect">
            <a:avLst/>
          </a:prstGeom>
          <a:noFill/>
          <a:ln/>
        </p:spPr>
        <p:txBody>
          <a:bodyPr wrap="square" lIns="0" tIns="0" rIns="0" bIns="0" rtlCol="0" anchor="t"/>
          <a:lstStyle/>
          <a:p>
            <a:pPr marL="0" indent="0" algn="l">
              <a:lnSpc>
                <a:spcPts val="1750"/>
              </a:lnSpc>
              <a:buNone/>
            </a:pPr>
            <a:r>
              <a:rPr lang="en-US" sz="1400" dirty="0">
                <a:solidFill>
                  <a:srgbClr val="292A2A"/>
                </a:solidFill>
                <a:latin typeface="Roboto" pitchFamily="34" charset="0"/>
                <a:ea typeface="Roboto" pitchFamily="34" charset="-122"/>
                <a:cs typeface="Roboto" pitchFamily="34" charset="-120"/>
              </a:rPr>
              <a:t>Minimize delays for employees gaining necessary system and application access.</a:t>
            </a:r>
            <a:endParaRPr lang="en-US" sz="1400" dirty="0"/>
          </a:p>
        </p:txBody>
      </p:sp>
      <p:sp>
        <p:nvSpPr>
          <p:cNvPr id="12" name="Shape 10"/>
          <p:cNvSpPr/>
          <p:nvPr/>
        </p:nvSpPr>
        <p:spPr>
          <a:xfrm>
            <a:off x="9683353" y="2526983"/>
            <a:ext cx="4455557" cy="1064419"/>
          </a:xfrm>
          <a:prstGeom prst="roundRect">
            <a:avLst>
              <a:gd name="adj" fmla="val 5542"/>
            </a:avLst>
          </a:prstGeom>
          <a:solidFill>
            <a:srgbClr val="F1F1F1"/>
          </a:solidFill>
          <a:ln w="15240">
            <a:solidFill>
              <a:srgbClr val="F1F1F1"/>
            </a:solidFill>
            <a:prstDash val="solid"/>
          </a:ln>
        </p:spPr>
        <p:txBody>
          <a:bodyPr/>
          <a:lstStyle/>
          <a:p>
            <a:endParaRPr lang="nb-NO"/>
          </a:p>
        </p:txBody>
      </p:sp>
      <p:sp>
        <p:nvSpPr>
          <p:cNvPr id="13" name="Text 11"/>
          <p:cNvSpPr/>
          <p:nvPr/>
        </p:nvSpPr>
        <p:spPr>
          <a:xfrm>
            <a:off x="9838968" y="2682597"/>
            <a:ext cx="2265283" cy="219432"/>
          </a:xfrm>
          <a:prstGeom prst="rect">
            <a:avLst/>
          </a:prstGeom>
          <a:noFill/>
          <a:ln/>
        </p:spPr>
        <p:txBody>
          <a:bodyPr wrap="none" lIns="0" tIns="0" rIns="0" bIns="0" rtlCol="0" anchor="t"/>
          <a:lstStyle/>
          <a:p>
            <a:pPr marL="0" indent="0" algn="l">
              <a:lnSpc>
                <a:spcPts val="1700"/>
              </a:lnSpc>
              <a:buNone/>
            </a:pPr>
            <a:r>
              <a:rPr lang="en-US" sz="1350" b="1" dirty="0">
                <a:solidFill>
                  <a:srgbClr val="292A2A"/>
                </a:solidFill>
                <a:latin typeface="Roboto Bold" pitchFamily="34" charset="0"/>
                <a:ea typeface="Roboto Bold" pitchFamily="34" charset="-122"/>
                <a:cs typeface="Roboto Bold" pitchFamily="34" charset="-120"/>
              </a:rPr>
              <a:t>Robust Compliance Tracking</a:t>
            </a:r>
            <a:endParaRPr lang="en-US" sz="1350" dirty="0"/>
          </a:p>
        </p:txBody>
      </p:sp>
      <p:sp>
        <p:nvSpPr>
          <p:cNvPr id="14" name="Text 12"/>
          <p:cNvSpPr/>
          <p:nvPr/>
        </p:nvSpPr>
        <p:spPr>
          <a:xfrm>
            <a:off x="9838968" y="2986207"/>
            <a:ext cx="4144328" cy="449580"/>
          </a:xfrm>
          <a:prstGeom prst="rect">
            <a:avLst/>
          </a:prstGeom>
          <a:noFill/>
          <a:ln/>
        </p:spPr>
        <p:txBody>
          <a:bodyPr wrap="square" lIns="0" tIns="0" rIns="0" bIns="0" rtlCol="0" anchor="t"/>
          <a:lstStyle/>
          <a:p>
            <a:pPr marL="0" indent="0" algn="l">
              <a:lnSpc>
                <a:spcPts val="1750"/>
              </a:lnSpc>
              <a:buNone/>
            </a:pPr>
            <a:r>
              <a:rPr lang="en-US" sz="1400" dirty="0">
                <a:solidFill>
                  <a:srgbClr val="292A2A"/>
                </a:solidFill>
                <a:latin typeface="Roboto" pitchFamily="34" charset="0"/>
                <a:ea typeface="Roboto" pitchFamily="34" charset="-122"/>
                <a:cs typeface="Roboto" pitchFamily="34" charset="-120"/>
              </a:rPr>
              <a:t>Automate monitoring and reporting on identity lifecycle policy adherence.</a:t>
            </a:r>
            <a:endParaRPr lang="en-US" sz="1400" dirty="0"/>
          </a:p>
        </p:txBody>
      </p:sp>
      <p:pic>
        <p:nvPicPr>
          <p:cNvPr id="15" name="Image 0" descr="preencoded.png"/>
          <p:cNvPicPr>
            <a:picLocks noChangeAspect="1"/>
          </p:cNvPicPr>
          <p:nvPr/>
        </p:nvPicPr>
        <p:blipFill>
          <a:blip r:embed="rId3"/>
          <a:stretch>
            <a:fillRect/>
          </a:stretch>
        </p:blipFill>
        <p:spPr>
          <a:xfrm>
            <a:off x="491490" y="3749397"/>
            <a:ext cx="10393680" cy="397930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9943" y="431602"/>
            <a:ext cx="5862876" cy="446484"/>
          </a:xfrm>
          <a:prstGeom prst="rect">
            <a:avLst/>
          </a:prstGeom>
          <a:noFill/>
          <a:ln/>
        </p:spPr>
        <p:txBody>
          <a:bodyPr wrap="none" lIns="0" tIns="0" rIns="0" bIns="0" rtlCol="0" anchor="t"/>
          <a:lstStyle/>
          <a:p>
            <a:pPr marL="0" indent="0" algn="l">
              <a:lnSpc>
                <a:spcPts val="3500"/>
              </a:lnSpc>
              <a:buNone/>
            </a:pPr>
            <a:r>
              <a:rPr lang="en-US" sz="2800" b="1" dirty="0">
                <a:solidFill>
                  <a:srgbClr val="005D45"/>
                </a:solidFill>
                <a:latin typeface="Roboto Bold" pitchFamily="34" charset="0"/>
                <a:ea typeface="Roboto Bold" pitchFamily="34" charset="-122"/>
                <a:cs typeface="Roboto Bold" pitchFamily="34" charset="-120"/>
              </a:rPr>
              <a:t>CISO: Privileged Access Compliance</a:t>
            </a:r>
            <a:endParaRPr lang="en-US" sz="2800" dirty="0"/>
          </a:p>
        </p:txBody>
      </p:sp>
      <p:sp>
        <p:nvSpPr>
          <p:cNvPr id="3" name="Text 1"/>
          <p:cNvSpPr/>
          <p:nvPr/>
        </p:nvSpPr>
        <p:spPr>
          <a:xfrm>
            <a:off x="499943" y="1163717"/>
            <a:ext cx="13630513" cy="228600"/>
          </a:xfrm>
          <a:prstGeom prst="rect">
            <a:avLst/>
          </a:prstGeom>
          <a:noFill/>
          <a:ln/>
        </p:spPr>
        <p:txBody>
          <a:bodyPr wrap="none" lIns="0" tIns="0" rIns="0" bIns="0" rtlCol="0" anchor="t"/>
          <a:lstStyle/>
          <a:p>
            <a:pPr marL="0" indent="0" algn="l">
              <a:lnSpc>
                <a:spcPts val="1750"/>
              </a:lnSpc>
              <a:buNone/>
            </a:pPr>
            <a:r>
              <a:rPr lang="en-US" sz="1400" dirty="0">
                <a:solidFill>
                  <a:srgbClr val="292A2A"/>
                </a:solidFill>
                <a:latin typeface="Roboto" pitchFamily="34" charset="0"/>
                <a:ea typeface="Roboto" pitchFamily="34" charset="-122"/>
                <a:cs typeface="Roboto" pitchFamily="34" charset="-120"/>
              </a:rPr>
              <a:t>Ensure adherence to security policies and compliance regulations for critical access.</a:t>
            </a:r>
            <a:endParaRPr lang="en-US" sz="1400" dirty="0"/>
          </a:p>
        </p:txBody>
      </p:sp>
      <p:sp>
        <p:nvSpPr>
          <p:cNvPr id="4" name="Text 2"/>
          <p:cNvSpPr/>
          <p:nvPr/>
        </p:nvSpPr>
        <p:spPr>
          <a:xfrm>
            <a:off x="714137" y="1713548"/>
            <a:ext cx="13416320" cy="457200"/>
          </a:xfrm>
          <a:prstGeom prst="rect">
            <a:avLst/>
          </a:prstGeom>
          <a:noFill/>
          <a:ln/>
        </p:spPr>
        <p:txBody>
          <a:bodyPr wrap="square" lIns="0" tIns="0" rIns="0" bIns="0" rtlCol="0" anchor="t"/>
          <a:lstStyle/>
          <a:p>
            <a:pPr marL="0" indent="0" algn="l">
              <a:lnSpc>
                <a:spcPts val="1750"/>
              </a:lnSpc>
              <a:buNone/>
            </a:pPr>
            <a:r>
              <a:rPr lang="en-US" sz="1400" i="1" dirty="0">
                <a:solidFill>
                  <a:srgbClr val="292A2A"/>
                </a:solidFill>
                <a:latin typeface="Roboto" pitchFamily="34" charset="0"/>
                <a:ea typeface="Roboto" pitchFamily="34" charset="-122"/>
                <a:cs typeface="Roboto" pitchFamily="34" charset="-120"/>
              </a:rPr>
              <a:t>"Claude, audit our current privileged access configurations. Identify all users with elevated permissions in critical systems and verify their compliance with our MFA policies and least privilege principles. Generate a report detailing any compliance gaps and suggest remediation actions for high-risk accounts."</a:t>
            </a:r>
            <a:endParaRPr lang="en-US" sz="1400" dirty="0"/>
          </a:p>
        </p:txBody>
      </p:sp>
      <p:sp>
        <p:nvSpPr>
          <p:cNvPr id="5" name="Shape 3"/>
          <p:cNvSpPr/>
          <p:nvPr/>
        </p:nvSpPr>
        <p:spPr>
          <a:xfrm>
            <a:off x="499943" y="1552932"/>
            <a:ext cx="15240" cy="778431"/>
          </a:xfrm>
          <a:prstGeom prst="rect">
            <a:avLst/>
          </a:prstGeom>
          <a:solidFill>
            <a:srgbClr val="005D45"/>
          </a:solidFill>
          <a:ln/>
        </p:spPr>
        <p:txBody>
          <a:bodyPr/>
          <a:lstStyle/>
          <a:p>
            <a:endParaRPr lang="nb-NO"/>
          </a:p>
        </p:txBody>
      </p:sp>
      <p:sp>
        <p:nvSpPr>
          <p:cNvPr id="6" name="Shape 4"/>
          <p:cNvSpPr/>
          <p:nvPr/>
        </p:nvSpPr>
        <p:spPr>
          <a:xfrm>
            <a:off x="499943" y="2331363"/>
            <a:ext cx="4448294" cy="1242655"/>
          </a:xfrm>
          <a:prstGeom prst="roundRect">
            <a:avLst>
              <a:gd name="adj" fmla="val 5545"/>
            </a:avLst>
          </a:prstGeom>
          <a:solidFill>
            <a:srgbClr val="F1F1F1"/>
          </a:solidFill>
          <a:ln w="15240">
            <a:solidFill>
              <a:srgbClr val="005D45"/>
            </a:solidFill>
            <a:prstDash val="solid"/>
          </a:ln>
        </p:spPr>
        <p:txBody>
          <a:bodyPr/>
          <a:lstStyle/>
          <a:p>
            <a:endParaRPr lang="nb-NO"/>
          </a:p>
        </p:txBody>
      </p:sp>
      <p:sp>
        <p:nvSpPr>
          <p:cNvPr id="7" name="Text 5"/>
          <p:cNvSpPr/>
          <p:nvPr/>
        </p:nvSpPr>
        <p:spPr>
          <a:xfrm>
            <a:off x="657939" y="2491979"/>
            <a:ext cx="2428161" cy="223242"/>
          </a:xfrm>
          <a:prstGeom prst="rect">
            <a:avLst/>
          </a:prstGeom>
          <a:noFill/>
          <a:ln/>
        </p:spPr>
        <p:txBody>
          <a:bodyPr wrap="none" lIns="0" tIns="0" rIns="0" bIns="0" rtlCol="0" anchor="t"/>
          <a:lstStyle/>
          <a:p>
            <a:pPr marL="0" indent="0" algn="l">
              <a:lnSpc>
                <a:spcPts val="1750"/>
              </a:lnSpc>
              <a:buNone/>
            </a:pPr>
            <a:r>
              <a:rPr lang="en-US" sz="1400" b="1" dirty="0">
                <a:solidFill>
                  <a:srgbClr val="292A2A"/>
                </a:solidFill>
                <a:latin typeface="Roboto Bold" pitchFamily="34" charset="0"/>
                <a:ea typeface="Roboto Bold" pitchFamily="34" charset="-122"/>
                <a:cs typeface="Roboto Bold" pitchFamily="34" charset="-120"/>
              </a:rPr>
              <a:t>MFA Compliance Enforcement</a:t>
            </a:r>
            <a:endParaRPr lang="en-US" sz="1400" dirty="0"/>
          </a:p>
        </p:txBody>
      </p:sp>
      <p:sp>
        <p:nvSpPr>
          <p:cNvPr id="8" name="Text 6"/>
          <p:cNvSpPr/>
          <p:nvPr/>
        </p:nvSpPr>
        <p:spPr>
          <a:xfrm>
            <a:off x="657939" y="2800827"/>
            <a:ext cx="4132302" cy="457200"/>
          </a:xfrm>
          <a:prstGeom prst="rect">
            <a:avLst/>
          </a:prstGeom>
          <a:noFill/>
          <a:ln/>
        </p:spPr>
        <p:txBody>
          <a:bodyPr wrap="square" lIns="0" tIns="0" rIns="0" bIns="0" rtlCol="0" anchor="t"/>
          <a:lstStyle/>
          <a:p>
            <a:pPr marL="0" indent="0" algn="l">
              <a:lnSpc>
                <a:spcPts val="1750"/>
              </a:lnSpc>
              <a:buNone/>
            </a:pPr>
            <a:r>
              <a:rPr lang="en-US" sz="1400" dirty="0">
                <a:solidFill>
                  <a:srgbClr val="292A2A"/>
                </a:solidFill>
                <a:latin typeface="Roboto" pitchFamily="34" charset="0"/>
                <a:ea typeface="Roboto" pitchFamily="34" charset="-122"/>
                <a:cs typeface="Roboto" pitchFamily="34" charset="-120"/>
              </a:rPr>
              <a:t>Automate verification and enforcement of multi-factor authentication for all privileged accounts.</a:t>
            </a:r>
            <a:endParaRPr lang="en-US" sz="1400" dirty="0"/>
          </a:p>
        </p:txBody>
      </p:sp>
      <p:sp>
        <p:nvSpPr>
          <p:cNvPr id="9" name="Shape 7"/>
          <p:cNvSpPr/>
          <p:nvPr/>
        </p:nvSpPr>
        <p:spPr>
          <a:xfrm>
            <a:off x="5090993" y="2331363"/>
            <a:ext cx="4448294" cy="1242655"/>
          </a:xfrm>
          <a:prstGeom prst="roundRect">
            <a:avLst>
              <a:gd name="adj" fmla="val 5545"/>
            </a:avLst>
          </a:prstGeom>
          <a:solidFill>
            <a:srgbClr val="F1F1F1"/>
          </a:solidFill>
          <a:ln w="15240">
            <a:solidFill>
              <a:srgbClr val="A2B9AF"/>
            </a:solidFill>
            <a:prstDash val="solid"/>
          </a:ln>
        </p:spPr>
        <p:txBody>
          <a:bodyPr/>
          <a:lstStyle/>
          <a:p>
            <a:endParaRPr lang="nb-NO"/>
          </a:p>
        </p:txBody>
      </p:sp>
      <p:sp>
        <p:nvSpPr>
          <p:cNvPr id="10" name="Text 8"/>
          <p:cNvSpPr/>
          <p:nvPr/>
        </p:nvSpPr>
        <p:spPr>
          <a:xfrm>
            <a:off x="5248989" y="2491979"/>
            <a:ext cx="1910477" cy="223242"/>
          </a:xfrm>
          <a:prstGeom prst="rect">
            <a:avLst/>
          </a:prstGeom>
          <a:noFill/>
          <a:ln/>
        </p:spPr>
        <p:txBody>
          <a:bodyPr wrap="none" lIns="0" tIns="0" rIns="0" bIns="0" rtlCol="0" anchor="t"/>
          <a:lstStyle/>
          <a:p>
            <a:pPr marL="0" indent="0" algn="l">
              <a:lnSpc>
                <a:spcPts val="1750"/>
              </a:lnSpc>
              <a:buNone/>
            </a:pPr>
            <a:r>
              <a:rPr lang="en-US" sz="1400" b="1" dirty="0">
                <a:solidFill>
                  <a:srgbClr val="292A2A"/>
                </a:solidFill>
                <a:latin typeface="Roboto Bold" pitchFamily="34" charset="0"/>
                <a:ea typeface="Roboto Bold" pitchFamily="34" charset="-122"/>
                <a:cs typeface="Roboto Bold" pitchFamily="34" charset="-120"/>
              </a:rPr>
              <a:t>Granular Role Oversight</a:t>
            </a:r>
            <a:endParaRPr lang="en-US" sz="1400" dirty="0"/>
          </a:p>
        </p:txBody>
      </p:sp>
      <p:sp>
        <p:nvSpPr>
          <p:cNvPr id="11" name="Text 9"/>
          <p:cNvSpPr/>
          <p:nvPr/>
        </p:nvSpPr>
        <p:spPr>
          <a:xfrm>
            <a:off x="5248989" y="2800827"/>
            <a:ext cx="4132302" cy="457200"/>
          </a:xfrm>
          <a:prstGeom prst="rect">
            <a:avLst/>
          </a:prstGeom>
          <a:noFill/>
          <a:ln/>
        </p:spPr>
        <p:txBody>
          <a:bodyPr wrap="square" lIns="0" tIns="0" rIns="0" bIns="0" rtlCol="0" anchor="t"/>
          <a:lstStyle/>
          <a:p>
            <a:pPr marL="0" indent="0" algn="l">
              <a:lnSpc>
                <a:spcPts val="1750"/>
              </a:lnSpc>
              <a:buNone/>
            </a:pPr>
            <a:r>
              <a:rPr lang="en-US" sz="1400" dirty="0">
                <a:solidFill>
                  <a:srgbClr val="292A2A"/>
                </a:solidFill>
                <a:latin typeface="Roboto" pitchFamily="34" charset="0"/>
                <a:ea typeface="Roboto" pitchFamily="34" charset="-122"/>
                <a:cs typeface="Roboto" pitchFamily="34" charset="-120"/>
              </a:rPr>
              <a:t>Gain visibility and control over roles and permissions to prevent unauthorized access and privilege creep.</a:t>
            </a:r>
            <a:endParaRPr lang="en-US" sz="1400" dirty="0"/>
          </a:p>
        </p:txBody>
      </p:sp>
      <p:sp>
        <p:nvSpPr>
          <p:cNvPr id="12" name="Shape 10"/>
          <p:cNvSpPr/>
          <p:nvPr/>
        </p:nvSpPr>
        <p:spPr>
          <a:xfrm>
            <a:off x="9682043" y="2331363"/>
            <a:ext cx="4448294" cy="1242655"/>
          </a:xfrm>
          <a:prstGeom prst="roundRect">
            <a:avLst>
              <a:gd name="adj" fmla="val 5545"/>
            </a:avLst>
          </a:prstGeom>
          <a:solidFill>
            <a:srgbClr val="F1F1F1"/>
          </a:solidFill>
          <a:ln w="15240">
            <a:solidFill>
              <a:srgbClr val="F1F1F1"/>
            </a:solidFill>
            <a:prstDash val="solid"/>
          </a:ln>
        </p:spPr>
        <p:txBody>
          <a:bodyPr/>
          <a:lstStyle/>
          <a:p>
            <a:endParaRPr lang="nb-NO"/>
          </a:p>
        </p:txBody>
      </p:sp>
      <p:sp>
        <p:nvSpPr>
          <p:cNvPr id="13" name="Text 11"/>
          <p:cNvSpPr/>
          <p:nvPr/>
        </p:nvSpPr>
        <p:spPr>
          <a:xfrm>
            <a:off x="9840039" y="2491979"/>
            <a:ext cx="1940600" cy="223242"/>
          </a:xfrm>
          <a:prstGeom prst="rect">
            <a:avLst/>
          </a:prstGeom>
          <a:noFill/>
          <a:ln/>
        </p:spPr>
        <p:txBody>
          <a:bodyPr wrap="none" lIns="0" tIns="0" rIns="0" bIns="0" rtlCol="0" anchor="t"/>
          <a:lstStyle/>
          <a:p>
            <a:pPr marL="0" indent="0" algn="l">
              <a:lnSpc>
                <a:spcPts val="1750"/>
              </a:lnSpc>
              <a:buNone/>
            </a:pPr>
            <a:r>
              <a:rPr lang="en-US" sz="1400" b="1" dirty="0">
                <a:solidFill>
                  <a:srgbClr val="292A2A"/>
                </a:solidFill>
                <a:latin typeface="Roboto Bold" pitchFamily="34" charset="0"/>
                <a:ea typeface="Roboto Bold" pitchFamily="34" charset="-122"/>
                <a:cs typeface="Roboto Bold" pitchFamily="34" charset="-120"/>
              </a:rPr>
              <a:t>Automated Risk Scoring</a:t>
            </a:r>
            <a:endParaRPr lang="en-US" sz="1400" dirty="0"/>
          </a:p>
        </p:txBody>
      </p:sp>
      <p:sp>
        <p:nvSpPr>
          <p:cNvPr id="14" name="Text 12"/>
          <p:cNvSpPr/>
          <p:nvPr/>
        </p:nvSpPr>
        <p:spPr>
          <a:xfrm>
            <a:off x="9840039" y="2800827"/>
            <a:ext cx="4132302" cy="457200"/>
          </a:xfrm>
          <a:prstGeom prst="rect">
            <a:avLst/>
          </a:prstGeom>
          <a:noFill/>
          <a:ln/>
        </p:spPr>
        <p:txBody>
          <a:bodyPr wrap="square" lIns="0" tIns="0" rIns="0" bIns="0" rtlCol="0" anchor="t"/>
          <a:lstStyle/>
          <a:p>
            <a:pPr marL="0" indent="0" algn="l">
              <a:lnSpc>
                <a:spcPts val="1750"/>
              </a:lnSpc>
              <a:buNone/>
            </a:pPr>
            <a:r>
              <a:rPr lang="en-US" sz="1400" dirty="0">
                <a:solidFill>
                  <a:srgbClr val="292A2A"/>
                </a:solidFill>
                <a:latin typeface="Roboto" pitchFamily="34" charset="0"/>
                <a:ea typeface="Roboto" pitchFamily="34" charset="-122"/>
                <a:cs typeface="Roboto" pitchFamily="34" charset="-120"/>
              </a:rPr>
              <a:t>Implement real-time risk assessments for privileged activities, enhancing proactive threat mitigation.</a:t>
            </a:r>
            <a:endParaRPr lang="en-US" sz="1400" dirty="0"/>
          </a:p>
        </p:txBody>
      </p:sp>
      <p:pic>
        <p:nvPicPr>
          <p:cNvPr id="15" name="Image 0" descr="preencoded.png"/>
          <p:cNvPicPr>
            <a:picLocks noChangeAspect="1"/>
          </p:cNvPicPr>
          <p:nvPr/>
        </p:nvPicPr>
        <p:blipFill>
          <a:blip r:embed="rId3"/>
          <a:stretch>
            <a:fillRect/>
          </a:stretch>
        </p:blipFill>
        <p:spPr>
          <a:xfrm>
            <a:off x="499943" y="3734633"/>
            <a:ext cx="11428333" cy="40633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13755" y="426601"/>
            <a:ext cx="7149703" cy="458748"/>
          </a:xfrm>
          <a:prstGeom prst="rect">
            <a:avLst/>
          </a:prstGeom>
          <a:noFill/>
          <a:ln/>
        </p:spPr>
        <p:txBody>
          <a:bodyPr wrap="none" lIns="0" tIns="0" rIns="0" bIns="0" rtlCol="0" anchor="t"/>
          <a:lstStyle/>
          <a:p>
            <a:pPr marL="0" indent="0" algn="l">
              <a:lnSpc>
                <a:spcPts val="3600"/>
              </a:lnSpc>
              <a:buNone/>
            </a:pPr>
            <a:r>
              <a:rPr lang="en-US" sz="2850" b="1" dirty="0">
                <a:solidFill>
                  <a:srgbClr val="005D45"/>
                </a:solidFill>
                <a:latin typeface="Roboto Bold" pitchFamily="34" charset="0"/>
                <a:ea typeface="Roboto Bold" pitchFamily="34" charset="-122"/>
                <a:cs typeface="Roboto Bold" pitchFamily="34" charset="-120"/>
              </a:rPr>
              <a:t>Security Analyst: Risk &amp; Anomaly Detection</a:t>
            </a:r>
            <a:endParaRPr lang="en-US" sz="2850" dirty="0"/>
          </a:p>
        </p:txBody>
      </p:sp>
      <p:sp>
        <p:nvSpPr>
          <p:cNvPr id="3" name="Text 1"/>
          <p:cNvSpPr/>
          <p:nvPr/>
        </p:nvSpPr>
        <p:spPr>
          <a:xfrm>
            <a:off x="513755" y="1178957"/>
            <a:ext cx="13602891" cy="234791"/>
          </a:xfrm>
          <a:prstGeom prst="rect">
            <a:avLst/>
          </a:prstGeom>
          <a:noFill/>
          <a:ln/>
        </p:spPr>
        <p:txBody>
          <a:bodyPr wrap="none" lIns="0" tIns="0" rIns="0" bIns="0" rtlCol="0" anchor="t"/>
          <a:lstStyle/>
          <a:p>
            <a:pPr marL="0" indent="0" algn="l">
              <a:lnSpc>
                <a:spcPts val="1800"/>
              </a:lnSpc>
              <a:buNone/>
            </a:pPr>
            <a:r>
              <a:rPr lang="en-US" sz="1400" dirty="0">
                <a:solidFill>
                  <a:srgbClr val="292A2A"/>
                </a:solidFill>
                <a:latin typeface="Roboto" pitchFamily="34" charset="0"/>
                <a:ea typeface="Roboto" pitchFamily="34" charset="-122"/>
                <a:cs typeface="Roboto" pitchFamily="34" charset="-120"/>
              </a:rPr>
              <a:t>Proactively identify and mitigate potential security risks and anomalies with advanced AI insights.</a:t>
            </a:r>
            <a:endParaRPr lang="en-US" sz="1400" dirty="0"/>
          </a:p>
        </p:txBody>
      </p:sp>
      <p:sp>
        <p:nvSpPr>
          <p:cNvPr id="4" name="Text 2"/>
          <p:cNvSpPr/>
          <p:nvPr/>
        </p:nvSpPr>
        <p:spPr>
          <a:xfrm>
            <a:off x="733901" y="1744028"/>
            <a:ext cx="13382744" cy="469582"/>
          </a:xfrm>
          <a:prstGeom prst="rect">
            <a:avLst/>
          </a:prstGeom>
          <a:noFill/>
          <a:ln/>
        </p:spPr>
        <p:txBody>
          <a:bodyPr wrap="square" lIns="0" tIns="0" rIns="0" bIns="0" rtlCol="0" anchor="t"/>
          <a:lstStyle/>
          <a:p>
            <a:pPr marL="0" indent="0" algn="l">
              <a:lnSpc>
                <a:spcPts val="1800"/>
              </a:lnSpc>
              <a:buNone/>
            </a:pPr>
            <a:r>
              <a:rPr lang="en-US" sz="1400" i="1" dirty="0">
                <a:solidFill>
                  <a:srgbClr val="292A2A"/>
                </a:solidFill>
                <a:latin typeface="Roboto" pitchFamily="34" charset="0"/>
                <a:ea typeface="Roboto" pitchFamily="34" charset="-122"/>
                <a:cs typeface="Roboto" pitchFamily="34" charset="-120"/>
              </a:rPr>
              <a:t>"Claude, analyze user activity logs for the past month. Identify any unusual login patterns, access requests from new locations, or unauthorized attempts to modify critical data. Highlight potential insider threats or external compromises and recommend immediate remediation steps for detected anomalies."</a:t>
            </a:r>
            <a:endParaRPr lang="en-US" sz="1400" dirty="0"/>
          </a:p>
        </p:txBody>
      </p:sp>
      <p:sp>
        <p:nvSpPr>
          <p:cNvPr id="5" name="Shape 3"/>
          <p:cNvSpPr/>
          <p:nvPr/>
        </p:nvSpPr>
        <p:spPr>
          <a:xfrm>
            <a:off x="513755" y="1578888"/>
            <a:ext cx="15240" cy="799862"/>
          </a:xfrm>
          <a:prstGeom prst="rect">
            <a:avLst/>
          </a:prstGeom>
          <a:solidFill>
            <a:srgbClr val="005D45"/>
          </a:solidFill>
          <a:ln/>
        </p:spPr>
        <p:txBody>
          <a:bodyPr/>
          <a:lstStyle/>
          <a:p>
            <a:endParaRPr lang="nb-NO"/>
          </a:p>
        </p:txBody>
      </p:sp>
      <p:sp>
        <p:nvSpPr>
          <p:cNvPr id="6" name="Shape 4"/>
          <p:cNvSpPr/>
          <p:nvPr/>
        </p:nvSpPr>
        <p:spPr>
          <a:xfrm>
            <a:off x="513755" y="2298502"/>
            <a:ext cx="4436388" cy="1356359"/>
          </a:xfrm>
          <a:prstGeom prst="roundRect">
            <a:avLst>
              <a:gd name="adj" fmla="val 5550"/>
            </a:avLst>
          </a:prstGeom>
          <a:solidFill>
            <a:srgbClr val="F1F1F1"/>
          </a:solidFill>
          <a:ln w="15240">
            <a:solidFill>
              <a:srgbClr val="005D45"/>
            </a:solidFill>
            <a:prstDash val="solid"/>
          </a:ln>
        </p:spPr>
        <p:txBody>
          <a:bodyPr/>
          <a:lstStyle/>
          <a:p>
            <a:endParaRPr lang="nb-NO"/>
          </a:p>
        </p:txBody>
      </p:sp>
      <p:sp>
        <p:nvSpPr>
          <p:cNvPr id="7" name="Text 5"/>
          <p:cNvSpPr/>
          <p:nvPr/>
        </p:nvSpPr>
        <p:spPr>
          <a:xfrm>
            <a:off x="675799" y="2546271"/>
            <a:ext cx="1835110" cy="229314"/>
          </a:xfrm>
          <a:prstGeom prst="rect">
            <a:avLst/>
          </a:prstGeom>
          <a:noFill/>
          <a:ln/>
        </p:spPr>
        <p:txBody>
          <a:bodyPr wrap="none" lIns="0" tIns="0" rIns="0" bIns="0" rtlCol="0" anchor="t"/>
          <a:lstStyle/>
          <a:p>
            <a:pPr marL="0" indent="0" algn="l">
              <a:lnSpc>
                <a:spcPts val="1800"/>
              </a:lnSpc>
              <a:buNone/>
            </a:pPr>
            <a:r>
              <a:rPr lang="en-US" sz="1400" b="1" dirty="0">
                <a:solidFill>
                  <a:srgbClr val="292A2A"/>
                </a:solidFill>
                <a:latin typeface="Roboto Bold" pitchFamily="34" charset="0"/>
                <a:ea typeface="Roboto Bold" pitchFamily="34" charset="-122"/>
                <a:cs typeface="Roboto Bold" pitchFamily="34" charset="-120"/>
              </a:rPr>
              <a:t>Geographic Analysis</a:t>
            </a:r>
            <a:endParaRPr lang="en-US" sz="1400" dirty="0"/>
          </a:p>
        </p:txBody>
      </p:sp>
      <p:sp>
        <p:nvSpPr>
          <p:cNvPr id="8" name="Text 6"/>
          <p:cNvSpPr/>
          <p:nvPr/>
        </p:nvSpPr>
        <p:spPr>
          <a:xfrm>
            <a:off x="675799" y="2863573"/>
            <a:ext cx="4112300" cy="469582"/>
          </a:xfrm>
          <a:prstGeom prst="rect">
            <a:avLst/>
          </a:prstGeom>
          <a:noFill/>
          <a:ln/>
        </p:spPr>
        <p:txBody>
          <a:bodyPr wrap="square" lIns="0" tIns="0" rIns="0" bIns="0" rtlCol="0" anchor="t"/>
          <a:lstStyle/>
          <a:p>
            <a:pPr marL="0" indent="0" algn="l">
              <a:lnSpc>
                <a:spcPts val="1800"/>
              </a:lnSpc>
              <a:buNone/>
            </a:pPr>
            <a:r>
              <a:rPr lang="en-US" sz="1400" dirty="0">
                <a:solidFill>
                  <a:srgbClr val="292A2A"/>
                </a:solidFill>
                <a:latin typeface="Roboto" pitchFamily="34" charset="0"/>
                <a:ea typeface="Roboto" pitchFamily="34" charset="-122"/>
                <a:cs typeface="Roboto" pitchFamily="34" charset="-120"/>
              </a:rPr>
              <a:t>Pinpoint and alert on suspicious login attempts or data access from unusual geographic locations.</a:t>
            </a:r>
            <a:endParaRPr lang="en-US" sz="1400" dirty="0"/>
          </a:p>
        </p:txBody>
      </p:sp>
      <p:sp>
        <p:nvSpPr>
          <p:cNvPr id="9" name="Shape 7"/>
          <p:cNvSpPr/>
          <p:nvPr/>
        </p:nvSpPr>
        <p:spPr>
          <a:xfrm>
            <a:off x="5096947" y="2298502"/>
            <a:ext cx="4436388" cy="1356359"/>
          </a:xfrm>
          <a:prstGeom prst="roundRect">
            <a:avLst>
              <a:gd name="adj" fmla="val 5550"/>
            </a:avLst>
          </a:prstGeom>
          <a:solidFill>
            <a:srgbClr val="F1F1F1"/>
          </a:solidFill>
          <a:ln w="15240">
            <a:solidFill>
              <a:srgbClr val="A2B9AF"/>
            </a:solidFill>
            <a:prstDash val="solid"/>
          </a:ln>
        </p:spPr>
        <p:txBody>
          <a:bodyPr/>
          <a:lstStyle/>
          <a:p>
            <a:endParaRPr lang="nb-NO"/>
          </a:p>
        </p:txBody>
      </p:sp>
      <p:sp>
        <p:nvSpPr>
          <p:cNvPr id="10" name="Text 8"/>
          <p:cNvSpPr/>
          <p:nvPr/>
        </p:nvSpPr>
        <p:spPr>
          <a:xfrm>
            <a:off x="5258991" y="2546271"/>
            <a:ext cx="1889403" cy="229314"/>
          </a:xfrm>
          <a:prstGeom prst="rect">
            <a:avLst/>
          </a:prstGeom>
          <a:noFill/>
          <a:ln/>
        </p:spPr>
        <p:txBody>
          <a:bodyPr wrap="none" lIns="0" tIns="0" rIns="0" bIns="0" rtlCol="0" anchor="t"/>
          <a:lstStyle/>
          <a:p>
            <a:pPr marL="0" indent="0" algn="l">
              <a:lnSpc>
                <a:spcPts val="1800"/>
              </a:lnSpc>
              <a:buNone/>
            </a:pPr>
            <a:r>
              <a:rPr lang="en-US" sz="1400" b="1" dirty="0">
                <a:solidFill>
                  <a:srgbClr val="292A2A"/>
                </a:solidFill>
                <a:latin typeface="Roboto Bold" pitchFamily="34" charset="0"/>
                <a:ea typeface="Roboto Bold" pitchFamily="34" charset="-122"/>
                <a:cs typeface="Roboto Bold" pitchFamily="34" charset="-120"/>
              </a:rPr>
              <a:t>Real-time Risk Scoring</a:t>
            </a:r>
            <a:endParaRPr lang="en-US" sz="1400" dirty="0"/>
          </a:p>
        </p:txBody>
      </p:sp>
      <p:sp>
        <p:nvSpPr>
          <p:cNvPr id="11" name="Text 9"/>
          <p:cNvSpPr/>
          <p:nvPr/>
        </p:nvSpPr>
        <p:spPr>
          <a:xfrm>
            <a:off x="5258991" y="2863573"/>
            <a:ext cx="4112300" cy="469582"/>
          </a:xfrm>
          <a:prstGeom prst="rect">
            <a:avLst/>
          </a:prstGeom>
          <a:noFill/>
          <a:ln/>
        </p:spPr>
        <p:txBody>
          <a:bodyPr wrap="square" lIns="0" tIns="0" rIns="0" bIns="0" rtlCol="0" anchor="t"/>
          <a:lstStyle/>
          <a:p>
            <a:pPr marL="0" indent="0" algn="l">
              <a:lnSpc>
                <a:spcPts val="1800"/>
              </a:lnSpc>
              <a:buNone/>
            </a:pPr>
            <a:r>
              <a:rPr lang="en-US" sz="1400" dirty="0">
                <a:solidFill>
                  <a:srgbClr val="292A2A"/>
                </a:solidFill>
                <a:latin typeface="Roboto" pitchFamily="34" charset="0"/>
                <a:ea typeface="Roboto" pitchFamily="34" charset="-122"/>
                <a:cs typeface="Roboto" pitchFamily="34" charset="-120"/>
              </a:rPr>
              <a:t>Automatically assign risk scores to activities and users, prioritizing the most critical threats for investigation.</a:t>
            </a:r>
            <a:endParaRPr lang="en-US" sz="1400" dirty="0"/>
          </a:p>
        </p:txBody>
      </p:sp>
      <p:sp>
        <p:nvSpPr>
          <p:cNvPr id="12" name="Shape 10"/>
          <p:cNvSpPr/>
          <p:nvPr/>
        </p:nvSpPr>
        <p:spPr>
          <a:xfrm>
            <a:off x="9680138" y="2298502"/>
            <a:ext cx="4436388" cy="1356359"/>
          </a:xfrm>
          <a:prstGeom prst="roundRect">
            <a:avLst>
              <a:gd name="adj" fmla="val 5550"/>
            </a:avLst>
          </a:prstGeom>
          <a:solidFill>
            <a:srgbClr val="F1F1F1"/>
          </a:solidFill>
          <a:ln w="15240">
            <a:solidFill>
              <a:srgbClr val="F1F1F1"/>
            </a:solidFill>
            <a:prstDash val="solid"/>
          </a:ln>
        </p:spPr>
        <p:txBody>
          <a:bodyPr/>
          <a:lstStyle/>
          <a:p>
            <a:endParaRPr lang="nb-NO"/>
          </a:p>
        </p:txBody>
      </p:sp>
      <p:sp>
        <p:nvSpPr>
          <p:cNvPr id="13" name="Text 11"/>
          <p:cNvSpPr/>
          <p:nvPr/>
        </p:nvSpPr>
        <p:spPr>
          <a:xfrm>
            <a:off x="9842183" y="2546271"/>
            <a:ext cx="2479953" cy="229314"/>
          </a:xfrm>
          <a:prstGeom prst="rect">
            <a:avLst/>
          </a:prstGeom>
          <a:noFill/>
          <a:ln/>
        </p:spPr>
        <p:txBody>
          <a:bodyPr wrap="none" lIns="0" tIns="0" rIns="0" bIns="0" rtlCol="0" anchor="t"/>
          <a:lstStyle/>
          <a:p>
            <a:pPr marL="0" indent="0" algn="l">
              <a:lnSpc>
                <a:spcPts val="1800"/>
              </a:lnSpc>
              <a:buNone/>
            </a:pPr>
            <a:r>
              <a:rPr lang="en-US" sz="1400" b="1" dirty="0">
                <a:solidFill>
                  <a:srgbClr val="292A2A"/>
                </a:solidFill>
                <a:latin typeface="Roboto Bold" pitchFamily="34" charset="0"/>
                <a:ea typeface="Roboto Bold" pitchFamily="34" charset="-122"/>
                <a:cs typeface="Roboto Bold" pitchFamily="34" charset="-120"/>
              </a:rPr>
              <a:t>Behavioral Anomaly Detection</a:t>
            </a:r>
            <a:endParaRPr lang="en-US" sz="1400" dirty="0"/>
          </a:p>
        </p:txBody>
      </p:sp>
      <p:sp>
        <p:nvSpPr>
          <p:cNvPr id="14" name="Text 12"/>
          <p:cNvSpPr/>
          <p:nvPr/>
        </p:nvSpPr>
        <p:spPr>
          <a:xfrm>
            <a:off x="9842183" y="2863573"/>
            <a:ext cx="4112300" cy="469582"/>
          </a:xfrm>
          <a:prstGeom prst="rect">
            <a:avLst/>
          </a:prstGeom>
          <a:noFill/>
          <a:ln/>
        </p:spPr>
        <p:txBody>
          <a:bodyPr wrap="square" lIns="0" tIns="0" rIns="0" bIns="0" rtlCol="0" anchor="t"/>
          <a:lstStyle/>
          <a:p>
            <a:pPr marL="0" indent="0" algn="l">
              <a:lnSpc>
                <a:spcPts val="1800"/>
              </a:lnSpc>
              <a:buNone/>
            </a:pPr>
            <a:r>
              <a:rPr lang="en-US" sz="1400" dirty="0">
                <a:solidFill>
                  <a:srgbClr val="292A2A"/>
                </a:solidFill>
                <a:latin typeface="Roboto" pitchFamily="34" charset="0"/>
                <a:ea typeface="Roboto" pitchFamily="34" charset="-122"/>
                <a:cs typeface="Roboto" pitchFamily="34" charset="-120"/>
              </a:rPr>
              <a:t>Leverage AI to learn normal user behavior and flag deviations that indicate potential compromise or insider threat.</a:t>
            </a:r>
            <a:endParaRPr lang="en-US" sz="1400" dirty="0"/>
          </a:p>
        </p:txBody>
      </p:sp>
      <p:pic>
        <p:nvPicPr>
          <p:cNvPr id="15" name="Image 0" descr="preencoded.png"/>
          <p:cNvPicPr>
            <a:picLocks noChangeAspect="1"/>
          </p:cNvPicPr>
          <p:nvPr/>
        </p:nvPicPr>
        <p:blipFill>
          <a:blip r:embed="rId3"/>
          <a:stretch>
            <a:fillRect/>
          </a:stretch>
        </p:blipFill>
        <p:spPr>
          <a:xfrm>
            <a:off x="513755" y="3820001"/>
            <a:ext cx="11744801" cy="398299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880256f-7d66-4211-a1d6-030cc9ef7a1f}" enabled="1" method="Privileged" siteId="{9ffeaa10-ecaf-4450-bd62-1e9746d815e8}" removed="0"/>
</clbl:labelList>
</file>

<file path=docProps/app.xml><?xml version="1.0" encoding="utf-8"?>
<Properties xmlns="http://schemas.openxmlformats.org/officeDocument/2006/extended-properties" xmlns:vt="http://schemas.openxmlformats.org/officeDocument/2006/docPropsVTypes">
  <TotalTime>1042</TotalTime>
  <Words>1455</Words>
  <Application>Microsoft Office PowerPoint</Application>
  <PresentationFormat>Egendefinert</PresentationFormat>
  <Paragraphs>118</Paragraphs>
  <Slides>13</Slides>
  <Notes>11</Notes>
  <HiddenSlides>1</HiddenSlides>
  <MMClips>0</MMClips>
  <ScaleCrop>false</ScaleCrop>
  <HeadingPairs>
    <vt:vector size="4" baseType="variant">
      <vt:variant>
        <vt:lpstr>Tema</vt:lpstr>
      </vt:variant>
      <vt:variant>
        <vt:i4>1</vt:i4>
      </vt:variant>
      <vt:variant>
        <vt:lpstr>Lysbildetitler</vt:lpstr>
      </vt:variant>
      <vt:variant>
        <vt:i4>13</vt:i4>
      </vt:variant>
    </vt:vector>
  </HeadingPairs>
  <TitlesOfParts>
    <vt:vector size="14" baseType="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Reidar Johan Boldevin</cp:lastModifiedBy>
  <cp:revision>3</cp:revision>
  <dcterms:created xsi:type="dcterms:W3CDTF">2025-10-30T12:36:04Z</dcterms:created>
  <dcterms:modified xsi:type="dcterms:W3CDTF">2025-11-05T09:26:43Z</dcterms:modified>
</cp:coreProperties>
</file>