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80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602" r:id="rId16"/>
    <p:sldId id="3603" r:id="rId17"/>
    <p:sldId id="3605" r:id="rId18"/>
    <p:sldId id="3606" r:id="rId19"/>
    <p:sldId id="3607" r:id="rId20"/>
    <p:sldId id="3608" r:id="rId21"/>
    <p:sldId id="3609" r:id="rId22"/>
    <p:sldId id="277" r:id="rId23"/>
    <p:sldId id="3610" r:id="rId24"/>
    <p:sldId id="3611" r:id="rId25"/>
    <p:sldId id="280" r:id="rId26"/>
    <p:sldId id="281" r:id="rId27"/>
    <p:sldId id="282" r:id="rId28"/>
    <p:sldId id="3704" r:id="rId29"/>
    <p:sldId id="3705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706" r:id="rId39"/>
    <p:sldId id="3707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</p:sldIdLst>
  <p:sldSz cx="12192000" cy="6858000"/>
  <p:notesSz cx="6858000" cy="9144000"/>
  <p:embeddedFontLst>
    <p:embeddedFont>
      <p:font typeface="Arial Black" panose="020B0A04020102020204" pitchFamily="34" charset="0"/>
      <p:bold r:id="rId80"/>
    </p:embeddedFont>
    <p:embeddedFont>
      <p:font typeface="Consolas" panose="020B0609020204030204" pitchFamily="49" charset="0"/>
      <p:regular r:id="rId81"/>
      <p:bold r:id="rId82"/>
      <p:italic r:id="rId83"/>
      <p:boldItalic r:id="rId84"/>
    </p:embeddedFont>
    <p:embeddedFont>
      <p:font typeface="Roboto" panose="02000000000000000000" pitchFamily="2" charset="0"/>
      <p:regular r:id="rId80"/>
      <p:bold r:id="rId80"/>
      <p:italic r:id="rId80"/>
      <p:boldItalic r:id="rId80"/>
    </p:embeddedFont>
    <p:embeddedFont>
      <p:font typeface="Univers Light" panose="020B0403020202020204" pitchFamily="34" charset="0"/>
      <p:regular r:id="rId85"/>
    </p:embeddedFont>
  </p:embeddedFontLst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DV26 Theme" id="{52625AEE-F152-7B47-AF1C-05082E57D35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3602"/>
            <p14:sldId id="3603"/>
            <p14:sldId id="3605"/>
            <p14:sldId id="3606"/>
            <p14:sldId id="3607"/>
            <p14:sldId id="3608"/>
            <p14:sldId id="3609"/>
            <p14:sldId id="277"/>
            <p14:sldId id="3610"/>
            <p14:sldId id="3611"/>
            <p14:sldId id="280"/>
            <p14:sldId id="281"/>
            <p14:sldId id="282"/>
            <p14:sldId id="3704"/>
            <p14:sldId id="3705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3706"/>
            <p14:sldId id="3707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E1E"/>
    <a:srgbClr val="042324"/>
    <a:srgbClr val="021112"/>
    <a:srgbClr val="00D3F7"/>
    <a:srgbClr val="00F8B7"/>
    <a:srgbClr val="22B07F"/>
    <a:srgbClr val="F8FFFD"/>
    <a:srgbClr val="80FCDB"/>
    <a:srgbClr val="E6FE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9B137-8939-4530-A623-E58CF92B02A3}" v="3" dt="2026-06-15T17:14:19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 autoAdjust="0"/>
    <p:restoredTop sz="94966"/>
  </p:normalViewPr>
  <p:slideViewPr>
    <p:cSldViewPr snapToGrid="0">
      <p:cViewPr varScale="1">
        <p:scale>
          <a:sx n="103" d="100"/>
          <a:sy n="103" d="100"/>
        </p:scale>
        <p:origin x="392" y="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940"/>
    </p:cViewPr>
  </p:sorterViewPr>
  <p:notesViewPr>
    <p:cSldViewPr snapToGrid="0">
      <p:cViewPr varScale="1">
        <p:scale>
          <a:sx n="93" d="100"/>
          <a:sy n="93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theme" Target="theme/theme1.xml"/><Relationship Id="rId9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920EB-8FF4-0446-AC8F-0C2C1B10EFE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4B6729E7-747B-B843-BBC7-BDEA9A797F55}" type="pres">
      <dgm:prSet presAssocID="{2AF920EB-8FF4-0446-AC8F-0C2C1B10EFE9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B5B1C58-0D27-0B44-BD03-642C651CFADE}" type="presOf" srcId="{2AF920EB-8FF4-0446-AC8F-0C2C1B10EFE9}" destId="{4B6729E7-747B-B843-BBC7-BDEA9A797F5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C68812-C94F-6254-E4D0-657A41BDCF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2A86D-4572-285E-2A80-D4682ED387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45CE-51B3-4BE0-AC27-4A7C5CF311DD}" type="datetimeFigureOut">
              <a:rPr lang="en-US" smtClean="0">
                <a:latin typeface="Arial" panose="020B0604020202020204" pitchFamily="34" charset="0"/>
              </a:rPr>
              <a:t>6/15/2026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7C55D-115F-3989-8188-1457B48610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CB5E3-131E-4912-FFB1-2FF2288E47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BA0EA-F1FC-4B3C-8DA8-FDB4ADCF7386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7320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/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ED87305-FD37-B948-9A6F-BFB34E2FE3B5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57B9D4A-384D-8D4A-9447-B0E05A0894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5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rgbClr val="021C3E"/>
                </a:solidFill>
                <a:latin typeface="Arial" panose="020B0604020202020204" pitchFamily="34" charset="0"/>
                <a:ea typeface="+mn-ea"/>
                <a:cs typeface="+mn-cs"/>
              </a:rPr>
              <a:t>The full picture (with all the moving parts)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B9D4A-384D-8D4A-9447-B0E05A0894B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9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 with dots and lines  AI-generated content may be incorrect.">
            <a:extLst>
              <a:ext uri="{FF2B5EF4-FFF2-40B4-BE49-F238E27FC236}">
                <a16:creationId xmlns:a16="http://schemas.microsoft.com/office/drawing/2014/main" id="{B86ADDB5-BC2C-C429-BB3D-2D0B329A6370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7035799"/>
          </a:xfrm>
          <a:prstGeom prst="rect">
            <a:avLst/>
          </a:prstGeom>
        </p:spPr>
      </p:pic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2FBE486-E199-C2EC-B827-724A1EACC0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7186" y="4955716"/>
            <a:ext cx="7327451" cy="215444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 sz="1500">
                <a:latin typeface="+mj-lt"/>
              </a:defRPr>
            </a:lvl2pPr>
            <a:lvl3pPr marL="457200" indent="0">
              <a:buNone/>
              <a:defRPr sz="1500">
                <a:latin typeface="+mj-lt"/>
              </a:defRPr>
            </a:lvl3pPr>
            <a:lvl4pPr marL="661988" indent="0">
              <a:buNone/>
              <a:defRPr sz="1500">
                <a:latin typeface="+mj-lt"/>
              </a:defRPr>
            </a:lvl4pPr>
            <a:lvl5pPr marL="855663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 dirty="0"/>
              <a:t>By John Doe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F52CB07-F231-82C4-4E55-CB0D9146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187" y="2366248"/>
            <a:ext cx="9941614" cy="1747403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9D545993-62E1-520F-B8DB-09DA5ED97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186" y="4230886"/>
            <a:ext cx="7327451" cy="230832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 sz="1500">
                <a:latin typeface="+mj-lt"/>
              </a:defRPr>
            </a:lvl2pPr>
            <a:lvl3pPr marL="457200" indent="0">
              <a:buNone/>
              <a:defRPr sz="1500">
                <a:latin typeface="+mj-lt"/>
              </a:defRPr>
            </a:lvl3pPr>
            <a:lvl4pPr marL="661988" indent="0">
              <a:buNone/>
              <a:defRPr sz="1500">
                <a:latin typeface="+mj-lt"/>
              </a:defRPr>
            </a:lvl4pPr>
            <a:lvl5pPr marL="855663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14B3C-8AE2-F729-4D30-55EAC6DC04CF}"/>
              </a:ext>
            </a:extLst>
          </p:cNvPr>
          <p:cNvSpPr txBox="1"/>
          <p:nvPr userDrawn="1"/>
        </p:nvSpPr>
        <p:spPr>
          <a:xfrm>
            <a:off x="9459686" y="6416746"/>
            <a:ext cx="216081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solidFill>
                  <a:schemeClr val="bg1"/>
                </a:solidFill>
                <a:latin typeface="+mn-lt"/>
              </a:rPr>
              <a:t>#</a:t>
            </a:r>
            <a:r>
              <a:rPr lang="en-US" sz="1100" b="0" i="0" dirty="0" err="1">
                <a:solidFill>
                  <a:schemeClr val="bg1"/>
                </a:solidFill>
                <a:latin typeface="+mn-lt"/>
              </a:rPr>
              <a:t>identiverse</a:t>
            </a:r>
            <a:endParaRPr lang="en-VN" sz="1100" b="0" i="0" dirty="0" err="1">
              <a:solidFill>
                <a:schemeClr val="bg1"/>
              </a:solidFill>
              <a:latin typeface="+mn-lt"/>
              <a:ea typeface="Calibri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73F334D-028C-6D60-D5FD-3609F9BF20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9" b="139"/>
          <a:stretch/>
        </p:blipFill>
        <p:spPr>
          <a:xfrm>
            <a:off x="571500" y="6369723"/>
            <a:ext cx="1496325" cy="2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2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1D1B0-30C3-59F9-8A14-1FD2DA9F16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6736" y="1469577"/>
            <a:ext cx="2260640" cy="2260694"/>
          </a:xfrm>
          <a:custGeom>
            <a:avLst/>
            <a:gdLst>
              <a:gd name="connsiteX0" fmla="*/ 112783 w 2260640"/>
              <a:gd name="connsiteY0" fmla="*/ 0 h 2260694"/>
              <a:gd name="connsiteX1" fmla="*/ 2147857 w 2260640"/>
              <a:gd name="connsiteY1" fmla="*/ 0 h 2260694"/>
              <a:gd name="connsiteX2" fmla="*/ 2260640 w 2260640"/>
              <a:gd name="connsiteY2" fmla="*/ 112783 h 2260694"/>
              <a:gd name="connsiteX3" fmla="*/ 2260640 w 2260640"/>
              <a:gd name="connsiteY3" fmla="*/ 2147911 h 2260694"/>
              <a:gd name="connsiteX4" fmla="*/ 2147857 w 2260640"/>
              <a:gd name="connsiteY4" fmla="*/ 2260694 h 2260694"/>
              <a:gd name="connsiteX5" fmla="*/ 112783 w 2260640"/>
              <a:gd name="connsiteY5" fmla="*/ 2260694 h 2260694"/>
              <a:gd name="connsiteX6" fmla="*/ 0 w 2260640"/>
              <a:gd name="connsiteY6" fmla="*/ 2147911 h 2260694"/>
              <a:gd name="connsiteX7" fmla="*/ 0 w 2260640"/>
              <a:gd name="connsiteY7" fmla="*/ 112783 h 2260694"/>
              <a:gd name="connsiteX8" fmla="*/ 112783 w 2260640"/>
              <a:gd name="connsiteY8" fmla="*/ 0 h 22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640" h="2260694">
                <a:moveTo>
                  <a:pt x="112783" y="0"/>
                </a:moveTo>
                <a:lnTo>
                  <a:pt x="2147857" y="0"/>
                </a:lnTo>
                <a:cubicBezTo>
                  <a:pt x="2210145" y="0"/>
                  <a:pt x="2260640" y="50495"/>
                  <a:pt x="2260640" y="112783"/>
                </a:cubicBezTo>
                <a:lnTo>
                  <a:pt x="2260640" y="2147911"/>
                </a:lnTo>
                <a:cubicBezTo>
                  <a:pt x="2260640" y="2210199"/>
                  <a:pt x="2210145" y="2260694"/>
                  <a:pt x="2147857" y="2260694"/>
                </a:cubicBezTo>
                <a:lnTo>
                  <a:pt x="112783" y="2260694"/>
                </a:lnTo>
                <a:cubicBezTo>
                  <a:pt x="50495" y="2260694"/>
                  <a:pt x="0" y="2210199"/>
                  <a:pt x="0" y="2147911"/>
                </a:cubicBezTo>
                <a:lnTo>
                  <a:pt x="0" y="112783"/>
                </a:lnTo>
                <a:cubicBezTo>
                  <a:pt x="0" y="50495"/>
                  <a:pt x="50495" y="0"/>
                  <a:pt x="11278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5D238B-F1CF-E104-0863-3EAF3AB3F7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49366" y="1469577"/>
            <a:ext cx="2260640" cy="2260694"/>
          </a:xfrm>
          <a:custGeom>
            <a:avLst/>
            <a:gdLst>
              <a:gd name="connsiteX0" fmla="*/ 112783 w 2260640"/>
              <a:gd name="connsiteY0" fmla="*/ 0 h 2260694"/>
              <a:gd name="connsiteX1" fmla="*/ 2147857 w 2260640"/>
              <a:gd name="connsiteY1" fmla="*/ 0 h 2260694"/>
              <a:gd name="connsiteX2" fmla="*/ 2260640 w 2260640"/>
              <a:gd name="connsiteY2" fmla="*/ 112783 h 2260694"/>
              <a:gd name="connsiteX3" fmla="*/ 2260640 w 2260640"/>
              <a:gd name="connsiteY3" fmla="*/ 2147911 h 2260694"/>
              <a:gd name="connsiteX4" fmla="*/ 2147857 w 2260640"/>
              <a:gd name="connsiteY4" fmla="*/ 2260694 h 2260694"/>
              <a:gd name="connsiteX5" fmla="*/ 112783 w 2260640"/>
              <a:gd name="connsiteY5" fmla="*/ 2260694 h 2260694"/>
              <a:gd name="connsiteX6" fmla="*/ 0 w 2260640"/>
              <a:gd name="connsiteY6" fmla="*/ 2147911 h 2260694"/>
              <a:gd name="connsiteX7" fmla="*/ 0 w 2260640"/>
              <a:gd name="connsiteY7" fmla="*/ 112783 h 2260694"/>
              <a:gd name="connsiteX8" fmla="*/ 112783 w 2260640"/>
              <a:gd name="connsiteY8" fmla="*/ 0 h 22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640" h="2260694">
                <a:moveTo>
                  <a:pt x="112783" y="0"/>
                </a:moveTo>
                <a:lnTo>
                  <a:pt x="2147857" y="0"/>
                </a:lnTo>
                <a:cubicBezTo>
                  <a:pt x="2210145" y="0"/>
                  <a:pt x="2260640" y="50495"/>
                  <a:pt x="2260640" y="112783"/>
                </a:cubicBezTo>
                <a:lnTo>
                  <a:pt x="2260640" y="2147911"/>
                </a:lnTo>
                <a:cubicBezTo>
                  <a:pt x="2260640" y="2210199"/>
                  <a:pt x="2210145" y="2260694"/>
                  <a:pt x="2147857" y="2260694"/>
                </a:cubicBezTo>
                <a:lnTo>
                  <a:pt x="112783" y="2260694"/>
                </a:lnTo>
                <a:cubicBezTo>
                  <a:pt x="50495" y="2260694"/>
                  <a:pt x="0" y="2210199"/>
                  <a:pt x="0" y="2147911"/>
                </a:cubicBezTo>
                <a:lnTo>
                  <a:pt x="0" y="112783"/>
                </a:lnTo>
                <a:cubicBezTo>
                  <a:pt x="0" y="50495"/>
                  <a:pt x="50495" y="0"/>
                  <a:pt x="11278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5F8677-2124-6F46-DA5F-96D958620A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996" y="1469577"/>
            <a:ext cx="2260640" cy="2260694"/>
          </a:xfrm>
          <a:custGeom>
            <a:avLst/>
            <a:gdLst>
              <a:gd name="connsiteX0" fmla="*/ 112783 w 2260640"/>
              <a:gd name="connsiteY0" fmla="*/ 0 h 2260694"/>
              <a:gd name="connsiteX1" fmla="*/ 2147857 w 2260640"/>
              <a:gd name="connsiteY1" fmla="*/ 0 h 2260694"/>
              <a:gd name="connsiteX2" fmla="*/ 2260640 w 2260640"/>
              <a:gd name="connsiteY2" fmla="*/ 112783 h 2260694"/>
              <a:gd name="connsiteX3" fmla="*/ 2260640 w 2260640"/>
              <a:gd name="connsiteY3" fmla="*/ 2147911 h 2260694"/>
              <a:gd name="connsiteX4" fmla="*/ 2147857 w 2260640"/>
              <a:gd name="connsiteY4" fmla="*/ 2260694 h 2260694"/>
              <a:gd name="connsiteX5" fmla="*/ 112783 w 2260640"/>
              <a:gd name="connsiteY5" fmla="*/ 2260694 h 2260694"/>
              <a:gd name="connsiteX6" fmla="*/ 0 w 2260640"/>
              <a:gd name="connsiteY6" fmla="*/ 2147911 h 2260694"/>
              <a:gd name="connsiteX7" fmla="*/ 0 w 2260640"/>
              <a:gd name="connsiteY7" fmla="*/ 112783 h 2260694"/>
              <a:gd name="connsiteX8" fmla="*/ 112783 w 2260640"/>
              <a:gd name="connsiteY8" fmla="*/ 0 h 22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640" h="2260694">
                <a:moveTo>
                  <a:pt x="112783" y="0"/>
                </a:moveTo>
                <a:lnTo>
                  <a:pt x="2147857" y="0"/>
                </a:lnTo>
                <a:cubicBezTo>
                  <a:pt x="2210145" y="0"/>
                  <a:pt x="2260640" y="50495"/>
                  <a:pt x="2260640" y="112783"/>
                </a:cubicBezTo>
                <a:lnTo>
                  <a:pt x="2260640" y="2147911"/>
                </a:lnTo>
                <a:cubicBezTo>
                  <a:pt x="2260640" y="2210199"/>
                  <a:pt x="2210145" y="2260694"/>
                  <a:pt x="2147857" y="2260694"/>
                </a:cubicBezTo>
                <a:lnTo>
                  <a:pt x="112783" y="2260694"/>
                </a:lnTo>
                <a:cubicBezTo>
                  <a:pt x="50495" y="2260694"/>
                  <a:pt x="0" y="2210199"/>
                  <a:pt x="0" y="2147911"/>
                </a:cubicBezTo>
                <a:lnTo>
                  <a:pt x="0" y="112783"/>
                </a:lnTo>
                <a:cubicBezTo>
                  <a:pt x="0" y="50495"/>
                  <a:pt x="50495" y="0"/>
                  <a:pt x="11278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E48410-08C4-CDA2-7BBA-EFC1A0EC7C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4626" y="1469577"/>
            <a:ext cx="2260640" cy="2260694"/>
          </a:xfrm>
          <a:custGeom>
            <a:avLst/>
            <a:gdLst>
              <a:gd name="connsiteX0" fmla="*/ 112783 w 2260640"/>
              <a:gd name="connsiteY0" fmla="*/ 0 h 2260694"/>
              <a:gd name="connsiteX1" fmla="*/ 2147857 w 2260640"/>
              <a:gd name="connsiteY1" fmla="*/ 0 h 2260694"/>
              <a:gd name="connsiteX2" fmla="*/ 2260640 w 2260640"/>
              <a:gd name="connsiteY2" fmla="*/ 112783 h 2260694"/>
              <a:gd name="connsiteX3" fmla="*/ 2260640 w 2260640"/>
              <a:gd name="connsiteY3" fmla="*/ 2147911 h 2260694"/>
              <a:gd name="connsiteX4" fmla="*/ 2147857 w 2260640"/>
              <a:gd name="connsiteY4" fmla="*/ 2260694 h 2260694"/>
              <a:gd name="connsiteX5" fmla="*/ 112783 w 2260640"/>
              <a:gd name="connsiteY5" fmla="*/ 2260694 h 2260694"/>
              <a:gd name="connsiteX6" fmla="*/ 0 w 2260640"/>
              <a:gd name="connsiteY6" fmla="*/ 2147911 h 2260694"/>
              <a:gd name="connsiteX7" fmla="*/ 0 w 2260640"/>
              <a:gd name="connsiteY7" fmla="*/ 112783 h 2260694"/>
              <a:gd name="connsiteX8" fmla="*/ 112783 w 2260640"/>
              <a:gd name="connsiteY8" fmla="*/ 0 h 22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640" h="2260694">
                <a:moveTo>
                  <a:pt x="112783" y="0"/>
                </a:moveTo>
                <a:lnTo>
                  <a:pt x="2147857" y="0"/>
                </a:lnTo>
                <a:cubicBezTo>
                  <a:pt x="2210145" y="0"/>
                  <a:pt x="2260640" y="50495"/>
                  <a:pt x="2260640" y="112783"/>
                </a:cubicBezTo>
                <a:lnTo>
                  <a:pt x="2260640" y="2147911"/>
                </a:lnTo>
                <a:cubicBezTo>
                  <a:pt x="2260640" y="2210199"/>
                  <a:pt x="2210145" y="2260694"/>
                  <a:pt x="2147857" y="2260694"/>
                </a:cubicBezTo>
                <a:lnTo>
                  <a:pt x="112783" y="2260694"/>
                </a:lnTo>
                <a:cubicBezTo>
                  <a:pt x="50495" y="2260694"/>
                  <a:pt x="0" y="2210199"/>
                  <a:pt x="0" y="2147911"/>
                </a:cubicBezTo>
                <a:lnTo>
                  <a:pt x="0" y="112783"/>
                </a:lnTo>
                <a:cubicBezTo>
                  <a:pt x="0" y="50495"/>
                  <a:pt x="50495" y="0"/>
                  <a:pt x="11278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8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971855-D659-8377-00AC-6811143948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500" y="3340415"/>
            <a:ext cx="11049000" cy="2552703"/>
          </a:xfrm>
          <a:custGeom>
            <a:avLst/>
            <a:gdLst>
              <a:gd name="connsiteX0" fmla="*/ 184150 w 11049000"/>
              <a:gd name="connsiteY0" fmla="*/ 0 h 2802890"/>
              <a:gd name="connsiteX1" fmla="*/ 10864850 w 11049000"/>
              <a:gd name="connsiteY1" fmla="*/ 0 h 2802890"/>
              <a:gd name="connsiteX2" fmla="*/ 11049000 w 11049000"/>
              <a:gd name="connsiteY2" fmla="*/ 184150 h 2802890"/>
              <a:gd name="connsiteX3" fmla="*/ 11049000 w 11049000"/>
              <a:gd name="connsiteY3" fmla="*/ 1991360 h 2802890"/>
              <a:gd name="connsiteX4" fmla="*/ 10882630 w 11049000"/>
              <a:gd name="connsiteY4" fmla="*/ 2095500 h 2802890"/>
              <a:gd name="connsiteX5" fmla="*/ 10671810 w 11049000"/>
              <a:gd name="connsiteY5" fmla="*/ 2061210 h 2802890"/>
              <a:gd name="connsiteX6" fmla="*/ 10307320 w 11049000"/>
              <a:gd name="connsiteY6" fmla="*/ 2425700 h 2802890"/>
              <a:gd name="connsiteX7" fmla="*/ 10340340 w 11049000"/>
              <a:gd name="connsiteY7" fmla="*/ 2636520 h 2802890"/>
              <a:gd name="connsiteX8" fmla="*/ 10236200 w 11049000"/>
              <a:gd name="connsiteY8" fmla="*/ 2802890 h 2802890"/>
              <a:gd name="connsiteX9" fmla="*/ 184150 w 11049000"/>
              <a:gd name="connsiteY9" fmla="*/ 2802890 h 2802890"/>
              <a:gd name="connsiteX10" fmla="*/ 0 w 11049000"/>
              <a:gd name="connsiteY10" fmla="*/ 2618740 h 2802890"/>
              <a:gd name="connsiteX11" fmla="*/ 0 w 11049000"/>
              <a:gd name="connsiteY11" fmla="*/ 184150 h 2802890"/>
              <a:gd name="connsiteX12" fmla="*/ 184150 w 11049000"/>
              <a:gd name="connsiteY12" fmla="*/ 0 h 28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49000" h="2802890">
                <a:moveTo>
                  <a:pt x="184150" y="0"/>
                </a:moveTo>
                <a:lnTo>
                  <a:pt x="10864850" y="0"/>
                </a:lnTo>
                <a:cubicBezTo>
                  <a:pt x="10966450" y="0"/>
                  <a:pt x="11049000" y="82550"/>
                  <a:pt x="11049000" y="184150"/>
                </a:cubicBezTo>
                <a:lnTo>
                  <a:pt x="11049000" y="1991360"/>
                </a:lnTo>
                <a:cubicBezTo>
                  <a:pt x="11049000" y="2076450"/>
                  <a:pt x="10960100" y="2131060"/>
                  <a:pt x="10882630" y="2095500"/>
                </a:cubicBezTo>
                <a:cubicBezTo>
                  <a:pt x="10819130" y="2066290"/>
                  <a:pt x="10746740" y="2053590"/>
                  <a:pt x="10671810" y="2061210"/>
                </a:cubicBezTo>
                <a:cubicBezTo>
                  <a:pt x="10481310" y="2080260"/>
                  <a:pt x="10326370" y="2233930"/>
                  <a:pt x="10307320" y="2425700"/>
                </a:cubicBezTo>
                <a:cubicBezTo>
                  <a:pt x="10299700" y="2501900"/>
                  <a:pt x="10312400" y="2573020"/>
                  <a:pt x="10340340" y="2636520"/>
                </a:cubicBezTo>
                <a:cubicBezTo>
                  <a:pt x="10375900" y="2715260"/>
                  <a:pt x="10321290" y="2802890"/>
                  <a:pt x="10236200" y="2802890"/>
                </a:cubicBezTo>
                <a:lnTo>
                  <a:pt x="184150" y="2802890"/>
                </a:lnTo>
                <a:cubicBezTo>
                  <a:pt x="82550" y="2802890"/>
                  <a:pt x="0" y="2720340"/>
                  <a:pt x="0" y="2618740"/>
                </a:cubicBezTo>
                <a:lnTo>
                  <a:pt x="0" y="184150"/>
                </a:lnTo>
                <a:cubicBezTo>
                  <a:pt x="0" y="82550"/>
                  <a:pt x="82550" y="0"/>
                  <a:pt x="18415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CB7D7FFD-E786-3FFB-64E0-3DA2BCF4C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35503"/>
            <a:ext cx="11043920" cy="1489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13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971855-D659-8377-00AC-6811143948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500" y="3340415"/>
            <a:ext cx="11049000" cy="2552703"/>
          </a:xfrm>
          <a:custGeom>
            <a:avLst/>
            <a:gdLst>
              <a:gd name="connsiteX0" fmla="*/ 184150 w 11049000"/>
              <a:gd name="connsiteY0" fmla="*/ 0 h 2802890"/>
              <a:gd name="connsiteX1" fmla="*/ 10864850 w 11049000"/>
              <a:gd name="connsiteY1" fmla="*/ 0 h 2802890"/>
              <a:gd name="connsiteX2" fmla="*/ 11049000 w 11049000"/>
              <a:gd name="connsiteY2" fmla="*/ 184150 h 2802890"/>
              <a:gd name="connsiteX3" fmla="*/ 11049000 w 11049000"/>
              <a:gd name="connsiteY3" fmla="*/ 1991360 h 2802890"/>
              <a:gd name="connsiteX4" fmla="*/ 10882630 w 11049000"/>
              <a:gd name="connsiteY4" fmla="*/ 2095500 h 2802890"/>
              <a:gd name="connsiteX5" fmla="*/ 10671810 w 11049000"/>
              <a:gd name="connsiteY5" fmla="*/ 2061210 h 2802890"/>
              <a:gd name="connsiteX6" fmla="*/ 10307320 w 11049000"/>
              <a:gd name="connsiteY6" fmla="*/ 2425700 h 2802890"/>
              <a:gd name="connsiteX7" fmla="*/ 10340340 w 11049000"/>
              <a:gd name="connsiteY7" fmla="*/ 2636520 h 2802890"/>
              <a:gd name="connsiteX8" fmla="*/ 10236200 w 11049000"/>
              <a:gd name="connsiteY8" fmla="*/ 2802890 h 2802890"/>
              <a:gd name="connsiteX9" fmla="*/ 184150 w 11049000"/>
              <a:gd name="connsiteY9" fmla="*/ 2802890 h 2802890"/>
              <a:gd name="connsiteX10" fmla="*/ 0 w 11049000"/>
              <a:gd name="connsiteY10" fmla="*/ 2618740 h 2802890"/>
              <a:gd name="connsiteX11" fmla="*/ 0 w 11049000"/>
              <a:gd name="connsiteY11" fmla="*/ 184150 h 2802890"/>
              <a:gd name="connsiteX12" fmla="*/ 184150 w 11049000"/>
              <a:gd name="connsiteY12" fmla="*/ 0 h 28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49000" h="2802890">
                <a:moveTo>
                  <a:pt x="184150" y="0"/>
                </a:moveTo>
                <a:lnTo>
                  <a:pt x="10864850" y="0"/>
                </a:lnTo>
                <a:cubicBezTo>
                  <a:pt x="10966450" y="0"/>
                  <a:pt x="11049000" y="82550"/>
                  <a:pt x="11049000" y="184150"/>
                </a:cubicBezTo>
                <a:lnTo>
                  <a:pt x="11049000" y="1991360"/>
                </a:lnTo>
                <a:cubicBezTo>
                  <a:pt x="11049000" y="2076450"/>
                  <a:pt x="10960100" y="2131060"/>
                  <a:pt x="10882630" y="2095500"/>
                </a:cubicBezTo>
                <a:cubicBezTo>
                  <a:pt x="10819130" y="2066290"/>
                  <a:pt x="10746740" y="2053590"/>
                  <a:pt x="10671810" y="2061210"/>
                </a:cubicBezTo>
                <a:cubicBezTo>
                  <a:pt x="10481310" y="2080260"/>
                  <a:pt x="10326370" y="2233930"/>
                  <a:pt x="10307320" y="2425700"/>
                </a:cubicBezTo>
                <a:cubicBezTo>
                  <a:pt x="10299700" y="2501900"/>
                  <a:pt x="10312400" y="2573020"/>
                  <a:pt x="10340340" y="2636520"/>
                </a:cubicBezTo>
                <a:cubicBezTo>
                  <a:pt x="10375900" y="2715260"/>
                  <a:pt x="10321290" y="2802890"/>
                  <a:pt x="10236200" y="2802890"/>
                </a:cubicBezTo>
                <a:lnTo>
                  <a:pt x="184150" y="2802890"/>
                </a:lnTo>
                <a:cubicBezTo>
                  <a:pt x="82550" y="2802890"/>
                  <a:pt x="0" y="2720340"/>
                  <a:pt x="0" y="2618740"/>
                </a:cubicBezTo>
                <a:lnTo>
                  <a:pt x="0" y="184150"/>
                </a:lnTo>
                <a:cubicBezTo>
                  <a:pt x="0" y="82550"/>
                  <a:pt x="82550" y="0"/>
                  <a:pt x="18415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5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0ACDB1A-6EAD-7AEA-6EEA-F045D4745D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6736" y="1469577"/>
            <a:ext cx="2260640" cy="2260694"/>
          </a:xfrm>
          <a:custGeom>
            <a:avLst/>
            <a:gdLst>
              <a:gd name="connsiteX0" fmla="*/ 112783 w 2260640"/>
              <a:gd name="connsiteY0" fmla="*/ 0 h 2260694"/>
              <a:gd name="connsiteX1" fmla="*/ 2147857 w 2260640"/>
              <a:gd name="connsiteY1" fmla="*/ 0 h 2260694"/>
              <a:gd name="connsiteX2" fmla="*/ 2260640 w 2260640"/>
              <a:gd name="connsiteY2" fmla="*/ 112783 h 2260694"/>
              <a:gd name="connsiteX3" fmla="*/ 2260640 w 2260640"/>
              <a:gd name="connsiteY3" fmla="*/ 2147911 h 2260694"/>
              <a:gd name="connsiteX4" fmla="*/ 2147857 w 2260640"/>
              <a:gd name="connsiteY4" fmla="*/ 2260694 h 2260694"/>
              <a:gd name="connsiteX5" fmla="*/ 112783 w 2260640"/>
              <a:gd name="connsiteY5" fmla="*/ 2260694 h 2260694"/>
              <a:gd name="connsiteX6" fmla="*/ 0 w 2260640"/>
              <a:gd name="connsiteY6" fmla="*/ 2147911 h 2260694"/>
              <a:gd name="connsiteX7" fmla="*/ 0 w 2260640"/>
              <a:gd name="connsiteY7" fmla="*/ 112783 h 2260694"/>
              <a:gd name="connsiteX8" fmla="*/ 112783 w 2260640"/>
              <a:gd name="connsiteY8" fmla="*/ 0 h 22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640" h="2260694">
                <a:moveTo>
                  <a:pt x="112783" y="0"/>
                </a:moveTo>
                <a:lnTo>
                  <a:pt x="2147857" y="0"/>
                </a:lnTo>
                <a:cubicBezTo>
                  <a:pt x="2210145" y="0"/>
                  <a:pt x="2260640" y="50495"/>
                  <a:pt x="2260640" y="112783"/>
                </a:cubicBezTo>
                <a:lnTo>
                  <a:pt x="2260640" y="2147911"/>
                </a:lnTo>
                <a:cubicBezTo>
                  <a:pt x="2260640" y="2210199"/>
                  <a:pt x="2210145" y="2260694"/>
                  <a:pt x="2147857" y="2260694"/>
                </a:cubicBezTo>
                <a:lnTo>
                  <a:pt x="112783" y="2260694"/>
                </a:lnTo>
                <a:cubicBezTo>
                  <a:pt x="50495" y="2260694"/>
                  <a:pt x="0" y="2210199"/>
                  <a:pt x="0" y="2147911"/>
                </a:cubicBezTo>
                <a:lnTo>
                  <a:pt x="0" y="112783"/>
                </a:lnTo>
                <a:cubicBezTo>
                  <a:pt x="0" y="50495"/>
                  <a:pt x="50495" y="0"/>
                  <a:pt x="11278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B83C80-C48B-9AC3-B419-7320D738A8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49366" y="1469577"/>
            <a:ext cx="2260640" cy="2260694"/>
          </a:xfrm>
          <a:custGeom>
            <a:avLst/>
            <a:gdLst>
              <a:gd name="connsiteX0" fmla="*/ 112783 w 2260640"/>
              <a:gd name="connsiteY0" fmla="*/ 0 h 2260694"/>
              <a:gd name="connsiteX1" fmla="*/ 2147857 w 2260640"/>
              <a:gd name="connsiteY1" fmla="*/ 0 h 2260694"/>
              <a:gd name="connsiteX2" fmla="*/ 2260640 w 2260640"/>
              <a:gd name="connsiteY2" fmla="*/ 112783 h 2260694"/>
              <a:gd name="connsiteX3" fmla="*/ 2260640 w 2260640"/>
              <a:gd name="connsiteY3" fmla="*/ 2147911 h 2260694"/>
              <a:gd name="connsiteX4" fmla="*/ 2147857 w 2260640"/>
              <a:gd name="connsiteY4" fmla="*/ 2260694 h 2260694"/>
              <a:gd name="connsiteX5" fmla="*/ 112783 w 2260640"/>
              <a:gd name="connsiteY5" fmla="*/ 2260694 h 2260694"/>
              <a:gd name="connsiteX6" fmla="*/ 0 w 2260640"/>
              <a:gd name="connsiteY6" fmla="*/ 2147911 h 2260694"/>
              <a:gd name="connsiteX7" fmla="*/ 0 w 2260640"/>
              <a:gd name="connsiteY7" fmla="*/ 112783 h 2260694"/>
              <a:gd name="connsiteX8" fmla="*/ 112783 w 2260640"/>
              <a:gd name="connsiteY8" fmla="*/ 0 h 22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640" h="2260694">
                <a:moveTo>
                  <a:pt x="112783" y="0"/>
                </a:moveTo>
                <a:lnTo>
                  <a:pt x="2147857" y="0"/>
                </a:lnTo>
                <a:cubicBezTo>
                  <a:pt x="2210145" y="0"/>
                  <a:pt x="2260640" y="50495"/>
                  <a:pt x="2260640" y="112783"/>
                </a:cubicBezTo>
                <a:lnTo>
                  <a:pt x="2260640" y="2147911"/>
                </a:lnTo>
                <a:cubicBezTo>
                  <a:pt x="2260640" y="2210199"/>
                  <a:pt x="2210145" y="2260694"/>
                  <a:pt x="2147857" y="2260694"/>
                </a:cubicBezTo>
                <a:lnTo>
                  <a:pt x="112783" y="2260694"/>
                </a:lnTo>
                <a:cubicBezTo>
                  <a:pt x="50495" y="2260694"/>
                  <a:pt x="0" y="2210199"/>
                  <a:pt x="0" y="2147911"/>
                </a:cubicBezTo>
                <a:lnTo>
                  <a:pt x="0" y="112783"/>
                </a:lnTo>
                <a:cubicBezTo>
                  <a:pt x="0" y="50495"/>
                  <a:pt x="50495" y="0"/>
                  <a:pt x="11278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2A3FC0E-D83D-D53F-8627-4DC3359497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996" y="1469577"/>
            <a:ext cx="2260640" cy="2260694"/>
          </a:xfrm>
          <a:custGeom>
            <a:avLst/>
            <a:gdLst>
              <a:gd name="connsiteX0" fmla="*/ 112783 w 2260640"/>
              <a:gd name="connsiteY0" fmla="*/ 0 h 2260694"/>
              <a:gd name="connsiteX1" fmla="*/ 2147857 w 2260640"/>
              <a:gd name="connsiteY1" fmla="*/ 0 h 2260694"/>
              <a:gd name="connsiteX2" fmla="*/ 2260640 w 2260640"/>
              <a:gd name="connsiteY2" fmla="*/ 112783 h 2260694"/>
              <a:gd name="connsiteX3" fmla="*/ 2260640 w 2260640"/>
              <a:gd name="connsiteY3" fmla="*/ 2147911 h 2260694"/>
              <a:gd name="connsiteX4" fmla="*/ 2147857 w 2260640"/>
              <a:gd name="connsiteY4" fmla="*/ 2260694 h 2260694"/>
              <a:gd name="connsiteX5" fmla="*/ 112783 w 2260640"/>
              <a:gd name="connsiteY5" fmla="*/ 2260694 h 2260694"/>
              <a:gd name="connsiteX6" fmla="*/ 0 w 2260640"/>
              <a:gd name="connsiteY6" fmla="*/ 2147911 h 2260694"/>
              <a:gd name="connsiteX7" fmla="*/ 0 w 2260640"/>
              <a:gd name="connsiteY7" fmla="*/ 112783 h 2260694"/>
              <a:gd name="connsiteX8" fmla="*/ 112783 w 2260640"/>
              <a:gd name="connsiteY8" fmla="*/ 0 h 22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640" h="2260694">
                <a:moveTo>
                  <a:pt x="112783" y="0"/>
                </a:moveTo>
                <a:lnTo>
                  <a:pt x="2147857" y="0"/>
                </a:lnTo>
                <a:cubicBezTo>
                  <a:pt x="2210145" y="0"/>
                  <a:pt x="2260640" y="50495"/>
                  <a:pt x="2260640" y="112783"/>
                </a:cubicBezTo>
                <a:lnTo>
                  <a:pt x="2260640" y="2147911"/>
                </a:lnTo>
                <a:cubicBezTo>
                  <a:pt x="2260640" y="2210199"/>
                  <a:pt x="2210145" y="2260694"/>
                  <a:pt x="2147857" y="2260694"/>
                </a:cubicBezTo>
                <a:lnTo>
                  <a:pt x="112783" y="2260694"/>
                </a:lnTo>
                <a:cubicBezTo>
                  <a:pt x="50495" y="2260694"/>
                  <a:pt x="0" y="2210199"/>
                  <a:pt x="0" y="2147911"/>
                </a:cubicBezTo>
                <a:lnTo>
                  <a:pt x="0" y="112783"/>
                </a:lnTo>
                <a:cubicBezTo>
                  <a:pt x="0" y="50495"/>
                  <a:pt x="50495" y="0"/>
                  <a:pt x="11278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358A716-4B6B-4444-3EDF-FE2FF7D85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4626" y="1469577"/>
            <a:ext cx="2260640" cy="2260694"/>
          </a:xfrm>
          <a:custGeom>
            <a:avLst/>
            <a:gdLst>
              <a:gd name="connsiteX0" fmla="*/ 112783 w 2260640"/>
              <a:gd name="connsiteY0" fmla="*/ 0 h 2260694"/>
              <a:gd name="connsiteX1" fmla="*/ 2147857 w 2260640"/>
              <a:gd name="connsiteY1" fmla="*/ 0 h 2260694"/>
              <a:gd name="connsiteX2" fmla="*/ 2260640 w 2260640"/>
              <a:gd name="connsiteY2" fmla="*/ 112783 h 2260694"/>
              <a:gd name="connsiteX3" fmla="*/ 2260640 w 2260640"/>
              <a:gd name="connsiteY3" fmla="*/ 2147911 h 2260694"/>
              <a:gd name="connsiteX4" fmla="*/ 2147857 w 2260640"/>
              <a:gd name="connsiteY4" fmla="*/ 2260694 h 2260694"/>
              <a:gd name="connsiteX5" fmla="*/ 112783 w 2260640"/>
              <a:gd name="connsiteY5" fmla="*/ 2260694 h 2260694"/>
              <a:gd name="connsiteX6" fmla="*/ 0 w 2260640"/>
              <a:gd name="connsiteY6" fmla="*/ 2147911 h 2260694"/>
              <a:gd name="connsiteX7" fmla="*/ 0 w 2260640"/>
              <a:gd name="connsiteY7" fmla="*/ 112783 h 2260694"/>
              <a:gd name="connsiteX8" fmla="*/ 112783 w 2260640"/>
              <a:gd name="connsiteY8" fmla="*/ 0 h 22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640" h="2260694">
                <a:moveTo>
                  <a:pt x="112783" y="0"/>
                </a:moveTo>
                <a:lnTo>
                  <a:pt x="2147857" y="0"/>
                </a:lnTo>
                <a:cubicBezTo>
                  <a:pt x="2210145" y="0"/>
                  <a:pt x="2260640" y="50495"/>
                  <a:pt x="2260640" y="112783"/>
                </a:cubicBezTo>
                <a:lnTo>
                  <a:pt x="2260640" y="2147911"/>
                </a:lnTo>
                <a:cubicBezTo>
                  <a:pt x="2260640" y="2210199"/>
                  <a:pt x="2210145" y="2260694"/>
                  <a:pt x="2147857" y="2260694"/>
                </a:cubicBezTo>
                <a:lnTo>
                  <a:pt x="112783" y="2260694"/>
                </a:lnTo>
                <a:cubicBezTo>
                  <a:pt x="50495" y="2260694"/>
                  <a:pt x="0" y="2210199"/>
                  <a:pt x="0" y="2147911"/>
                </a:cubicBezTo>
                <a:lnTo>
                  <a:pt x="0" y="112783"/>
                </a:lnTo>
                <a:cubicBezTo>
                  <a:pt x="0" y="50495"/>
                  <a:pt x="50495" y="0"/>
                  <a:pt x="11278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40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D552FC-0962-83FB-89A8-4EF0285E3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936557"/>
            <a:ext cx="5410200" cy="984885"/>
          </a:xfr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A32394C-E216-26AC-7356-8BAEC85C77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39" b="139"/>
          <a:stretch/>
        </p:blipFill>
        <p:spPr>
          <a:xfrm>
            <a:off x="571500" y="6370004"/>
            <a:ext cx="1496325" cy="2633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D4266C-F7FF-0305-5B1B-98380FD4889C}"/>
              </a:ext>
            </a:extLst>
          </p:cNvPr>
          <p:cNvSpPr txBox="1"/>
          <p:nvPr userDrawn="1"/>
        </p:nvSpPr>
        <p:spPr>
          <a:xfrm>
            <a:off x="9459686" y="6416746"/>
            <a:ext cx="216081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solidFill>
                  <a:schemeClr val="bg1"/>
                </a:solidFill>
                <a:latin typeface="+mn-lt"/>
              </a:rPr>
              <a:t>#</a:t>
            </a:r>
            <a:r>
              <a:rPr lang="en-US" sz="1100" b="0" i="0" dirty="0" err="1">
                <a:solidFill>
                  <a:schemeClr val="bg1"/>
                </a:solidFill>
                <a:latin typeface="+mn-lt"/>
              </a:rPr>
              <a:t>identiverse</a:t>
            </a:r>
            <a:r>
              <a:rPr lang="en-US" sz="1100" b="0" i="0" dirty="0">
                <a:solidFill>
                  <a:schemeClr val="bg1"/>
                </a:solidFill>
                <a:latin typeface="+mn-lt"/>
              </a:rPr>
              <a:t>    |   </a:t>
            </a:r>
            <a:fld id="{59E8C269-FA72-7E4E-9714-C27CD671F9B2}" type="slidenum">
              <a:rPr lang="en-VN" sz="1100" b="0" i="0" smtClean="0">
                <a:solidFill>
                  <a:schemeClr val="bg1"/>
                </a:solidFill>
                <a:latin typeface="+mn-lt"/>
                <a:ea typeface="Calibri" pitchFamily="34" charset="0"/>
              </a:rPr>
              <a:pPr algn="r"/>
              <a:t>‹#›</a:t>
            </a:fld>
            <a:endParaRPr lang="en-VN" sz="1100" b="0" i="0" dirty="0" err="1">
              <a:solidFill>
                <a:schemeClr val="bg1"/>
              </a:solidFill>
              <a:latin typeface="+mn-lt"/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5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031B7D-945B-64F6-A845-9E1F1C9D64FD}"/>
              </a:ext>
            </a:extLst>
          </p:cNvPr>
          <p:cNvCxnSpPr/>
          <p:nvPr userDrawn="1"/>
        </p:nvCxnSpPr>
        <p:spPr>
          <a:xfrm>
            <a:off x="571500" y="1188720"/>
            <a:ext cx="11049000" cy="0"/>
          </a:xfrm>
          <a:prstGeom prst="line">
            <a:avLst/>
          </a:prstGeom>
          <a:ln w="19050" cap="rnd">
            <a:solidFill>
              <a:schemeClr val="accent1">
                <a:lumMod val="20000"/>
                <a:lumOff val="80000"/>
                <a:alpha val="1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9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E3C9FCA-2193-7C59-2F47-5D828D64A1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1" y="1414463"/>
            <a:ext cx="11049000" cy="4345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ACF048-E2E5-9F13-B401-F2B49900849E}"/>
              </a:ext>
            </a:extLst>
          </p:cNvPr>
          <p:cNvCxnSpPr/>
          <p:nvPr userDrawn="1"/>
        </p:nvCxnSpPr>
        <p:spPr>
          <a:xfrm>
            <a:off x="571500" y="1188720"/>
            <a:ext cx="11049000" cy="0"/>
          </a:xfrm>
          <a:prstGeom prst="line">
            <a:avLst/>
          </a:prstGeom>
          <a:ln w="19050" cap="rnd">
            <a:solidFill>
              <a:schemeClr val="accent1">
                <a:lumMod val="20000"/>
                <a:lumOff val="80000"/>
                <a:alpha val="1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72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E3C9FCA-2193-7C59-2F47-5D828D64A1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1" y="1414463"/>
            <a:ext cx="5254264" cy="434015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D35C999-03CC-B688-90F5-88C2E7B937E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6237" y="1414463"/>
            <a:ext cx="5254264" cy="434015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2890DB-9A7B-937A-419F-C5D3DCFA6FAE}"/>
              </a:ext>
            </a:extLst>
          </p:cNvPr>
          <p:cNvCxnSpPr/>
          <p:nvPr userDrawn="1"/>
        </p:nvCxnSpPr>
        <p:spPr>
          <a:xfrm>
            <a:off x="571500" y="1188720"/>
            <a:ext cx="11049000" cy="0"/>
          </a:xfrm>
          <a:prstGeom prst="line">
            <a:avLst/>
          </a:prstGeom>
          <a:ln w="19050" cap="rnd">
            <a:solidFill>
              <a:schemeClr val="accent1">
                <a:lumMod val="20000"/>
                <a:lumOff val="80000"/>
                <a:alpha val="1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34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ing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E3C9FCA-2193-7C59-2F47-5D828D64A1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1" y="1875934"/>
            <a:ext cx="5254264" cy="39274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D35C999-03CC-B688-90F5-88C2E7B937E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6237" y="1875934"/>
            <a:ext cx="5254264" cy="39274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790F19C0-28F7-7CD9-9E5F-661F79D696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1499" y="1414463"/>
            <a:ext cx="5254264" cy="276999"/>
          </a:xfrm>
        </p:spPr>
        <p:txBody>
          <a:bodyPr/>
          <a:lstStyle>
            <a:lvl1pPr>
              <a:defRPr sz="1800" b="0" i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221FB30-9143-693B-47EA-A5EC1E39E0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6236" y="1424332"/>
            <a:ext cx="5254264" cy="276999"/>
          </a:xfrm>
        </p:spPr>
        <p:txBody>
          <a:bodyPr/>
          <a:lstStyle>
            <a:lvl1pPr>
              <a:defRPr sz="1800" b="0" i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BECE31-3B85-548C-84C1-E447A8C536D7}"/>
              </a:ext>
            </a:extLst>
          </p:cNvPr>
          <p:cNvCxnSpPr/>
          <p:nvPr userDrawn="1"/>
        </p:nvCxnSpPr>
        <p:spPr>
          <a:xfrm>
            <a:off x="571500" y="1188720"/>
            <a:ext cx="11049000" cy="0"/>
          </a:xfrm>
          <a:prstGeom prst="line">
            <a:avLst/>
          </a:prstGeom>
          <a:ln w="19050" cap="rnd">
            <a:solidFill>
              <a:schemeClr val="accent1">
                <a:lumMod val="20000"/>
                <a:lumOff val="80000"/>
                <a:alpha val="1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5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A9CB8C-B65C-9CC6-0AA8-79670999B1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38887" y="1530196"/>
            <a:ext cx="5681609" cy="4309772"/>
          </a:xfrm>
          <a:custGeom>
            <a:avLst/>
            <a:gdLst>
              <a:gd name="connsiteX0" fmla="*/ 216144 w 6323011"/>
              <a:gd name="connsiteY0" fmla="*/ 0 h 4821237"/>
              <a:gd name="connsiteX1" fmla="*/ 6106868 w 6323011"/>
              <a:gd name="connsiteY1" fmla="*/ 0 h 4821237"/>
              <a:gd name="connsiteX2" fmla="*/ 6323011 w 6323011"/>
              <a:gd name="connsiteY2" fmla="*/ 226020 h 4821237"/>
              <a:gd name="connsiteX3" fmla="*/ 6323011 w 6323011"/>
              <a:gd name="connsiteY3" fmla="*/ 4595217 h 4821237"/>
              <a:gd name="connsiteX4" fmla="*/ 6106868 w 6323011"/>
              <a:gd name="connsiteY4" fmla="*/ 4821237 h 4821237"/>
              <a:gd name="connsiteX5" fmla="*/ 216144 w 6323011"/>
              <a:gd name="connsiteY5" fmla="*/ 4821237 h 4821237"/>
              <a:gd name="connsiteX6" fmla="*/ 0 w 6323011"/>
              <a:gd name="connsiteY6" fmla="*/ 4595217 h 4821237"/>
              <a:gd name="connsiteX7" fmla="*/ 0 w 6323011"/>
              <a:gd name="connsiteY7" fmla="*/ 226020 h 4821237"/>
              <a:gd name="connsiteX8" fmla="*/ 216144 w 6323011"/>
              <a:gd name="connsiteY8" fmla="*/ 0 h 482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011" h="4821237">
                <a:moveTo>
                  <a:pt x="216144" y="0"/>
                </a:moveTo>
                <a:lnTo>
                  <a:pt x="6106868" y="0"/>
                </a:lnTo>
                <a:cubicBezTo>
                  <a:pt x="6226240" y="0"/>
                  <a:pt x="6323011" y="101193"/>
                  <a:pt x="6323011" y="226020"/>
                </a:cubicBezTo>
                <a:lnTo>
                  <a:pt x="6323011" y="4595217"/>
                </a:lnTo>
                <a:cubicBezTo>
                  <a:pt x="6323011" y="4720044"/>
                  <a:pt x="6226240" y="4821237"/>
                  <a:pt x="6106868" y="4821237"/>
                </a:cubicBezTo>
                <a:lnTo>
                  <a:pt x="216144" y="4821237"/>
                </a:lnTo>
                <a:cubicBezTo>
                  <a:pt x="96771" y="4821237"/>
                  <a:pt x="0" y="4720044"/>
                  <a:pt x="0" y="4595217"/>
                </a:cubicBezTo>
                <a:lnTo>
                  <a:pt x="0" y="226020"/>
                </a:lnTo>
                <a:cubicBezTo>
                  <a:pt x="0" y="101193"/>
                  <a:pt x="96771" y="0"/>
                  <a:pt x="21614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87B132-0957-367B-F30D-930E7AE467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1500" y="1530195"/>
            <a:ext cx="4943180" cy="276999"/>
          </a:xfrm>
        </p:spPr>
        <p:txBody>
          <a:bodyPr/>
          <a:lstStyle>
            <a:lvl1pPr>
              <a:defRPr sz="1800" b="0" i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3B4862-490A-D1EC-4DCA-9B6F8DBDD9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965912"/>
            <a:ext cx="4943180" cy="38740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9E5F33-A8A6-413A-BB31-C3E903B0837B}"/>
              </a:ext>
            </a:extLst>
          </p:cNvPr>
          <p:cNvCxnSpPr/>
          <p:nvPr userDrawn="1"/>
        </p:nvCxnSpPr>
        <p:spPr>
          <a:xfrm>
            <a:off x="571500" y="1188720"/>
            <a:ext cx="11049000" cy="0"/>
          </a:xfrm>
          <a:prstGeom prst="line">
            <a:avLst/>
          </a:prstGeom>
          <a:ln w="19050" cap="rnd">
            <a:solidFill>
              <a:schemeClr val="accent1">
                <a:lumMod val="20000"/>
                <a:lumOff val="80000"/>
                <a:alpha val="1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3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Block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76DB91E6-BFE4-D2AE-77E4-719E98349249}"/>
              </a:ext>
            </a:extLst>
          </p:cNvPr>
          <p:cNvSpPr/>
          <p:nvPr userDrawn="1"/>
        </p:nvSpPr>
        <p:spPr bwMode="auto">
          <a:xfrm flipH="1">
            <a:off x="571494" y="1332053"/>
            <a:ext cx="11049001" cy="4495723"/>
          </a:xfrm>
          <a:prstGeom prst="roundRect">
            <a:avLst>
              <a:gd name="adj" fmla="val 5131"/>
            </a:avLst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63500" dir="5400000" algn="t" rotWithShape="0">
              <a:schemeClr val="tx2">
                <a:alpha val="2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b="0" i="0" dirty="0" err="1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Segoe UI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A9CB8C-B65C-9CC6-0AA8-79670999B1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97485" y="1332053"/>
            <a:ext cx="6323011" cy="4495723"/>
          </a:xfrm>
          <a:custGeom>
            <a:avLst/>
            <a:gdLst>
              <a:gd name="connsiteX0" fmla="*/ 216144 w 6323011"/>
              <a:gd name="connsiteY0" fmla="*/ 0 h 4821237"/>
              <a:gd name="connsiteX1" fmla="*/ 6106868 w 6323011"/>
              <a:gd name="connsiteY1" fmla="*/ 0 h 4821237"/>
              <a:gd name="connsiteX2" fmla="*/ 6323011 w 6323011"/>
              <a:gd name="connsiteY2" fmla="*/ 226020 h 4821237"/>
              <a:gd name="connsiteX3" fmla="*/ 6323011 w 6323011"/>
              <a:gd name="connsiteY3" fmla="*/ 4595217 h 4821237"/>
              <a:gd name="connsiteX4" fmla="*/ 6106868 w 6323011"/>
              <a:gd name="connsiteY4" fmla="*/ 4821237 h 4821237"/>
              <a:gd name="connsiteX5" fmla="*/ 216144 w 6323011"/>
              <a:gd name="connsiteY5" fmla="*/ 4821237 h 4821237"/>
              <a:gd name="connsiteX6" fmla="*/ 0 w 6323011"/>
              <a:gd name="connsiteY6" fmla="*/ 4595217 h 4821237"/>
              <a:gd name="connsiteX7" fmla="*/ 0 w 6323011"/>
              <a:gd name="connsiteY7" fmla="*/ 226020 h 4821237"/>
              <a:gd name="connsiteX8" fmla="*/ 216144 w 6323011"/>
              <a:gd name="connsiteY8" fmla="*/ 0 h 482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011" h="4821237">
                <a:moveTo>
                  <a:pt x="216144" y="0"/>
                </a:moveTo>
                <a:lnTo>
                  <a:pt x="6106868" y="0"/>
                </a:lnTo>
                <a:cubicBezTo>
                  <a:pt x="6226240" y="0"/>
                  <a:pt x="6323011" y="101193"/>
                  <a:pt x="6323011" y="226020"/>
                </a:cubicBezTo>
                <a:lnTo>
                  <a:pt x="6323011" y="4595217"/>
                </a:lnTo>
                <a:cubicBezTo>
                  <a:pt x="6323011" y="4720044"/>
                  <a:pt x="6226240" y="4821237"/>
                  <a:pt x="6106868" y="4821237"/>
                </a:cubicBezTo>
                <a:lnTo>
                  <a:pt x="216144" y="4821237"/>
                </a:lnTo>
                <a:cubicBezTo>
                  <a:pt x="96771" y="4821237"/>
                  <a:pt x="0" y="4720044"/>
                  <a:pt x="0" y="4595217"/>
                </a:cubicBezTo>
                <a:lnTo>
                  <a:pt x="0" y="226020"/>
                </a:lnTo>
                <a:cubicBezTo>
                  <a:pt x="0" y="101193"/>
                  <a:pt x="96771" y="0"/>
                  <a:pt x="21614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87B132-0957-367B-F30D-930E7AE467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9309" y="1792954"/>
            <a:ext cx="3733800" cy="276999"/>
          </a:xfrm>
        </p:spPr>
        <p:txBody>
          <a:bodyPr/>
          <a:lstStyle>
            <a:lvl1pPr>
              <a:defRPr sz="1800" b="0" i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3B4862-490A-D1EC-4DCA-9B6F8DBDD9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9309" y="2228671"/>
            <a:ext cx="3733800" cy="329727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659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A9CB8C-B65C-9CC6-0AA8-79670999B1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503" y="1551216"/>
            <a:ext cx="5524497" cy="4237897"/>
          </a:xfrm>
          <a:custGeom>
            <a:avLst/>
            <a:gdLst>
              <a:gd name="connsiteX0" fmla="*/ 216144 w 6323011"/>
              <a:gd name="connsiteY0" fmla="*/ 0 h 4821237"/>
              <a:gd name="connsiteX1" fmla="*/ 6106868 w 6323011"/>
              <a:gd name="connsiteY1" fmla="*/ 0 h 4821237"/>
              <a:gd name="connsiteX2" fmla="*/ 6323011 w 6323011"/>
              <a:gd name="connsiteY2" fmla="*/ 226020 h 4821237"/>
              <a:gd name="connsiteX3" fmla="*/ 6323011 w 6323011"/>
              <a:gd name="connsiteY3" fmla="*/ 4595217 h 4821237"/>
              <a:gd name="connsiteX4" fmla="*/ 6106868 w 6323011"/>
              <a:gd name="connsiteY4" fmla="*/ 4821237 h 4821237"/>
              <a:gd name="connsiteX5" fmla="*/ 216144 w 6323011"/>
              <a:gd name="connsiteY5" fmla="*/ 4821237 h 4821237"/>
              <a:gd name="connsiteX6" fmla="*/ 0 w 6323011"/>
              <a:gd name="connsiteY6" fmla="*/ 4595217 h 4821237"/>
              <a:gd name="connsiteX7" fmla="*/ 0 w 6323011"/>
              <a:gd name="connsiteY7" fmla="*/ 226020 h 4821237"/>
              <a:gd name="connsiteX8" fmla="*/ 216144 w 6323011"/>
              <a:gd name="connsiteY8" fmla="*/ 0 h 482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011" h="4821237">
                <a:moveTo>
                  <a:pt x="216144" y="0"/>
                </a:moveTo>
                <a:lnTo>
                  <a:pt x="6106868" y="0"/>
                </a:lnTo>
                <a:cubicBezTo>
                  <a:pt x="6226240" y="0"/>
                  <a:pt x="6323011" y="101193"/>
                  <a:pt x="6323011" y="226020"/>
                </a:cubicBezTo>
                <a:lnTo>
                  <a:pt x="6323011" y="4595217"/>
                </a:lnTo>
                <a:cubicBezTo>
                  <a:pt x="6323011" y="4720044"/>
                  <a:pt x="6226240" y="4821237"/>
                  <a:pt x="6106868" y="4821237"/>
                </a:cubicBezTo>
                <a:lnTo>
                  <a:pt x="216144" y="4821237"/>
                </a:lnTo>
                <a:cubicBezTo>
                  <a:pt x="96771" y="4821237"/>
                  <a:pt x="0" y="4720044"/>
                  <a:pt x="0" y="4595217"/>
                </a:cubicBezTo>
                <a:lnTo>
                  <a:pt x="0" y="226020"/>
                </a:lnTo>
                <a:cubicBezTo>
                  <a:pt x="0" y="101193"/>
                  <a:pt x="96771" y="0"/>
                  <a:pt x="21614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87B132-0957-367B-F30D-930E7AE467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79476" y="1551216"/>
            <a:ext cx="5041021" cy="276999"/>
          </a:xfrm>
        </p:spPr>
        <p:txBody>
          <a:bodyPr/>
          <a:lstStyle>
            <a:lvl1pPr>
              <a:defRPr sz="1800" b="0" i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3B4862-490A-D1EC-4DCA-9B6F8DBDD9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9476" y="1986933"/>
            <a:ext cx="5041021" cy="381646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74D9ED-303D-3F55-2BA5-B085FFA5A05C}"/>
              </a:ext>
            </a:extLst>
          </p:cNvPr>
          <p:cNvCxnSpPr/>
          <p:nvPr userDrawn="1"/>
        </p:nvCxnSpPr>
        <p:spPr>
          <a:xfrm>
            <a:off x="571500" y="1188720"/>
            <a:ext cx="11049000" cy="0"/>
          </a:xfrm>
          <a:prstGeom prst="line">
            <a:avLst/>
          </a:prstGeom>
          <a:ln w="19050" cap="rnd">
            <a:solidFill>
              <a:schemeClr val="accent1">
                <a:lumMod val="20000"/>
                <a:lumOff val="80000"/>
                <a:alpha val="1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48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Block 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76DB91E6-BFE4-D2AE-77E4-719E98349249}"/>
              </a:ext>
            </a:extLst>
          </p:cNvPr>
          <p:cNvSpPr/>
          <p:nvPr userDrawn="1"/>
        </p:nvSpPr>
        <p:spPr bwMode="auto">
          <a:xfrm flipH="1">
            <a:off x="571494" y="1332053"/>
            <a:ext cx="11049001" cy="4520107"/>
          </a:xfrm>
          <a:prstGeom prst="roundRect">
            <a:avLst>
              <a:gd name="adj" fmla="val 5131"/>
            </a:avLst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63500" dir="5400000" algn="t" rotWithShape="0">
              <a:schemeClr val="tx2">
                <a:alpha val="2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b="0" i="0" dirty="0" err="1">
              <a:solidFill>
                <a:schemeClr val="tx1"/>
              </a:solidFill>
              <a:latin typeface="Arial" panose="020B0604020202020204" pitchFamily="34" charset="0"/>
              <a:cs typeface="Segoe UI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4616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A9CB8C-B65C-9CC6-0AA8-79670999B1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503" y="1332053"/>
            <a:ext cx="6323011" cy="4520107"/>
          </a:xfrm>
          <a:custGeom>
            <a:avLst/>
            <a:gdLst>
              <a:gd name="connsiteX0" fmla="*/ 216144 w 6323011"/>
              <a:gd name="connsiteY0" fmla="*/ 0 h 4821237"/>
              <a:gd name="connsiteX1" fmla="*/ 6106868 w 6323011"/>
              <a:gd name="connsiteY1" fmla="*/ 0 h 4821237"/>
              <a:gd name="connsiteX2" fmla="*/ 6323011 w 6323011"/>
              <a:gd name="connsiteY2" fmla="*/ 226020 h 4821237"/>
              <a:gd name="connsiteX3" fmla="*/ 6323011 w 6323011"/>
              <a:gd name="connsiteY3" fmla="*/ 4595217 h 4821237"/>
              <a:gd name="connsiteX4" fmla="*/ 6106868 w 6323011"/>
              <a:gd name="connsiteY4" fmla="*/ 4821237 h 4821237"/>
              <a:gd name="connsiteX5" fmla="*/ 216144 w 6323011"/>
              <a:gd name="connsiteY5" fmla="*/ 4821237 h 4821237"/>
              <a:gd name="connsiteX6" fmla="*/ 0 w 6323011"/>
              <a:gd name="connsiteY6" fmla="*/ 4595217 h 4821237"/>
              <a:gd name="connsiteX7" fmla="*/ 0 w 6323011"/>
              <a:gd name="connsiteY7" fmla="*/ 226020 h 4821237"/>
              <a:gd name="connsiteX8" fmla="*/ 216144 w 6323011"/>
              <a:gd name="connsiteY8" fmla="*/ 0 h 482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011" h="4821237">
                <a:moveTo>
                  <a:pt x="216144" y="0"/>
                </a:moveTo>
                <a:lnTo>
                  <a:pt x="6106868" y="0"/>
                </a:lnTo>
                <a:cubicBezTo>
                  <a:pt x="6226240" y="0"/>
                  <a:pt x="6323011" y="101193"/>
                  <a:pt x="6323011" y="226020"/>
                </a:cubicBezTo>
                <a:lnTo>
                  <a:pt x="6323011" y="4595217"/>
                </a:lnTo>
                <a:cubicBezTo>
                  <a:pt x="6323011" y="4720044"/>
                  <a:pt x="6226240" y="4821237"/>
                  <a:pt x="6106868" y="4821237"/>
                </a:cubicBezTo>
                <a:lnTo>
                  <a:pt x="216144" y="4821237"/>
                </a:lnTo>
                <a:cubicBezTo>
                  <a:pt x="96771" y="4821237"/>
                  <a:pt x="0" y="4720044"/>
                  <a:pt x="0" y="4595217"/>
                </a:cubicBezTo>
                <a:lnTo>
                  <a:pt x="0" y="226020"/>
                </a:lnTo>
                <a:cubicBezTo>
                  <a:pt x="0" y="101193"/>
                  <a:pt x="96771" y="0"/>
                  <a:pt x="21614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87B132-0957-367B-F30D-930E7AE467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407863" y="1792954"/>
            <a:ext cx="3733800" cy="276999"/>
          </a:xfrm>
        </p:spPr>
        <p:txBody>
          <a:bodyPr/>
          <a:lstStyle>
            <a:lvl1pPr>
              <a:defRPr sz="1800" b="0" i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3B4862-490A-D1EC-4DCA-9B6F8DBDD9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07863" y="2228671"/>
            <a:ext cx="3733800" cy="329727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21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F8B93-595A-467D-FC84-E9D0E6E50389}"/>
              </a:ext>
            </a:extLst>
          </p:cNvPr>
          <p:cNvSpPr/>
          <p:nvPr userDrawn="1"/>
        </p:nvSpPr>
        <p:spPr bwMode="auto">
          <a:xfrm>
            <a:off x="0" y="6144768"/>
            <a:ext cx="12192000" cy="713232"/>
          </a:xfrm>
          <a:prstGeom prst="rect">
            <a:avLst/>
          </a:prstGeom>
          <a:solidFill>
            <a:srgbClr val="031E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571500" y="522516"/>
            <a:ext cx="11035283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"/>
          <p:cNvSpPr>
            <a:spLocks noGrp="1"/>
          </p:cNvSpPr>
          <p:nvPr>
            <p:ph type="body" idx="1"/>
          </p:nvPr>
        </p:nvSpPr>
        <p:spPr>
          <a:xfrm>
            <a:off x="571500" y="1435503"/>
            <a:ext cx="11043920" cy="1489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0" name="Logo" hidden="1">
            <a:extLst>
              <a:ext uri="{FF2B5EF4-FFF2-40B4-BE49-F238E27FC236}">
                <a16:creationId xmlns:a16="http://schemas.microsoft.com/office/drawing/2014/main" id="{E2E47591-2B6C-08C9-B652-83940596C65F}"/>
              </a:ext>
            </a:extLst>
          </p:cNvPr>
          <p:cNvGrpSpPr/>
          <p:nvPr userDrawn="1"/>
        </p:nvGrpSpPr>
        <p:grpSpPr>
          <a:xfrm>
            <a:off x="571500" y="6144768"/>
            <a:ext cx="526473" cy="526473"/>
            <a:chOff x="2347933" y="6144768"/>
            <a:chExt cx="526473" cy="526473"/>
          </a:xfrm>
        </p:grpSpPr>
        <p:sp>
          <p:nvSpPr>
            <p:cNvPr id="48" name="Oval">
              <a:extLst>
                <a:ext uri="{FF2B5EF4-FFF2-40B4-BE49-F238E27FC236}">
                  <a16:creationId xmlns:a16="http://schemas.microsoft.com/office/drawing/2014/main" id="{3A319E00-DD84-4757-3F01-E398E4882DCA}"/>
                </a:ext>
              </a:extLst>
            </p:cNvPr>
            <p:cNvSpPr/>
            <p:nvPr userDrawn="1"/>
          </p:nvSpPr>
          <p:spPr bwMode="auto">
            <a:xfrm>
              <a:off x="2347933" y="6144768"/>
              <a:ext cx="526473" cy="526473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VN" sz="2000" b="0" i="0" dirty="0" err="1">
                <a:solidFill>
                  <a:srgbClr val="FFFFFF"/>
                </a:solidFill>
                <a:latin typeface="Arial" panose="020B0604020202020204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9" name="Logo" descr="A white logo with black background  Description automatically generated">
              <a:extLst>
                <a:ext uri="{FF2B5EF4-FFF2-40B4-BE49-F238E27FC236}">
                  <a16:creationId xmlns:a16="http://schemas.microsoft.com/office/drawing/2014/main" id="{4F80159E-A8EC-2007-D26D-00F16BA744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8408" y="6202610"/>
              <a:ext cx="405523" cy="41078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9223E6D-F499-AE36-640F-0CBDC657AD56}"/>
              </a:ext>
            </a:extLst>
          </p:cNvPr>
          <p:cNvSpPr txBox="1"/>
          <p:nvPr userDrawn="1"/>
        </p:nvSpPr>
        <p:spPr>
          <a:xfrm>
            <a:off x="9459686" y="6416746"/>
            <a:ext cx="216081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solidFill>
                  <a:schemeClr val="bg1"/>
                </a:solidFill>
                <a:latin typeface="+mn-lt"/>
              </a:rPr>
              <a:t>#</a:t>
            </a:r>
            <a:r>
              <a:rPr lang="en-US" sz="1100" b="0" i="0" dirty="0" err="1">
                <a:solidFill>
                  <a:schemeClr val="bg1"/>
                </a:solidFill>
                <a:latin typeface="+mn-lt"/>
              </a:rPr>
              <a:t>identiverse</a:t>
            </a:r>
            <a:r>
              <a:rPr lang="en-US" sz="1100" b="0" i="0" dirty="0">
                <a:solidFill>
                  <a:schemeClr val="bg1"/>
                </a:solidFill>
                <a:latin typeface="+mn-lt"/>
              </a:rPr>
              <a:t>    |   </a:t>
            </a:r>
            <a:fld id="{59E8C269-FA72-7E4E-9714-C27CD671F9B2}" type="slidenum">
              <a:rPr lang="en-VN" sz="1100" b="0" i="0" smtClean="0">
                <a:solidFill>
                  <a:schemeClr val="bg1"/>
                </a:solidFill>
                <a:latin typeface="+mn-lt"/>
                <a:ea typeface="Calibri" pitchFamily="34" charset="0"/>
              </a:rPr>
              <a:pPr algn="r"/>
              <a:t>‹#›</a:t>
            </a:fld>
            <a:endParaRPr lang="en-VN" sz="1100" b="0" i="0" dirty="0" err="1">
              <a:solidFill>
                <a:schemeClr val="bg1"/>
              </a:solidFill>
              <a:latin typeface="+mn-lt"/>
              <a:ea typeface="Calibri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29685-091E-7829-0A40-8CB2A7DE06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139" b="139"/>
          <a:stretch/>
        </p:blipFill>
        <p:spPr>
          <a:xfrm>
            <a:off x="571500" y="6369723"/>
            <a:ext cx="1496325" cy="263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328F16-733D-880F-9FBC-7201DFC17E5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11620"/>
            <a:ext cx="8191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TLP: GREEN</a:t>
            </a:r>
          </a:p>
        </p:txBody>
      </p:sp>
    </p:spTree>
    <p:extLst>
      <p:ext uri="{BB962C8B-B14F-4D97-AF65-F5344CB8AC3E}">
        <p14:creationId xmlns:p14="http://schemas.microsoft.com/office/powerpoint/2010/main" val="122608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2400" b="0" i="0" kern="1200" cap="none" spc="0" baseline="0" dirty="0" smtClean="0">
          <a:ln w="3175">
            <a:noFill/>
          </a:ln>
          <a:solidFill>
            <a:schemeClr val="accent1">
              <a:lumMod val="20000"/>
              <a:lumOff val="80000"/>
            </a:schemeClr>
          </a:solidFill>
          <a:effectLst/>
          <a:latin typeface="+mj-lt"/>
          <a:ea typeface="+mn-ea"/>
          <a:cs typeface="Arial" panose="020B0604020202020204" pitchFamily="34" charset="0"/>
        </a:defRPr>
      </a:lvl1pPr>
    </p:titleStyle>
    <p:bodyStyle>
      <a:lvl1pPr marL="0" marR="0" indent="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None/>
        <a:tabLst/>
        <a:defRPr sz="2000" b="0" i="0" kern="1200" spc="0" baseline="0">
          <a:solidFill>
            <a:schemeClr val="bg1"/>
          </a:solidFill>
          <a:latin typeface="+mn-lt"/>
          <a:ea typeface="+mn-ea"/>
          <a:cs typeface="Poppins Medium" pitchFamily="2" charset="77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1800" b="0" i="0" kern="1200" spc="0" baseline="0">
          <a:solidFill>
            <a:schemeClr val="bg1"/>
          </a:solidFill>
          <a:latin typeface="+mn-lt"/>
          <a:ea typeface="+mn-ea"/>
          <a:cs typeface="Poppins Medium" pitchFamily="2" charset="77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Pct val="90000"/>
        <a:buFont typeface="Courier New" panose="02070309020205020404" pitchFamily="49" charset="0"/>
        <a:buChar char="o"/>
        <a:tabLst/>
        <a:defRPr sz="1600" b="0" i="0" kern="1200" spc="0" baseline="0">
          <a:solidFill>
            <a:schemeClr val="bg1"/>
          </a:solidFill>
          <a:latin typeface="+mn-lt"/>
          <a:ea typeface="+mn-ea"/>
          <a:cs typeface="Poppins Medium" pitchFamily="2" charset="77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Pct val="90000"/>
        <a:buFont typeface="Wingdings" panose="05000000000000000000" pitchFamily="2" charset="2"/>
        <a:buChar char=""/>
        <a:tabLst/>
        <a:defRPr sz="1400" b="0" i="0" kern="1200" spc="0" baseline="0">
          <a:solidFill>
            <a:schemeClr val="bg1"/>
          </a:solidFill>
          <a:latin typeface="+mn-lt"/>
          <a:ea typeface="+mn-ea"/>
          <a:cs typeface="Poppins Medium" pitchFamily="2" charset="77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Pct val="90000"/>
        <a:buFont typeface="Wingdings" panose="05000000000000000000" pitchFamily="2" charset="2"/>
        <a:buChar char=""/>
        <a:tabLst/>
        <a:defRPr sz="1400" b="0" i="0" kern="1200" spc="0" baseline="0">
          <a:solidFill>
            <a:schemeClr val="bg1"/>
          </a:solidFill>
          <a:latin typeface="+mn-lt"/>
          <a:ea typeface="+mn-ea"/>
          <a:cs typeface="Poppins Medium" pitchFamily="2" charset="77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5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svg"/><Relationship Id="rId7" Type="http://schemas.openxmlformats.org/officeDocument/2006/relationships/image" Target="../media/image15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74CC-6C02-5446-1379-AA726B7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187" y="2893572"/>
            <a:ext cx="7327920" cy="1220078"/>
          </a:xfrm>
        </p:spPr>
        <p:txBody>
          <a:bodyPr/>
          <a:lstStyle/>
          <a:p>
            <a:r>
              <a:rPr lang="en-US" dirty="0"/>
              <a:t>Introduction to Identity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CA29C-6BFD-6509-FFBF-00A95D91E5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7186" y="4230886"/>
            <a:ext cx="7327451" cy="230832"/>
          </a:xfrm>
        </p:spPr>
        <p:txBody>
          <a:bodyPr/>
          <a:lstStyle/>
          <a:p>
            <a:r>
              <a:rPr lang="en-US" dirty="0"/>
              <a:t>A masterclass for newcomers  ·  Identiverse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7D1FB-2C50-B309-5045-C3EF9E6D18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Espen Bago  &amp;  Lance Peterman      identi.beer/intro</a:t>
            </a:r>
          </a:p>
        </p:txBody>
      </p:sp>
    </p:spTree>
    <p:extLst>
      <p:ext uri="{BB962C8B-B14F-4D97-AF65-F5344CB8AC3E}">
        <p14:creationId xmlns:p14="http://schemas.microsoft.com/office/powerpoint/2010/main" val="99872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369332"/>
          </a:xfrm>
        </p:spPr>
        <p:txBody>
          <a:bodyPr/>
          <a:lstStyle/>
          <a:p>
            <a:r>
              <a:rPr lang="en-US" dirty="0"/>
              <a:t>And you are </a:t>
            </a:r>
            <a:r>
              <a:rPr lang="en-US" i="1" dirty="0"/>
              <a:t>already</a:t>
            </a:r>
            <a:r>
              <a:rPr lang="en-US" dirty="0"/>
              <a:t> doing </a:t>
            </a:r>
            <a:r>
              <a:rPr lang="en-US" u="sng" dirty="0"/>
              <a:t>Identity</a:t>
            </a:r>
            <a:endParaRPr lang="en-US" u="sng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HR onboarding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Identity lifecycle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Showing your conference badge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Authentication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D028A1-DA41-B21F-E60A-9062CC606212}"/>
              </a:ext>
            </a:extLst>
          </p:cNvPr>
          <p:cNvSpPr txBox="1"/>
          <p:nvPr/>
        </p:nvSpPr>
        <p:spPr>
          <a:xfrm>
            <a:off x="6236122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Programming building keycards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FAE032-566C-18EE-7B90-0015850B5231}"/>
              </a:ext>
            </a:extLst>
          </p:cNvPr>
          <p:cNvSpPr txBox="1"/>
          <p:nvPr/>
        </p:nvSpPr>
        <p:spPr>
          <a:xfrm>
            <a:off x="6236122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Access management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2575DE-7B68-9ABF-E7B4-6EEAACDB8EA0}"/>
              </a:ext>
            </a:extLst>
          </p:cNvPr>
          <p:cNvSpPr/>
          <p:nvPr/>
        </p:nvSpPr>
        <p:spPr bwMode="auto">
          <a:xfrm>
            <a:off x="6236122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5D3521-5B9A-7C47-4AAF-7B6797D5105D}"/>
              </a:ext>
            </a:extLst>
          </p:cNvPr>
          <p:cNvSpPr txBox="1"/>
          <p:nvPr/>
        </p:nvSpPr>
        <p:spPr>
          <a:xfrm>
            <a:off x="571500" y="476948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You don’t grade your own work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D81786-6061-D9FF-32DD-F0D35B3EBE79}"/>
              </a:ext>
            </a:extLst>
          </p:cNvPr>
          <p:cNvSpPr txBox="1"/>
          <p:nvPr/>
        </p:nvSpPr>
        <p:spPr>
          <a:xfrm>
            <a:off x="571500" y="546053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Segregation of duties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7510DF7-E73E-D7BF-CA1D-31B85D6265DF}"/>
              </a:ext>
            </a:extLst>
          </p:cNvPr>
          <p:cNvSpPr/>
          <p:nvPr/>
        </p:nvSpPr>
        <p:spPr bwMode="auto">
          <a:xfrm>
            <a:off x="571500" y="398807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270BD4-898D-CF40-3188-83A64F8F7544}"/>
              </a:ext>
            </a:extLst>
          </p:cNvPr>
          <p:cNvSpPr txBox="1"/>
          <p:nvPr/>
        </p:nvSpPr>
        <p:spPr>
          <a:xfrm>
            <a:off x="3403811" y="476948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A manager approving an expense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F48F3B-94A2-202D-90D9-83411EFB31BB}"/>
              </a:ext>
            </a:extLst>
          </p:cNvPr>
          <p:cNvSpPr txBox="1"/>
          <p:nvPr/>
        </p:nvSpPr>
        <p:spPr>
          <a:xfrm>
            <a:off x="3403811" y="546053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Authorization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B32EABE-ED4B-DB80-B544-07FF8253CBA2}"/>
              </a:ext>
            </a:extLst>
          </p:cNvPr>
          <p:cNvSpPr/>
          <p:nvPr/>
        </p:nvSpPr>
        <p:spPr bwMode="auto">
          <a:xfrm>
            <a:off x="3403811" y="398807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C8EF26-D67F-8CF4-AA74-AE1790DAADB7}"/>
              </a:ext>
            </a:extLst>
          </p:cNvPr>
          <p:cNvGrpSpPr/>
          <p:nvPr/>
        </p:nvGrpSpPr>
        <p:grpSpPr>
          <a:xfrm>
            <a:off x="6472861" y="1928695"/>
            <a:ext cx="190568" cy="190493"/>
            <a:chOff x="6856544" y="3054095"/>
            <a:chExt cx="190568" cy="19049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44C111-F136-A3BC-4B4F-9FD787DDB3DB}"/>
                </a:ext>
              </a:extLst>
            </p:cNvPr>
            <p:cNvSpPr/>
            <p:nvPr/>
          </p:nvSpPr>
          <p:spPr>
            <a:xfrm>
              <a:off x="6856544" y="3054095"/>
              <a:ext cx="190568" cy="190493"/>
            </a:xfrm>
            <a:custGeom>
              <a:avLst/>
              <a:gdLst>
                <a:gd name="connsiteX0" fmla="*/ 17730 w 190568"/>
                <a:gd name="connsiteY0" fmla="*/ 63015 h 190493"/>
                <a:gd name="connsiteX1" fmla="*/ 46668 w 190568"/>
                <a:gd name="connsiteY1" fmla="*/ 17563 h 190493"/>
                <a:gd name="connsiteX2" fmla="*/ 63260 w 190568"/>
                <a:gd name="connsiteY2" fmla="*/ 17580 h 190493"/>
                <a:gd name="connsiteX3" fmla="*/ 115884 w 190568"/>
                <a:gd name="connsiteY3" fmla="*/ 6006 h 190493"/>
                <a:gd name="connsiteX4" fmla="*/ 127458 w 190568"/>
                <a:gd name="connsiteY4" fmla="*/ 17580 h 190493"/>
                <a:gd name="connsiteX5" fmla="*/ 172988 w 190568"/>
                <a:gd name="connsiteY5" fmla="*/ 46395 h 190493"/>
                <a:gd name="connsiteX6" fmla="*/ 172988 w 190568"/>
                <a:gd name="connsiteY6" fmla="*/ 63110 h 190493"/>
                <a:gd name="connsiteX7" fmla="*/ 184563 w 190568"/>
                <a:gd name="connsiteY7" fmla="*/ 115734 h 190493"/>
                <a:gd name="connsiteX8" fmla="*/ 172988 w 190568"/>
                <a:gd name="connsiteY8" fmla="*/ 127308 h 190493"/>
                <a:gd name="connsiteX9" fmla="*/ 144146 w 190568"/>
                <a:gd name="connsiteY9" fmla="*/ 172821 h 190493"/>
                <a:gd name="connsiteX10" fmla="*/ 127554 w 190568"/>
                <a:gd name="connsiteY10" fmla="*/ 172838 h 190493"/>
                <a:gd name="connsiteX11" fmla="*/ 74957 w 190568"/>
                <a:gd name="connsiteY11" fmla="*/ 184536 h 190493"/>
                <a:gd name="connsiteX12" fmla="*/ 63260 w 190568"/>
                <a:gd name="connsiteY12" fmla="*/ 172838 h 190493"/>
                <a:gd name="connsiteX13" fmla="*/ 17748 w 190568"/>
                <a:gd name="connsiteY13" fmla="*/ 143996 h 190493"/>
                <a:gd name="connsiteX14" fmla="*/ 17730 w 190568"/>
                <a:gd name="connsiteY14" fmla="*/ 127404 h 190493"/>
                <a:gd name="connsiteX15" fmla="*/ 5910 w 190568"/>
                <a:gd name="connsiteY15" fmla="*/ 74835 h 190493"/>
                <a:gd name="connsiteX16" fmla="*/ 17730 w 190568"/>
                <a:gd name="connsiteY16" fmla="*/ 63015 h 19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68" h="190493">
                  <a:moveTo>
                    <a:pt x="17730" y="63015"/>
                  </a:moveTo>
                  <a:cubicBezTo>
                    <a:pt x="13170" y="42473"/>
                    <a:pt x="26126" y="22123"/>
                    <a:pt x="46668" y="17563"/>
                  </a:cubicBezTo>
                  <a:cubicBezTo>
                    <a:pt x="52133" y="16350"/>
                    <a:pt x="57798" y="16356"/>
                    <a:pt x="63260" y="17580"/>
                  </a:cubicBezTo>
                  <a:cubicBezTo>
                    <a:pt x="74595" y="-148"/>
                    <a:pt x="98156" y="-5330"/>
                    <a:pt x="115884" y="6006"/>
                  </a:cubicBezTo>
                  <a:cubicBezTo>
                    <a:pt x="120535" y="8980"/>
                    <a:pt x="124485" y="12929"/>
                    <a:pt x="127458" y="17580"/>
                  </a:cubicBezTo>
                  <a:cubicBezTo>
                    <a:pt x="147988" y="12965"/>
                    <a:pt x="168372" y="25866"/>
                    <a:pt x="172988" y="46395"/>
                  </a:cubicBezTo>
                  <a:cubicBezTo>
                    <a:pt x="174225" y="51898"/>
                    <a:pt x="174225" y="57607"/>
                    <a:pt x="172988" y="63110"/>
                  </a:cubicBezTo>
                  <a:cubicBezTo>
                    <a:pt x="190716" y="74445"/>
                    <a:pt x="195898" y="98006"/>
                    <a:pt x="184563" y="115734"/>
                  </a:cubicBezTo>
                  <a:cubicBezTo>
                    <a:pt x="181589" y="120385"/>
                    <a:pt x="177639" y="124335"/>
                    <a:pt x="172988" y="127308"/>
                  </a:cubicBezTo>
                  <a:cubicBezTo>
                    <a:pt x="177591" y="147840"/>
                    <a:pt x="164678" y="168217"/>
                    <a:pt x="144146" y="172821"/>
                  </a:cubicBezTo>
                  <a:cubicBezTo>
                    <a:pt x="138684" y="174045"/>
                    <a:pt x="133018" y="174051"/>
                    <a:pt x="127554" y="172838"/>
                  </a:cubicBezTo>
                  <a:cubicBezTo>
                    <a:pt x="116260" y="190592"/>
                    <a:pt x="92711" y="195829"/>
                    <a:pt x="74957" y="184536"/>
                  </a:cubicBezTo>
                  <a:cubicBezTo>
                    <a:pt x="70248" y="181540"/>
                    <a:pt x="66255" y="177547"/>
                    <a:pt x="63260" y="172838"/>
                  </a:cubicBezTo>
                  <a:cubicBezTo>
                    <a:pt x="42727" y="177441"/>
                    <a:pt x="22351" y="164528"/>
                    <a:pt x="17748" y="143996"/>
                  </a:cubicBezTo>
                  <a:cubicBezTo>
                    <a:pt x="16523" y="138534"/>
                    <a:pt x="16517" y="132868"/>
                    <a:pt x="17730" y="127404"/>
                  </a:cubicBezTo>
                  <a:cubicBezTo>
                    <a:pt x="-50" y="116151"/>
                    <a:pt x="-5342" y="92615"/>
                    <a:pt x="5910" y="74835"/>
                  </a:cubicBezTo>
                  <a:cubicBezTo>
                    <a:pt x="8927" y="70068"/>
                    <a:pt x="12964" y="66031"/>
                    <a:pt x="17730" y="63015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7F7984E-F4F7-68B2-172A-1543DD27C45F}"/>
                </a:ext>
              </a:extLst>
            </p:cNvPr>
            <p:cNvSpPr/>
            <p:nvPr/>
          </p:nvSpPr>
          <p:spPr>
            <a:xfrm>
              <a:off x="6923329" y="3130255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1BE88F-88EC-1212-BE0E-450002EF3830}"/>
              </a:ext>
            </a:extLst>
          </p:cNvPr>
          <p:cNvGrpSpPr/>
          <p:nvPr/>
        </p:nvGrpSpPr>
        <p:grpSpPr>
          <a:xfrm>
            <a:off x="822608" y="4224836"/>
            <a:ext cx="152400" cy="190531"/>
            <a:chOff x="8587206" y="2946533"/>
            <a:chExt cx="152400" cy="1905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E7E4832-F4C5-3114-CF23-D975DF2BA013}"/>
                </a:ext>
              </a:extLst>
            </p:cNvPr>
            <p:cNvSpPr/>
            <p:nvPr/>
          </p:nvSpPr>
          <p:spPr>
            <a:xfrm>
              <a:off x="8587206" y="2946533"/>
              <a:ext cx="152400" cy="190531"/>
            </a:xfrm>
            <a:custGeom>
              <a:avLst/>
              <a:gdLst>
                <a:gd name="connsiteX0" fmla="*/ 152400 w 152400"/>
                <a:gd name="connsiteY0" fmla="*/ 104779 h 190531"/>
                <a:gd name="connsiteX1" fmla="*/ 79439 w 152400"/>
                <a:gd name="connsiteY1" fmla="*/ 190028 h 190531"/>
                <a:gd name="connsiteX2" fmla="*/ 73057 w 152400"/>
                <a:gd name="connsiteY2" fmla="*/ 189933 h 190531"/>
                <a:gd name="connsiteX3" fmla="*/ 0 w 152400"/>
                <a:gd name="connsiteY3" fmla="*/ 104779 h 190531"/>
                <a:gd name="connsiteX4" fmla="*/ 0 w 152400"/>
                <a:gd name="connsiteY4" fmla="*/ 38104 h 190531"/>
                <a:gd name="connsiteX5" fmla="*/ 9525 w 152400"/>
                <a:gd name="connsiteY5" fmla="*/ 28579 h 190531"/>
                <a:gd name="connsiteX6" fmla="*/ 68961 w 152400"/>
                <a:gd name="connsiteY6" fmla="*/ 2671 h 190531"/>
                <a:gd name="connsiteX7" fmla="*/ 83439 w 152400"/>
                <a:gd name="connsiteY7" fmla="*/ 2671 h 190531"/>
                <a:gd name="connsiteX8" fmla="*/ 142875 w 152400"/>
                <a:gd name="connsiteY8" fmla="*/ 28579 h 190531"/>
                <a:gd name="connsiteX9" fmla="*/ 152400 w 152400"/>
                <a:gd name="connsiteY9" fmla="*/ 38104 h 19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190531">
                  <a:moveTo>
                    <a:pt x="152400" y="104779"/>
                  </a:moveTo>
                  <a:cubicBezTo>
                    <a:pt x="152400" y="152404"/>
                    <a:pt x="119063" y="176217"/>
                    <a:pt x="79439" y="190028"/>
                  </a:cubicBezTo>
                  <a:cubicBezTo>
                    <a:pt x="77364" y="190731"/>
                    <a:pt x="75109" y="190698"/>
                    <a:pt x="73057" y="189933"/>
                  </a:cubicBezTo>
                  <a:cubicBezTo>
                    <a:pt x="33338" y="176217"/>
                    <a:pt x="0" y="152404"/>
                    <a:pt x="0" y="104779"/>
                  </a:cubicBezTo>
                  <a:lnTo>
                    <a:pt x="0" y="38104"/>
                  </a:lnTo>
                  <a:cubicBezTo>
                    <a:pt x="0" y="32844"/>
                    <a:pt x="4265" y="28579"/>
                    <a:pt x="9525" y="28579"/>
                  </a:cubicBezTo>
                  <a:cubicBezTo>
                    <a:pt x="28575" y="28579"/>
                    <a:pt x="52388" y="17149"/>
                    <a:pt x="68961" y="2671"/>
                  </a:cubicBezTo>
                  <a:cubicBezTo>
                    <a:pt x="73130" y="-890"/>
                    <a:pt x="79270" y="-890"/>
                    <a:pt x="83439" y="2671"/>
                  </a:cubicBezTo>
                  <a:cubicBezTo>
                    <a:pt x="100108" y="17245"/>
                    <a:pt x="123825" y="28579"/>
                    <a:pt x="142875" y="28579"/>
                  </a:cubicBezTo>
                  <a:cubicBezTo>
                    <a:pt x="148136" y="28579"/>
                    <a:pt x="152400" y="32844"/>
                    <a:pt x="152400" y="38104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A1095FE-3A2B-693F-9F3B-5061B694F200}"/>
                </a:ext>
              </a:extLst>
            </p:cNvPr>
            <p:cNvSpPr/>
            <p:nvPr/>
          </p:nvSpPr>
          <p:spPr>
            <a:xfrm>
              <a:off x="8634831" y="3041788"/>
              <a:ext cx="57150" cy="9525"/>
            </a:xfrm>
            <a:custGeom>
              <a:avLst/>
              <a:gdLst>
                <a:gd name="connsiteX0" fmla="*/ 0 w 57150"/>
                <a:gd name="connsiteY0" fmla="*/ 0 h 9525"/>
                <a:gd name="connsiteX1" fmla="*/ 57150 w 571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952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5FF99B5-3AF0-F33C-6ECF-AC4C3C56C3B1}"/>
                </a:ext>
              </a:extLst>
            </p:cNvPr>
            <p:cNvSpPr/>
            <p:nvPr/>
          </p:nvSpPr>
          <p:spPr>
            <a:xfrm>
              <a:off x="8663406" y="3013213"/>
              <a:ext cx="9525" cy="57150"/>
            </a:xfrm>
            <a:custGeom>
              <a:avLst/>
              <a:gdLst>
                <a:gd name="connsiteX0" fmla="*/ 0 w 9525"/>
                <a:gd name="connsiteY0" fmla="*/ 0 h 57150"/>
                <a:gd name="connsiteX1" fmla="*/ 0 w 9525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8176C3-685A-D117-74D4-C486A2E2754C}"/>
              </a:ext>
            </a:extLst>
          </p:cNvPr>
          <p:cNvGrpSpPr/>
          <p:nvPr/>
        </p:nvGrpSpPr>
        <p:grpSpPr>
          <a:xfrm>
            <a:off x="3639314" y="4229614"/>
            <a:ext cx="190501" cy="180975"/>
            <a:chOff x="2868529" y="3660982"/>
            <a:chExt cx="190501" cy="180975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701BBBF-35CB-D893-0CAF-8FD1C173583D}"/>
                </a:ext>
              </a:extLst>
            </p:cNvPr>
            <p:cNvSpPr/>
            <p:nvPr/>
          </p:nvSpPr>
          <p:spPr>
            <a:xfrm>
              <a:off x="2868529" y="3756232"/>
              <a:ext cx="113090" cy="76200"/>
            </a:xfrm>
            <a:custGeom>
              <a:avLst/>
              <a:gdLst>
                <a:gd name="connsiteX0" fmla="*/ 0 w 113090"/>
                <a:gd name="connsiteY0" fmla="*/ 76200 h 76200"/>
                <a:gd name="connsiteX1" fmla="*/ 76200 w 113090"/>
                <a:gd name="connsiteY1" fmla="*/ 0 h 76200"/>
                <a:gd name="connsiteX2" fmla="*/ 113090 w 113090"/>
                <a:gd name="connsiteY2" fmla="*/ 95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90" h="76200">
                  <a:moveTo>
                    <a:pt x="0" y="76200"/>
                  </a:moveTo>
                  <a:cubicBezTo>
                    <a:pt x="0" y="34116"/>
                    <a:pt x="34116" y="0"/>
                    <a:pt x="76200" y="0"/>
                  </a:cubicBezTo>
                  <a:cubicBezTo>
                    <a:pt x="89104" y="0"/>
                    <a:pt x="101798" y="3278"/>
                    <a:pt x="113090" y="9525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59FCDA0-C882-95E1-7BC7-168A31BBDEA6}"/>
                </a:ext>
              </a:extLst>
            </p:cNvPr>
            <p:cNvSpPr/>
            <p:nvPr/>
          </p:nvSpPr>
          <p:spPr>
            <a:xfrm>
              <a:off x="2897105" y="3660982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5C4DA14-719E-D71B-657B-8D71C50462CB}"/>
                </a:ext>
              </a:extLst>
            </p:cNvPr>
            <p:cNvSpPr/>
            <p:nvPr/>
          </p:nvSpPr>
          <p:spPr>
            <a:xfrm>
              <a:off x="3011405" y="3794332"/>
              <a:ext cx="47625" cy="47625"/>
            </a:xfrm>
            <a:custGeom>
              <a:avLst/>
              <a:gdLst>
                <a:gd name="connsiteX0" fmla="*/ 0 w 47625"/>
                <a:gd name="connsiteY0" fmla="*/ 0 h 47625"/>
                <a:gd name="connsiteX1" fmla="*/ 47625 w 47625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47625">
                  <a:moveTo>
                    <a:pt x="0" y="0"/>
                  </a:moveTo>
                  <a:lnTo>
                    <a:pt x="47625" y="4762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6584D5A-05BB-E2D9-764D-62D9DE5FBD6A}"/>
                </a:ext>
              </a:extLst>
            </p:cNvPr>
            <p:cNvSpPr/>
            <p:nvPr/>
          </p:nvSpPr>
          <p:spPr>
            <a:xfrm>
              <a:off x="3011405" y="3794332"/>
              <a:ext cx="47625" cy="47625"/>
            </a:xfrm>
            <a:custGeom>
              <a:avLst/>
              <a:gdLst>
                <a:gd name="connsiteX0" fmla="*/ 47625 w 47625"/>
                <a:gd name="connsiteY0" fmla="*/ 0 h 47625"/>
                <a:gd name="connsiteX1" fmla="*/ 0 w 47625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47625">
                  <a:moveTo>
                    <a:pt x="47625" y="0"/>
                  </a:moveTo>
                  <a:lnTo>
                    <a:pt x="0" y="4762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D467-5AC9-C8B0-4F16-DAEBECCE9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C758-8310-9768-E8CE-1554D89C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got lost when we digitized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DF6D85-7838-EC6D-E73E-D193AED757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“This is Erik, the blacksmith’s son, known to me, sent to collect his father’s order.”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Implicit: who, what role, on whose behalf, with what authority, in what context.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77F31A-9E07-E18D-2B8B-A33A0450E2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onsolas" pitchFamily="49" charset="0"/>
                <a:cs typeface="Consolas"/>
              </a:rPr>
              <a:t>user_id: 8472, group: blacksmith_apprentices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Explicit only: identifiers and attributes. The relationships disappeared.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59CB84-50F6-D524-9281-529A95064E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Pre-digital identity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3A7243-F72C-B025-BE34-B800CFFEFD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Digital identity</a:t>
            </a:r>
          </a:p>
        </p:txBody>
      </p:sp>
      <p:sp>
        <p:nvSpPr>
          <p:cNvPr id="3" name="Orange Band">
            <a:extLst>
              <a:ext uri="{FF2B5EF4-FFF2-40B4-BE49-F238E27FC236}">
                <a16:creationId xmlns:a16="http://schemas.microsoft.com/office/drawing/2014/main" id="{B743A4B8-2AC3-80E1-B862-79FB98A7AB15}"/>
              </a:ext>
            </a:extLst>
          </p:cNvPr>
          <p:cNvSpPr/>
          <p:nvPr/>
        </p:nvSpPr>
        <p:spPr>
          <a:xfrm>
            <a:off x="571499" y="5208537"/>
            <a:ext cx="11049000" cy="470000"/>
          </a:xfrm>
          <a:prstGeom prst="roundRect">
            <a:avLst>
              <a:gd name="adj" fmla="val 14000"/>
            </a:avLst>
          </a:prstGeom>
          <a:solidFill>
            <a:schemeClr val="accent5"/>
          </a:solidFill>
        </p:spPr>
        <p:txBody>
          <a:bodyPr wrap="square" lIns="91440" tIns="0" rIns="91440" bIns="0" rtlCol="0" anchor="ctr"/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IAM is largely the effort to put the relationships back.</a:t>
            </a:r>
          </a:p>
        </p:txBody>
      </p:sp>
    </p:spTree>
    <p:extLst>
      <p:ext uri="{BB962C8B-B14F-4D97-AF65-F5344CB8AC3E}">
        <p14:creationId xmlns:p14="http://schemas.microsoft.com/office/powerpoint/2010/main" val="3525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D467-5AC9-C8B0-4F16-DAEBECCE9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C758-8310-9768-E8CE-1554D89C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 next: identity at automated speed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DF6D85-7838-EC6D-E73E-D193AED757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Organizations can’t make every access decision manually anymore.</a:t>
            </a:r>
          </a:p>
          <a:p>
            <a:pPr>
              <a:buNone/>
            </a:pPr>
            <a:r>
              <a:rPr lang="en-US" dirty="0"/>
              <a:t>More users. More machines. More AI agents — decisions per second beyond any human chain of approval.</a:t>
            </a:r>
          </a:p>
          <a:p>
            <a:pPr>
              <a:buNone/>
            </a:pPr>
            <a:r>
              <a:rPr lang="en-US" dirty="0"/>
              <a:t>The work shifts from deciding each case to encoding policies that decide automatically.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77F31A-9E07-E18D-2B8B-A33A0450E2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biggest obstacle isn’t technology — it’s data.</a:t>
            </a:r>
          </a:p>
          <a:p>
            <a:pPr>
              <a:buNone/>
            </a:pPr>
            <a:r>
              <a:rPr lang="en-US" dirty="0"/>
              <a:t>To automate access decisions well, you need to know: what is this person’s actual work, and what does it require?</a:t>
            </a:r>
          </a:p>
          <a:p>
            <a:pPr>
              <a:buNone/>
            </a:pPr>
            <a:r>
              <a:rPr lang="en-US" dirty="0"/>
              <a:t>That information almost never exists in structured form — even though we knew it when we hired them.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59CB84-50F6-D524-9281-529A95064E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The pressure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3A7243-F72C-B025-BE34-B800CFFEFD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The blocker</a:t>
            </a:r>
          </a:p>
        </p:txBody>
      </p:sp>
    </p:spTree>
    <p:extLst>
      <p:ext uri="{BB962C8B-B14F-4D97-AF65-F5344CB8AC3E}">
        <p14:creationId xmlns:p14="http://schemas.microsoft.com/office/powerpoint/2010/main" val="35251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ask: Foundations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Deepen your understanding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What does your organization consider the core identity relationships it needs to represent? Who is accountable for keeping that current?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Challenge assumptions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If you automated every access decision tomorrow, what data would you not have to do it well?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0" name="Progress Rail"/>
          <p:cNvSpPr txBox="1"/>
          <p:nvPr/>
        </p:nvSpPr>
        <p:spPr>
          <a:xfrm>
            <a:off x="7620500" y="414655"/>
            <a:ext cx="4000000" cy="37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buNone/>
            </a:pPr>
            <a:r>
              <a:rPr lang="en-US" sz="1000" b="1" spc="150" dirty="0">
                <a:solidFill>
                  <a:schemeClr val="accent6"/>
                </a:solidFill>
                <a:latin typeface="+mn-lt"/>
              </a:rPr>
              <a:t>01 / 10 · FOUNDATIONS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187A-9983-294E-35A6-81B4111DD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A blue planet with dots and lines around it  AI-generated content may be incorrect.">
            <a:extLst>
              <a:ext uri="{FF2B5EF4-FFF2-40B4-BE49-F238E27FC236}">
                <a16:creationId xmlns:a16="http://schemas.microsoft.com/office/drawing/2014/main" id="{2014A851-8BEE-2D31-D198-0A4770494B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E45D2-318E-3034-7714-9BB4307F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900000"/>
            <a:ext cx="10500000" cy="1000000"/>
          </a:xfrm>
        </p:spPr>
        <p:txBody>
          <a:bodyPr/>
          <a:lstStyle/>
          <a:p>
            <a:r>
              <a:rPr lang="en-US" dirty="0"/>
              <a:t>Objects, Subjects &amp; Contexts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ABE1F-465D-8CB2-67D3-E230926D3218}"/>
              </a:ext>
            </a:extLst>
          </p:cNvPr>
          <p:cNvSpPr txBox="1"/>
          <p:nvPr/>
        </p:nvSpPr>
        <p:spPr>
          <a:xfrm>
            <a:off x="9459686" y="6456021"/>
            <a:ext cx="216081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#</a:t>
            </a:r>
            <a:r>
              <a:rPr lang="en-US" sz="1100" dirty="0" err="1">
                <a:solidFill>
                  <a:schemeClr val="bg1"/>
                </a:solidFill>
              </a:rPr>
              <a:t>identiverse</a:t>
            </a:r>
            <a:r>
              <a:rPr lang="en-US" sz="1100" dirty="0">
                <a:solidFill>
                  <a:schemeClr val="bg1"/>
                </a:solidFill>
              </a:rPr>
              <a:t>    |   </a:t>
            </a:r>
            <a:fld id="{59E8C269-FA72-7E4E-9714-C27CD671F9B2}" type="slidenum">
              <a:rPr lang="en-VN" sz="1100" smtClean="0">
                <a:solidFill>
                  <a:schemeClr val="bg1"/>
                </a:solidFill>
                <a:ea typeface="Calibri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lang="en-VN" sz="1100" dirty="0" err="1">
              <a:solidFill>
                <a:schemeClr val="bg1"/>
              </a:solidFill>
              <a:ea typeface="Calibri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C2A6D3-05C6-0ACD-920B-281380EF9C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9" b="139"/>
          <a:stretch/>
        </p:blipFill>
        <p:spPr>
          <a:xfrm>
            <a:off x="571500" y="6339524"/>
            <a:ext cx="1496325" cy="263323"/>
          </a:xfrm>
          <a:prstGeom prst="rect">
            <a:avLst/>
          </a:prstGeom>
        </p:spPr>
      </p:pic>
      <p:sp>
        <p:nvSpPr>
          <p:cNvPr id="60" name="TB60"/>
          <p:cNvSpPr txBox="1"/>
          <p:nvPr/>
        </p:nvSpPr>
        <p:spPr>
          <a:xfrm>
            <a:off x="571500" y="2520000"/>
            <a:ext cx="50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400" b="1" i="0" dirty="0">
                <a:solidFill>
                  <a:schemeClr val="accent6"/>
                </a:solidFill>
                <a:latin typeface="+mn-lt"/>
              </a:rPr>
              <a:t>SECTION 02</a:t>
            </a:r>
          </a:p>
        </p:txBody>
      </p:sp>
      <p:sp>
        <p:nvSpPr>
          <p:cNvPr id="61" name="TB61"/>
          <p:cNvSpPr txBox="1"/>
          <p:nvPr/>
        </p:nvSpPr>
        <p:spPr>
          <a:xfrm>
            <a:off x="571500" y="3980000"/>
            <a:ext cx="82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600" b="0" i="0" dirty="0">
                <a:solidFill>
                  <a:schemeClr val="bg1"/>
                </a:solidFill>
                <a:latin typeface="+mn-lt"/>
              </a:rPr>
              <a:t>What we protect, who acts on it, and the contexts they live in</a:t>
            </a:r>
          </a:p>
        </p:txBody>
      </p:sp>
      <p:sp>
        <p:nvSpPr>
          <p:cNvPr id="62" name="TB62"/>
          <p:cNvSpPr txBox="1"/>
          <p:nvPr/>
        </p:nvSpPr>
        <p:spPr>
          <a:xfrm>
            <a:off x="8600000" y="1500000"/>
            <a:ext cx="3000000" cy="30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r">
              <a:buNone/>
            </a:pPr>
            <a:r>
              <a:rPr lang="en-US" sz="16000" b="1" i="0" dirty="0">
                <a:solidFill>
                  <a:schemeClr val="accent6">
                    <a:alpha val="14000"/>
                  </a:schemeClr>
                </a:solidFill>
                <a:latin typeface="+mj-lt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40245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21C3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Enter: the value to be protected</a:t>
            </a:r>
          </a:p>
        </p:txBody>
      </p:sp>
      <p:sp>
        <p:nvSpPr>
          <p:cNvPr id="9" name="Sirkel: hul 21">
            <a:extLst>
              <a:ext uri="{FF2B5EF4-FFF2-40B4-BE49-F238E27FC236}">
                <a16:creationId xmlns:a16="http://schemas.microsoft.com/office/drawing/2014/main" id="{C38CABDD-9FE6-46CB-F72A-24AA99EDEB9C}"/>
              </a:ext>
            </a:extLst>
          </p:cNvPr>
          <p:cNvSpPr/>
          <p:nvPr/>
        </p:nvSpPr>
        <p:spPr>
          <a:xfrm>
            <a:off x="5610990" y="3429000"/>
            <a:ext cx="970020" cy="902719"/>
          </a:xfrm>
          <a:prstGeom prst="donut">
            <a:avLst>
              <a:gd name="adj" fmla="val 222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C0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Object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FFC000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21C3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Resources: Objects of value worth protecting</a:t>
            </a:r>
          </a:p>
        </p:txBody>
      </p:sp>
      <p:sp>
        <p:nvSpPr>
          <p:cNvPr id="2" name="Sirkel: hul 21">
            <a:extLst>
              <a:ext uri="{FF2B5EF4-FFF2-40B4-BE49-F238E27FC236}">
                <a16:creationId xmlns:a16="http://schemas.microsoft.com/office/drawing/2014/main" id="{4127DC1B-AF8F-04F4-AB26-1660B352DC16}"/>
              </a:ext>
            </a:extLst>
          </p:cNvPr>
          <p:cNvSpPr/>
          <p:nvPr/>
        </p:nvSpPr>
        <p:spPr>
          <a:xfrm>
            <a:off x="6735192" y="2030820"/>
            <a:ext cx="4263480" cy="3987201"/>
          </a:xfrm>
          <a:prstGeom prst="donut">
            <a:avLst>
              <a:gd name="adj" fmla="val 2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88408-74D3-D872-6798-4A783ABF2929}"/>
              </a:ext>
            </a:extLst>
          </p:cNvPr>
          <p:cNvSpPr txBox="1"/>
          <p:nvPr/>
        </p:nvSpPr>
        <p:spPr>
          <a:xfrm>
            <a:off x="7300069" y="2806189"/>
            <a:ext cx="3133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</a:t>
            </a:r>
          </a:p>
          <a:p>
            <a:pPr marL="285750" marR="0" lvl="0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Money</a:t>
            </a:r>
          </a:p>
          <a:p>
            <a:pPr marL="285750" marR="0" lvl="0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Tools</a:t>
            </a:r>
          </a:p>
          <a:p>
            <a:pPr marL="285750" marR="0" lvl="0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</a:t>
            </a:r>
          </a:p>
          <a:p>
            <a:pPr marL="285750" marR="0" lvl="0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Anything</a:t>
            </a:r>
            <a:r>
              <a:rPr kumimoji="0" lang="nb-NO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that’s</a:t>
            </a:r>
            <a:r>
              <a:rPr kumimoji="0" lang="nb-NO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sz="1765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limited</a:t>
            </a:r>
            <a:endParaRPr kumimoji="0" lang="nb-NO" sz="1765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Anything</a:t>
            </a:r>
            <a:r>
              <a:rPr kumimoji="0" lang="nb-NO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subject</a:t>
            </a:r>
            <a:r>
              <a:rPr kumimoji="0" lang="nb-NO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a </a:t>
            </a:r>
            <a:r>
              <a:rPr kumimoji="0" lang="nb-NO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</a:t>
            </a:r>
            <a:r>
              <a:rPr kumimoji="0" lang="nb-NO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sz="1765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transaction</a:t>
            </a:r>
            <a:endParaRPr kumimoji="0" lang="en-GB" sz="1765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CE14B-888A-3633-8563-06A28EDDC035}"/>
              </a:ext>
            </a:extLst>
          </p:cNvPr>
          <p:cNvSpPr txBox="1"/>
          <p:nvPr/>
        </p:nvSpPr>
        <p:spPr>
          <a:xfrm>
            <a:off x="506262" y="2522937"/>
            <a:ext cx="6094520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Objects </a:t>
            </a:r>
            <a:r>
              <a:rPr kumimoji="0" lang="nb-NO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made</a:t>
            </a: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someone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Objects </a:t>
            </a:r>
            <a:r>
              <a:rPr kumimoji="0" lang="nb-NO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managed</a:t>
            </a: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someone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Objects </a:t>
            </a:r>
            <a:r>
              <a:rPr kumimoji="0" lang="nb-NO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managed</a:t>
            </a: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someone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Objects </a:t>
            </a:r>
            <a:r>
              <a:rPr kumimoji="0" lang="nb-NO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owned</a:t>
            </a: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someone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21C3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Objects vs Subjects</a:t>
            </a:r>
          </a:p>
        </p:txBody>
      </p:sp>
      <p:pic>
        <p:nvPicPr>
          <p:cNvPr id="2" name="Bilde 3">
            <a:extLst>
              <a:ext uri="{FF2B5EF4-FFF2-40B4-BE49-F238E27FC236}">
                <a16:creationId xmlns:a16="http://schemas.microsoft.com/office/drawing/2014/main" id="{19F2E135-405E-F10B-20CE-E49D91331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976" y="3063740"/>
            <a:ext cx="1629002" cy="3381847"/>
          </a:xfrm>
          <a:prstGeom prst="rect">
            <a:avLst/>
          </a:prstGeom>
        </p:spPr>
      </p:pic>
      <p:pic>
        <p:nvPicPr>
          <p:cNvPr id="3" name="Bilde 6">
            <a:extLst>
              <a:ext uri="{FF2B5EF4-FFF2-40B4-BE49-F238E27FC236}">
                <a16:creationId xmlns:a16="http://schemas.microsoft.com/office/drawing/2014/main" id="{17C2DC9A-0507-25F6-5C26-57946FAC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44019" y="3062014"/>
            <a:ext cx="1627773" cy="3383573"/>
          </a:xfrm>
          <a:prstGeom prst="rect">
            <a:avLst/>
          </a:prstGeom>
        </p:spPr>
      </p:pic>
      <p:sp>
        <p:nvSpPr>
          <p:cNvPr id="4" name="Sirkel: hul 21">
            <a:extLst>
              <a:ext uri="{FF2B5EF4-FFF2-40B4-BE49-F238E27FC236}">
                <a16:creationId xmlns:a16="http://schemas.microsoft.com/office/drawing/2014/main" id="{172DF7F6-1F28-9871-C674-41A08151476F}"/>
              </a:ext>
            </a:extLst>
          </p:cNvPr>
          <p:cNvSpPr/>
          <p:nvPr/>
        </p:nvSpPr>
        <p:spPr>
          <a:xfrm>
            <a:off x="5610990" y="3429000"/>
            <a:ext cx="970020" cy="902719"/>
          </a:xfrm>
          <a:prstGeom prst="donut">
            <a:avLst>
              <a:gd name="adj" fmla="val 222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C000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Shiny Thing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glow rad="127000">
                  <a:srgbClr val="FFC000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21C3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Objects, Subjects, and Rules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257A8F7E-4ABD-469F-B383-03C474DDF40D}"/>
              </a:ext>
            </a:extLst>
          </p:cNvPr>
          <p:cNvGrpSpPr/>
          <p:nvPr/>
        </p:nvGrpSpPr>
        <p:grpSpPr>
          <a:xfrm>
            <a:off x="5337727" y="1623575"/>
            <a:ext cx="2045767" cy="1913430"/>
            <a:chOff x="4920225" y="2494525"/>
            <a:chExt cx="2351547" cy="2351547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4D086DED-7170-444A-A755-2D4B0CEA4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236" y="3069309"/>
              <a:ext cx="1097528" cy="869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Grafikk 4" descr="Staffeli kontur">
              <a:extLst>
                <a:ext uri="{FF2B5EF4-FFF2-40B4-BE49-F238E27FC236}">
                  <a16:creationId xmlns:a16="http://schemas.microsoft.com/office/drawing/2014/main" id="{2C967938-E342-4C67-9270-8B942A5522D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0225" y="2494525"/>
              <a:ext cx="2351547" cy="2351547"/>
            </a:xfrm>
            <a:prstGeom prst="rect">
              <a:avLst/>
            </a:prstGeom>
          </p:spPr>
        </p:pic>
      </p:grpSp>
      <p:pic>
        <p:nvPicPr>
          <p:cNvPr id="4" name="Bilde 3">
            <a:extLst>
              <a:ext uri="{FF2B5EF4-FFF2-40B4-BE49-F238E27FC236}">
                <a16:creationId xmlns:a16="http://schemas.microsoft.com/office/drawing/2014/main" id="{8E78A98D-4ED5-4821-BAF9-8C27D960C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76" y="3063740"/>
            <a:ext cx="1629002" cy="338184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3593FC3-5A93-497A-B652-5287F4BF3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44019" y="3062014"/>
            <a:ext cx="1627773" cy="3383573"/>
          </a:xfrm>
          <a:prstGeom prst="rect">
            <a:avLst/>
          </a:prstGeom>
        </p:spPr>
      </p:pic>
      <p:sp>
        <p:nvSpPr>
          <p:cNvPr id="9" name="Snakkeboble: oval 8">
            <a:extLst>
              <a:ext uri="{FF2B5EF4-FFF2-40B4-BE49-F238E27FC236}">
                <a16:creationId xmlns:a16="http://schemas.microsoft.com/office/drawing/2014/main" id="{6F02E445-2D40-4B00-8CB1-52B02B504D88}"/>
              </a:ext>
            </a:extLst>
          </p:cNvPr>
          <p:cNvSpPr/>
          <p:nvPr/>
        </p:nvSpPr>
        <p:spPr>
          <a:xfrm>
            <a:off x="1796125" y="2379560"/>
            <a:ext cx="1414286" cy="940045"/>
          </a:xfrm>
          <a:prstGeom prst="wedgeEllipseCallout">
            <a:avLst>
              <a:gd name="adj1" fmla="val 74058"/>
              <a:gd name="adj2" fmla="val 646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I’m going to touch it! </a:t>
            </a:r>
            <a:endParaRPr kumimoji="0" lang="en-GB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nakkeboble: oval 10">
            <a:extLst>
              <a:ext uri="{FF2B5EF4-FFF2-40B4-BE49-F238E27FC236}">
                <a16:creationId xmlns:a16="http://schemas.microsoft.com/office/drawing/2014/main" id="{47B54BD0-3329-40E7-92CE-DEC6A2263455}"/>
              </a:ext>
            </a:extLst>
          </p:cNvPr>
          <p:cNvSpPr/>
          <p:nvPr/>
        </p:nvSpPr>
        <p:spPr>
          <a:xfrm>
            <a:off x="9116549" y="2236934"/>
            <a:ext cx="914400" cy="612648"/>
          </a:xfrm>
          <a:prstGeom prst="wedgeEllipseCallout">
            <a:avLst>
              <a:gd name="adj1" fmla="val -102584"/>
              <a:gd name="adj2" fmla="val 1278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GB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21C3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Objects, Subjects, and Rules</a:t>
            </a:r>
          </a:p>
        </p:txBody>
      </p:sp>
      <p:grpSp>
        <p:nvGrpSpPr>
          <p:cNvPr id="3" name="Gruppe 13">
            <a:extLst>
              <a:ext uri="{FF2B5EF4-FFF2-40B4-BE49-F238E27FC236}">
                <a16:creationId xmlns:a16="http://schemas.microsoft.com/office/drawing/2014/main" id="{59CA3453-5356-B330-0311-AF99A728C428}"/>
              </a:ext>
            </a:extLst>
          </p:cNvPr>
          <p:cNvGrpSpPr/>
          <p:nvPr/>
        </p:nvGrpSpPr>
        <p:grpSpPr>
          <a:xfrm>
            <a:off x="5337727" y="1623575"/>
            <a:ext cx="2045767" cy="1913430"/>
            <a:chOff x="4920225" y="2494525"/>
            <a:chExt cx="2351547" cy="2351547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6882DFC1-C2DC-52C2-EC1F-140BE9A6B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236" y="3069309"/>
              <a:ext cx="1097528" cy="869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Grafikk 4" descr="Staffeli kontur">
              <a:extLst>
                <a:ext uri="{FF2B5EF4-FFF2-40B4-BE49-F238E27FC236}">
                  <a16:creationId xmlns:a16="http://schemas.microsoft.com/office/drawing/2014/main" id="{247A2375-1045-C55F-EB49-544824EF171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0225" y="2494525"/>
              <a:ext cx="2351547" cy="2351547"/>
            </a:xfrm>
            <a:prstGeom prst="rect">
              <a:avLst/>
            </a:prstGeom>
          </p:spPr>
        </p:pic>
      </p:grpSp>
      <p:pic>
        <p:nvPicPr>
          <p:cNvPr id="6" name="Bilde 3">
            <a:extLst>
              <a:ext uri="{FF2B5EF4-FFF2-40B4-BE49-F238E27FC236}">
                <a16:creationId xmlns:a16="http://schemas.microsoft.com/office/drawing/2014/main" id="{EF07F253-2AF9-D838-FD6C-5C1D46AEE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76" y="3063740"/>
            <a:ext cx="1629002" cy="338184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FD6FFF4-18DE-C333-6410-1374D5083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44019" y="3062014"/>
            <a:ext cx="1627773" cy="3383573"/>
          </a:xfrm>
          <a:prstGeom prst="rect">
            <a:avLst/>
          </a:prstGeom>
        </p:spPr>
      </p:pic>
      <p:sp>
        <p:nvSpPr>
          <p:cNvPr id="8" name="Snakkeboble: oval 8">
            <a:extLst>
              <a:ext uri="{FF2B5EF4-FFF2-40B4-BE49-F238E27FC236}">
                <a16:creationId xmlns:a16="http://schemas.microsoft.com/office/drawing/2014/main" id="{8B12E2CC-BCC5-07DC-71EC-B59B4E371712}"/>
              </a:ext>
            </a:extLst>
          </p:cNvPr>
          <p:cNvSpPr/>
          <p:nvPr/>
        </p:nvSpPr>
        <p:spPr>
          <a:xfrm>
            <a:off x="1907627" y="1602804"/>
            <a:ext cx="1414286" cy="940045"/>
          </a:xfrm>
          <a:prstGeom prst="wedgeEllipseCallout">
            <a:avLst>
              <a:gd name="adj1" fmla="val 145791"/>
              <a:gd name="adj2" fmla="val 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No, you’re not..</a:t>
            </a:r>
            <a:endParaRPr kumimoji="0" lang="en-GB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de 9" descr="Et bilde som inneholder verktøy, saks&#10;&#10;Automatisk generert beskrivelse">
            <a:extLst>
              <a:ext uri="{FF2B5EF4-FFF2-40B4-BE49-F238E27FC236}">
                <a16:creationId xmlns:a16="http://schemas.microsoft.com/office/drawing/2014/main" id="{B950FF58-3D58-E65B-FFD1-216D59852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993851" y="1730243"/>
            <a:ext cx="1508254" cy="1806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A55DA-FE26-94E2-7385-5B89D9876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C21D-3249-4CE8-AAE9-69B28078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  <a:endParaRPr lang="en-US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10" name="card210"/>
          <p:cNvSpPr/>
          <p:nvPr/>
        </p:nvSpPr>
        <p:spPr>
          <a:xfrm>
            <a:off x="2857500" y="1524000"/>
            <a:ext cx="2857500" cy="3810000"/>
          </a:xfrm>
          <a:prstGeom prst="roundRect">
            <a:avLst>
              <a:gd name="adj" fmla="val 4500"/>
            </a:avLst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pic>
        <p:nvPicPr>
          <p:cNvPr id="211" name="photo210"/>
          <p:cNvPicPr>
            <a:picLocks noChangeAspect="1"/>
          </p:cNvPicPr>
          <p:nvPr/>
        </p:nvPicPr>
        <p:blipFill>
          <a:blip r:embed="rId2"/>
          <a:srcRect t="6500" b="6500"/>
          <a:stretch>
            <a:fillRect/>
          </a:stretch>
        </p:blipFill>
        <p:spPr>
          <a:xfrm>
            <a:off x="3143250" y="1809750"/>
            <a:ext cx="2286000" cy="2286000"/>
          </a:xfrm>
          <a:prstGeom prst="roundRect">
            <a:avLst>
              <a:gd name="adj" fmla="val 6000"/>
            </a:avLst>
          </a:prstGeom>
        </p:spPr>
      </p:pic>
      <p:sp>
        <p:nvSpPr>
          <p:cNvPr id="212" name="nm210"/>
          <p:cNvSpPr txBox="1"/>
          <p:nvPr/>
        </p:nvSpPr>
        <p:spPr>
          <a:xfrm>
            <a:off x="3048000" y="4381500"/>
            <a:ext cx="2476500" cy="40005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Espen Bago</a:t>
            </a:r>
          </a:p>
        </p:txBody>
      </p:sp>
      <p:sp>
        <p:nvSpPr>
          <p:cNvPr id="213" name="ti210"/>
          <p:cNvSpPr txBox="1"/>
          <p:nvPr/>
        </p:nvSpPr>
        <p:spPr>
          <a:xfrm>
            <a:off x="3048000" y="4810125"/>
            <a:ext cx="2476500" cy="762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Head of IAM, Gritera Security</a:t>
            </a:r>
            <a:br>
              <a:rPr lang="en-US" sz="1200" dirty="0">
                <a:solidFill>
                  <a:schemeClr val="accent6"/>
                </a:solidFill>
                <a:latin typeface="+mn-lt"/>
              </a:rPr>
            </a:br>
            <a:r>
              <a:rPr lang="en-US" sz="1200" dirty="0" err="1">
                <a:solidFill>
                  <a:schemeClr val="accent6"/>
                </a:solidFill>
                <a:latin typeface="+mn-lt"/>
              </a:rPr>
              <a:t>IdentiBeer</a:t>
            </a:r>
            <a:r>
              <a:rPr lang="en-US" sz="1200" dirty="0">
                <a:solidFill>
                  <a:schemeClr val="accent6"/>
                </a:solidFill>
                <a:latin typeface="+mn-lt"/>
              </a:rPr>
              <a:t> Founder</a:t>
            </a:r>
          </a:p>
        </p:txBody>
      </p:sp>
      <p:sp>
        <p:nvSpPr>
          <p:cNvPr id="220" name="card220"/>
          <p:cNvSpPr/>
          <p:nvPr/>
        </p:nvSpPr>
        <p:spPr>
          <a:xfrm>
            <a:off x="6667500" y="1524000"/>
            <a:ext cx="2857500" cy="3810000"/>
          </a:xfrm>
          <a:prstGeom prst="roundRect">
            <a:avLst>
              <a:gd name="adj" fmla="val 4500"/>
            </a:avLst>
          </a:prstGeom>
          <a:solidFill>
            <a:schemeClr val="accent3"/>
          </a:solidFill>
        </p:spPr>
        <p:txBody>
          <a:bodyPr/>
          <a:lstStyle/>
          <a:p>
            <a:endParaRPr/>
          </a:p>
        </p:txBody>
      </p:sp>
      <p:pic>
        <p:nvPicPr>
          <p:cNvPr id="221" name="photo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1809750"/>
            <a:ext cx="2286000" cy="2286000"/>
          </a:xfrm>
          <a:prstGeom prst="roundRect">
            <a:avLst>
              <a:gd name="adj" fmla="val 6000"/>
            </a:avLst>
          </a:prstGeom>
        </p:spPr>
      </p:pic>
      <p:sp>
        <p:nvSpPr>
          <p:cNvPr id="222" name="nm220"/>
          <p:cNvSpPr txBox="1"/>
          <p:nvPr/>
        </p:nvSpPr>
        <p:spPr>
          <a:xfrm>
            <a:off x="6858000" y="4381500"/>
            <a:ext cx="2476500" cy="40005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Lance Peterman</a:t>
            </a:r>
          </a:p>
        </p:txBody>
      </p:sp>
      <p:sp>
        <p:nvSpPr>
          <p:cNvPr id="223" name="ti220"/>
          <p:cNvSpPr txBox="1"/>
          <p:nvPr/>
        </p:nvSpPr>
        <p:spPr>
          <a:xfrm>
            <a:off x="6858000" y="4810125"/>
            <a:ext cx="2476500" cy="762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1200" dirty="0">
                <a:solidFill>
                  <a:schemeClr val="accent6"/>
                </a:solidFill>
                <a:latin typeface="+mn-lt"/>
              </a:rPr>
              <a:t>Engineering Manager — IAM, Dick’s Sporting Goods</a:t>
            </a:r>
          </a:p>
        </p:txBody>
      </p:sp>
    </p:spTree>
    <p:extLst>
      <p:ext uri="{BB962C8B-B14F-4D97-AF65-F5344CB8AC3E}">
        <p14:creationId xmlns:p14="http://schemas.microsoft.com/office/powerpoint/2010/main" val="2191489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21C3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Objects, Subjects, Rules, and Barriers</a:t>
            </a:r>
          </a:p>
        </p:txBody>
      </p:sp>
      <p:grpSp>
        <p:nvGrpSpPr>
          <p:cNvPr id="2" name="Gruppe 13">
            <a:extLst>
              <a:ext uri="{FF2B5EF4-FFF2-40B4-BE49-F238E27FC236}">
                <a16:creationId xmlns:a16="http://schemas.microsoft.com/office/drawing/2014/main" id="{29DF0831-789F-AAA4-05BC-738151CAF387}"/>
              </a:ext>
            </a:extLst>
          </p:cNvPr>
          <p:cNvGrpSpPr/>
          <p:nvPr/>
        </p:nvGrpSpPr>
        <p:grpSpPr>
          <a:xfrm>
            <a:off x="5337727" y="1623575"/>
            <a:ext cx="2045767" cy="1913430"/>
            <a:chOff x="4920225" y="2494525"/>
            <a:chExt cx="2351547" cy="2351547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89747661-2558-C3F7-9584-A3FF1FA8B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236" y="3069309"/>
              <a:ext cx="1097528" cy="869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Grafikk 4" descr="Staffeli kontur">
              <a:extLst>
                <a:ext uri="{FF2B5EF4-FFF2-40B4-BE49-F238E27FC236}">
                  <a16:creationId xmlns:a16="http://schemas.microsoft.com/office/drawing/2014/main" id="{EC1097C0-9B1D-9FD9-E2B3-65ACAC7BECD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0225" y="2494525"/>
              <a:ext cx="2351547" cy="2351547"/>
            </a:xfrm>
            <a:prstGeom prst="rect">
              <a:avLst/>
            </a:prstGeom>
          </p:spPr>
        </p:pic>
      </p:grpSp>
      <p:pic>
        <p:nvPicPr>
          <p:cNvPr id="5" name="Bilde 3">
            <a:extLst>
              <a:ext uri="{FF2B5EF4-FFF2-40B4-BE49-F238E27FC236}">
                <a16:creationId xmlns:a16="http://schemas.microsoft.com/office/drawing/2014/main" id="{480D4042-ECCA-E283-EBB8-6038699C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76" y="3063740"/>
            <a:ext cx="1629002" cy="3381847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1DF08BB2-76D4-76DA-57B5-ED9CD4807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44019" y="3062014"/>
            <a:ext cx="1627773" cy="3383573"/>
          </a:xfrm>
          <a:prstGeom prst="rect">
            <a:avLst/>
          </a:prstGeom>
        </p:spPr>
      </p:pic>
      <p:pic>
        <p:nvPicPr>
          <p:cNvPr id="7" name="Bilde 9" descr="Et bilde som inneholder verktøy, saks&#10;&#10;Automatisk generert beskrivelse">
            <a:extLst>
              <a:ext uri="{FF2B5EF4-FFF2-40B4-BE49-F238E27FC236}">
                <a16:creationId xmlns:a16="http://schemas.microsoft.com/office/drawing/2014/main" id="{1D208164-C341-ED64-E336-FAAFD2AFA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651" y="1676909"/>
            <a:ext cx="1508254" cy="1806762"/>
          </a:xfrm>
          <a:prstGeom prst="rect">
            <a:avLst/>
          </a:prstGeom>
        </p:spPr>
      </p:pic>
      <p:pic>
        <p:nvPicPr>
          <p:cNvPr id="8" name="Grafikk 5" descr="Gjerde kontur">
            <a:extLst>
              <a:ext uri="{FF2B5EF4-FFF2-40B4-BE49-F238E27FC236}">
                <a16:creationId xmlns:a16="http://schemas.microsoft.com/office/drawing/2014/main" id="{B8F1D635-71E2-20B9-95EE-0849E6B784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6171" y="3266201"/>
            <a:ext cx="2428877" cy="914400"/>
          </a:xfrm>
          <a:prstGeom prst="rect">
            <a:avLst/>
          </a:prstGeom>
        </p:spPr>
      </p:pic>
      <p:cxnSp>
        <p:nvCxnSpPr>
          <p:cNvPr id="9" name="Rett linje 11">
            <a:extLst>
              <a:ext uri="{FF2B5EF4-FFF2-40B4-BE49-F238E27FC236}">
                <a16:creationId xmlns:a16="http://schemas.microsoft.com/office/drawing/2014/main" id="{3357F17E-A285-3124-41E0-652B0B071C34}"/>
              </a:ext>
            </a:extLst>
          </p:cNvPr>
          <p:cNvCxnSpPr>
            <a:cxnSpLocks/>
          </p:cNvCxnSpPr>
          <p:nvPr/>
        </p:nvCxnSpPr>
        <p:spPr>
          <a:xfrm flipV="1">
            <a:off x="5340194" y="1554480"/>
            <a:ext cx="0" cy="232593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17">
            <a:extLst>
              <a:ext uri="{FF2B5EF4-FFF2-40B4-BE49-F238E27FC236}">
                <a16:creationId xmlns:a16="http://schemas.microsoft.com/office/drawing/2014/main" id="{603F63B6-BB93-999C-913D-8F61DC3224EB}"/>
              </a:ext>
            </a:extLst>
          </p:cNvPr>
          <p:cNvCxnSpPr>
            <a:cxnSpLocks/>
          </p:cNvCxnSpPr>
          <p:nvPr/>
        </p:nvCxnSpPr>
        <p:spPr>
          <a:xfrm flipV="1">
            <a:off x="7359460" y="1554480"/>
            <a:ext cx="0" cy="232593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21C3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Objects, Subjects, Rules, Barriers, and Tokens</a:t>
            </a:r>
          </a:p>
        </p:txBody>
      </p:sp>
      <p:grpSp>
        <p:nvGrpSpPr>
          <p:cNvPr id="2" name="Gruppe 13">
            <a:extLst>
              <a:ext uri="{FF2B5EF4-FFF2-40B4-BE49-F238E27FC236}">
                <a16:creationId xmlns:a16="http://schemas.microsoft.com/office/drawing/2014/main" id="{44D0A614-B0B9-EBBF-6443-CD64ADA4EC83}"/>
              </a:ext>
            </a:extLst>
          </p:cNvPr>
          <p:cNvGrpSpPr/>
          <p:nvPr/>
        </p:nvGrpSpPr>
        <p:grpSpPr>
          <a:xfrm>
            <a:off x="5337727" y="1623575"/>
            <a:ext cx="2045767" cy="1913430"/>
            <a:chOff x="4920225" y="2494525"/>
            <a:chExt cx="2351547" cy="2351547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7852C780-2A04-D6F2-AC7E-EFFBD849B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236" y="3069309"/>
              <a:ext cx="1097528" cy="869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Grafikk 4" descr="Staffeli kontur">
              <a:extLst>
                <a:ext uri="{FF2B5EF4-FFF2-40B4-BE49-F238E27FC236}">
                  <a16:creationId xmlns:a16="http://schemas.microsoft.com/office/drawing/2014/main" id="{ACB14D86-EEB0-3600-6795-2AFFC1562F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0225" y="2494525"/>
              <a:ext cx="2351547" cy="2351547"/>
            </a:xfrm>
            <a:prstGeom prst="rect">
              <a:avLst/>
            </a:prstGeom>
          </p:spPr>
        </p:pic>
      </p:grpSp>
      <p:pic>
        <p:nvPicPr>
          <p:cNvPr id="5" name="Bilde 3">
            <a:extLst>
              <a:ext uri="{FF2B5EF4-FFF2-40B4-BE49-F238E27FC236}">
                <a16:creationId xmlns:a16="http://schemas.microsoft.com/office/drawing/2014/main" id="{980F59BE-6327-DA48-92C0-7725A89B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76" y="3063740"/>
            <a:ext cx="1629002" cy="3381847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BF802DC9-A179-C7A1-9156-B06D0042E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44019" y="3062014"/>
            <a:ext cx="1627773" cy="3383573"/>
          </a:xfrm>
          <a:prstGeom prst="rect">
            <a:avLst/>
          </a:prstGeom>
        </p:spPr>
      </p:pic>
      <p:pic>
        <p:nvPicPr>
          <p:cNvPr id="7" name="Bilde 9" descr="Et bilde som inneholder verktøy, saks&#10;&#10;Automatisk generert beskrivelse">
            <a:extLst>
              <a:ext uri="{FF2B5EF4-FFF2-40B4-BE49-F238E27FC236}">
                <a16:creationId xmlns:a16="http://schemas.microsoft.com/office/drawing/2014/main" id="{4FA3C8CE-BAE8-1BE9-985D-E9E5E66A3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651" y="1676909"/>
            <a:ext cx="1508254" cy="1806762"/>
          </a:xfrm>
          <a:prstGeom prst="rect">
            <a:avLst/>
          </a:prstGeom>
        </p:spPr>
      </p:pic>
      <p:pic>
        <p:nvPicPr>
          <p:cNvPr id="8" name="Grafikk 5" descr="Gjerde kontur">
            <a:extLst>
              <a:ext uri="{FF2B5EF4-FFF2-40B4-BE49-F238E27FC236}">
                <a16:creationId xmlns:a16="http://schemas.microsoft.com/office/drawing/2014/main" id="{BC5FB3CD-798E-1D66-71BC-6CDF51444A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6171" y="3266201"/>
            <a:ext cx="2428877" cy="914400"/>
          </a:xfrm>
          <a:prstGeom prst="rect">
            <a:avLst/>
          </a:prstGeom>
        </p:spPr>
      </p:pic>
      <p:cxnSp>
        <p:nvCxnSpPr>
          <p:cNvPr id="9" name="Rett linje 11">
            <a:extLst>
              <a:ext uri="{FF2B5EF4-FFF2-40B4-BE49-F238E27FC236}">
                <a16:creationId xmlns:a16="http://schemas.microsoft.com/office/drawing/2014/main" id="{8636E1B6-FC2E-E1EC-EEA5-3FE69DDEE85F}"/>
              </a:ext>
            </a:extLst>
          </p:cNvPr>
          <p:cNvCxnSpPr>
            <a:cxnSpLocks/>
          </p:cNvCxnSpPr>
          <p:nvPr/>
        </p:nvCxnSpPr>
        <p:spPr>
          <a:xfrm flipV="1">
            <a:off x="5340194" y="1554480"/>
            <a:ext cx="0" cy="232593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17">
            <a:extLst>
              <a:ext uri="{FF2B5EF4-FFF2-40B4-BE49-F238E27FC236}">
                <a16:creationId xmlns:a16="http://schemas.microsoft.com/office/drawing/2014/main" id="{76056D3A-1F73-633B-7319-670A9ABCE339}"/>
              </a:ext>
            </a:extLst>
          </p:cNvPr>
          <p:cNvCxnSpPr>
            <a:cxnSpLocks/>
          </p:cNvCxnSpPr>
          <p:nvPr/>
        </p:nvCxnSpPr>
        <p:spPr>
          <a:xfrm flipV="1">
            <a:off x="7359460" y="1554480"/>
            <a:ext cx="0" cy="232593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nakkeboble: oval 14">
            <a:extLst>
              <a:ext uri="{FF2B5EF4-FFF2-40B4-BE49-F238E27FC236}">
                <a16:creationId xmlns:a16="http://schemas.microsoft.com/office/drawing/2014/main" id="{69ED2688-3F7E-29F0-E252-24CF2AEDD805}"/>
              </a:ext>
            </a:extLst>
          </p:cNvPr>
          <p:cNvSpPr/>
          <p:nvPr/>
        </p:nvSpPr>
        <p:spPr>
          <a:xfrm>
            <a:off x="901337" y="1965961"/>
            <a:ext cx="1915655" cy="999308"/>
          </a:xfrm>
          <a:prstGeom prst="wedgeEllipseCallout">
            <a:avLst>
              <a:gd name="adj1" fmla="val 88477"/>
              <a:gd name="adj2" fmla="val 1278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Actually, I have permission!</a:t>
            </a:r>
            <a:endParaRPr kumimoji="0" lang="en-GB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nakkeboble: oval 15">
            <a:extLst>
              <a:ext uri="{FF2B5EF4-FFF2-40B4-BE49-F238E27FC236}">
                <a16:creationId xmlns:a16="http://schemas.microsoft.com/office/drawing/2014/main" id="{2B5FA793-A38F-D6A3-8931-71A1CE26AB2D}"/>
              </a:ext>
            </a:extLst>
          </p:cNvPr>
          <p:cNvSpPr/>
          <p:nvPr/>
        </p:nvSpPr>
        <p:spPr>
          <a:xfrm>
            <a:off x="3552018" y="1353313"/>
            <a:ext cx="914400" cy="612648"/>
          </a:xfrm>
          <a:prstGeom prst="wedgeEllipseCallout">
            <a:avLst>
              <a:gd name="adj1" fmla="val 53845"/>
              <a:gd name="adj2" fmla="val 468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GB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Bilde 8">
            <a:extLst>
              <a:ext uri="{FF2B5EF4-FFF2-40B4-BE49-F238E27FC236}">
                <a16:creationId xmlns:a16="http://schemas.microsoft.com/office/drawing/2014/main" id="{5E7D4C51-BE47-4C2D-009F-9F377D8625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3333" y="5099103"/>
            <a:ext cx="590553" cy="590553"/>
          </a:xfrm>
          <a:prstGeom prst="rect">
            <a:avLst/>
          </a:prstGeom>
        </p:spPr>
      </p:pic>
      <p:sp>
        <p:nvSpPr>
          <p:cNvPr id="14" name="TekstSylinder 1">
            <a:extLst>
              <a:ext uri="{FF2B5EF4-FFF2-40B4-BE49-F238E27FC236}">
                <a16:creationId xmlns:a16="http://schemas.microsoft.com/office/drawing/2014/main" id="{6372E207-DE3D-D215-3772-BFBDC511BEFB}"/>
              </a:ext>
            </a:extLst>
          </p:cNvPr>
          <p:cNvSpPr txBox="1"/>
          <p:nvPr/>
        </p:nvSpPr>
        <p:spPr>
          <a:xfrm>
            <a:off x="10942702" y="5389574"/>
            <a:ext cx="115315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Figures reused from </a:t>
            </a:r>
            <a:r>
              <a:rPr kumimoji="0" lang="nb-NO" sz="11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xkcd.com 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permission</a:t>
            </a:r>
            <a:endParaRPr kumimoji="0" lang="nb-NO" sz="11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A “permission slip” in the real digital world</a:t>
            </a:r>
          </a:p>
        </p:txBody>
      </p:sp>
      <p:sp>
        <p:nvSpPr>
          <p:cNvPr id="51" name="codepanel"/>
          <p:cNvSpPr/>
          <p:nvPr/>
        </p:nvSpPr>
        <p:spPr>
          <a:xfrm>
            <a:off x="571500" y="1700000"/>
            <a:ext cx="6900000" cy="4600000"/>
          </a:xfrm>
          <a:prstGeom prst="roundRect">
            <a:avLst>
              <a:gd name="adj" fmla="val 3000"/>
            </a:avLst>
          </a:prstGeom>
          <a:solidFill>
            <a:srgbClr val="071426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2" name="code"/>
          <p:cNvSpPr txBox="1"/>
          <p:nvPr/>
        </p:nvSpPr>
        <p:spPr>
          <a:xfrm>
            <a:off x="771500" y="1860000"/>
            <a:ext cx="6500000" cy="4280000"/>
          </a:xfrm>
          <a:prstGeom prst="rect">
            <a:avLst/>
          </a:prstGeom>
          <a:noFill/>
        </p:spPr>
        <p:txBody>
          <a:bodyPr wrap="square"/>
          <a:lstStyle/>
          <a:p>
            <a:pPr>
              <a:buNone/>
            </a:pPr>
            <a:r>
              <a:rPr lang="en-US" sz="1300" dirty="0">
                <a:solidFill>
                  <a:srgbClr val="C9D6DF"/>
                </a:solidFill>
                <a:latin typeface="Consolas"/>
              </a:rPr>
              <a:t>{</a:t>
            </a:r>
          </a:p>
          <a:p>
            <a:pPr marL="228600" indent="0">
              <a:buNone/>
            </a:pPr>
            <a:r>
              <a:rPr lang="en-US" sz="1300" dirty="0">
                <a:solidFill>
                  <a:schemeClr val="accent6"/>
                </a:solidFill>
                <a:latin typeface="Consolas"/>
              </a:rPr>
              <a:t>  "iss": </a:t>
            </a:r>
            <a:r>
              <a:rPr lang="en-US" sz="1300" dirty="0">
                <a:solidFill>
                  <a:srgbClr val="C9D6DF"/>
                </a:solidFill>
                <a:latin typeface="Consolas"/>
              </a:rPr>
              <a:t>“http://idp.example.com”,</a:t>
            </a:r>
          </a:p>
          <a:p>
            <a:pPr marL="228600" indent="0">
              <a:buNone/>
            </a:pPr>
            <a:r>
              <a:rPr lang="en-US" sz="1300" dirty="0">
                <a:solidFill>
                  <a:schemeClr val="accent6"/>
                </a:solidFill>
                <a:latin typeface="Consolas"/>
              </a:rPr>
              <a:t>  "sub": </a:t>
            </a:r>
            <a:r>
              <a:rPr lang="en-US" sz="1300" dirty="0">
                <a:solidFill>
                  <a:srgbClr val="C9D6DF"/>
                </a:solidFill>
                <a:latin typeface="Consolas"/>
              </a:rPr>
              <a:t>“248289761001”,</a:t>
            </a:r>
          </a:p>
          <a:p>
            <a:pPr marL="228600" indent="0">
              <a:buNone/>
            </a:pPr>
            <a:r>
              <a:rPr lang="en-US" sz="1300" dirty="0">
                <a:solidFill>
                  <a:schemeClr val="accent6"/>
                </a:solidFill>
                <a:latin typeface="Consolas"/>
              </a:rPr>
              <a:t>  "aud": </a:t>
            </a:r>
            <a:r>
              <a:rPr lang="en-US" sz="1300" dirty="0">
                <a:solidFill>
                  <a:srgbClr val="C9D6DF"/>
                </a:solidFill>
                <a:latin typeface="Consolas"/>
              </a:rPr>
              <a:t>“http://sp.example.com”,</a:t>
            </a:r>
          </a:p>
          <a:p>
            <a:pPr marL="228600" indent="0">
              <a:buNone/>
            </a:pPr>
            <a:r>
              <a:rPr lang="en-US" sz="1300" dirty="0">
                <a:solidFill>
                  <a:schemeClr val="accent6"/>
                </a:solidFill>
                <a:latin typeface="Consolas"/>
              </a:rPr>
              <a:t>  "jti": </a:t>
            </a:r>
            <a:r>
              <a:rPr lang="en-US" sz="1300" dirty="0">
                <a:solidFill>
                  <a:srgbClr val="C9D6DF"/>
                </a:solidFill>
                <a:latin typeface="Consolas"/>
              </a:rPr>
              <a:t>“_d71a3a8e9fcc45c9e9d248ef7049”,</a:t>
            </a:r>
          </a:p>
          <a:p>
            <a:pPr marL="228600" indent="0">
              <a:buNone/>
            </a:pPr>
            <a:r>
              <a:rPr lang="en-US" sz="1300" dirty="0">
                <a:solidFill>
                  <a:schemeClr val="accent6"/>
                </a:solidFill>
                <a:latin typeface="Consolas"/>
              </a:rPr>
              <a:t>  "nonce": </a:t>
            </a:r>
            <a:r>
              <a:rPr lang="en-US" sz="1300" dirty="0">
                <a:solidFill>
                  <a:srgbClr val="C9D6DF"/>
                </a:solidFill>
                <a:latin typeface="Consolas"/>
              </a:rPr>
              <a:t>“n-0S6_WzA2Mj”,</a:t>
            </a:r>
          </a:p>
          <a:p>
            <a:pPr marL="228600" indent="0">
              <a:buNone/>
            </a:pPr>
            <a:r>
              <a:rPr lang="en-US" sz="1300" dirty="0">
                <a:solidFill>
                  <a:schemeClr val="accent6"/>
                </a:solidFill>
                <a:latin typeface="Consolas"/>
              </a:rPr>
              <a:t>  "exp": </a:t>
            </a:r>
            <a:r>
              <a:rPr lang="en-US" sz="1300" dirty="0">
                <a:solidFill>
                  <a:srgbClr val="C9D6DF"/>
                </a:solidFill>
                <a:latin typeface="Consolas"/>
              </a:rPr>
              <a:t>1311281970,</a:t>
            </a:r>
          </a:p>
          <a:p>
            <a:pPr marL="228600" indent="0">
              <a:buNone/>
            </a:pPr>
            <a:r>
              <a:rPr lang="en-US" sz="1300" dirty="0">
                <a:solidFill>
                  <a:schemeClr val="accent6"/>
                </a:solidFill>
                <a:latin typeface="Consolas"/>
              </a:rPr>
              <a:t>  "iat": </a:t>
            </a:r>
            <a:r>
              <a:rPr lang="en-US" sz="1300" dirty="0">
                <a:solidFill>
                  <a:srgbClr val="C9D6DF"/>
                </a:solidFill>
                <a:latin typeface="Consolas"/>
              </a:rPr>
              <a:t>1311280970,</a:t>
            </a:r>
          </a:p>
          <a:p>
            <a:pPr marL="228600" indent="0">
              <a:buNone/>
            </a:pPr>
            <a:r>
              <a:rPr lang="en-US" sz="1300" dirty="0">
                <a:solidFill>
                  <a:schemeClr val="accent6"/>
                </a:solidFill>
                <a:latin typeface="Consolas"/>
              </a:rPr>
              <a:t>  "nbf": </a:t>
            </a:r>
            <a:r>
              <a:rPr lang="en-US" sz="1300" dirty="0">
                <a:solidFill>
                  <a:srgbClr val="C9D6DF"/>
                </a:solidFill>
                <a:latin typeface="Consolas"/>
              </a:rPr>
              <a:t>1311280970,</a:t>
            </a:r>
          </a:p>
          <a:p>
            <a:pPr marL="228600" indent="0">
              <a:buNone/>
            </a:pPr>
            <a:r>
              <a:rPr lang="en-US" sz="1300" dirty="0">
                <a:solidFill>
                  <a:schemeClr val="accent6"/>
                </a:solidFill>
                <a:latin typeface="Consolas"/>
              </a:rPr>
              <a:t>  "acr": </a:t>
            </a:r>
            <a:r>
              <a:rPr lang="en-US" sz="1300" dirty="0">
                <a:solidFill>
                  <a:srgbClr val="C9D6DF"/>
                </a:solidFill>
                <a:latin typeface="Consolas"/>
              </a:rPr>
              <a:t>“phrh”,</a:t>
            </a:r>
          </a:p>
          <a:p>
            <a:pPr marL="228600" indent="0">
              <a:buNone/>
            </a:pPr>
            <a:r>
              <a:rPr lang="en-US" sz="1300" dirty="0">
                <a:solidFill>
                  <a:schemeClr val="accent6"/>
                </a:solidFill>
                <a:latin typeface="Consolas"/>
              </a:rPr>
              <a:t>  "amr": </a:t>
            </a:r>
            <a:r>
              <a:rPr lang="en-US" sz="1300" dirty="0">
                <a:solidFill>
                  <a:srgbClr val="C9D6DF"/>
                </a:solidFill>
                <a:latin typeface="Consolas"/>
              </a:rPr>
              <a:t>“face”,</a:t>
            </a:r>
          </a:p>
          <a:p>
            <a:pPr marL="228600" indent="0">
              <a:buNone/>
            </a:pPr>
            <a:r>
              <a:rPr lang="en-US" sz="1300" dirty="0">
                <a:solidFill>
                  <a:schemeClr val="accent6"/>
                </a:solidFill>
                <a:latin typeface="Consolas"/>
              </a:rPr>
              <a:t>  "uid": </a:t>
            </a:r>
            <a:r>
              <a:rPr lang="en-US" sz="1300" dirty="0">
                <a:solidFill>
                  <a:srgbClr val="C9D6DF"/>
                </a:solidFill>
                <a:latin typeface="Consolas"/>
              </a:rPr>
              <a:t>“Identiverse_attendee_2026”,</a:t>
            </a:r>
          </a:p>
          <a:p>
            <a:pPr>
              <a:buNone/>
            </a:pPr>
            <a:r>
              <a:rPr lang="en-US" sz="1300" dirty="0">
                <a:solidFill>
                  <a:srgbClr val="C9D6DF"/>
                </a:solidFill>
                <a:latin typeface="Consolas"/>
              </a:rPr>
              <a:t>}</a:t>
            </a:r>
          </a:p>
        </p:txBody>
      </p:sp>
      <p:sp>
        <p:nvSpPr>
          <p:cNvPr id="53" name="TB53"/>
          <p:cNvSpPr txBox="1"/>
          <p:nvPr/>
        </p:nvSpPr>
        <p:spPr>
          <a:xfrm>
            <a:off x="7700000" y="1900000"/>
            <a:ext cx="3900000" cy="8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000" b="1" i="0" dirty="0">
                <a:solidFill>
                  <a:schemeClr val="accent6"/>
                </a:solidFill>
                <a:latin typeface="+mj-lt"/>
              </a:rPr>
              <a:t>A Bearer Token</a:t>
            </a:r>
          </a:p>
        </p:txBody>
      </p:sp>
      <p:sp>
        <p:nvSpPr>
          <p:cNvPr id="54" name="TB54"/>
          <p:cNvSpPr txBox="1"/>
          <p:nvPr/>
        </p:nvSpPr>
        <p:spPr>
          <a:xfrm>
            <a:off x="7700000" y="2750000"/>
            <a:ext cx="3900000" cy="18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600" b="0" i="0" dirty="0">
                <a:solidFill>
                  <a:schemeClr val="bg1"/>
                </a:solidFill>
                <a:latin typeface="+mn-lt"/>
              </a:rPr>
              <a:t>Same idea as the stick figure’s permission slip. Different language.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How about a real-world example?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62" name="TB62"/>
          <p:cNvSpPr txBox="1"/>
          <p:nvPr/>
        </p:nvSpPr>
        <p:spPr>
          <a:xfrm>
            <a:off x="1700000" y="5550000"/>
            <a:ext cx="8900000" cy="600000"/>
          </a:xfrm>
          <a:prstGeom prst="rect">
            <a:avLst/>
          </a:prstGeom>
          <a:noFill/>
        </p:spPr>
        <p:txBody>
          <a:bodyPr wrap="square" anchor="t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D3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token. A scanner. A record. Identity in action.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D3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ontent Placeholder 4" descr="Close-up of a pair of parking tags&#10;&#10;Description automatically generated">
            <a:extLst>
              <a:ext uri="{FF2B5EF4-FFF2-40B4-BE49-F238E27FC236}">
                <a16:creationId xmlns:a16="http://schemas.microsoft.com/office/drawing/2014/main" id="{3680490E-7E08-73CD-1B28-ED30D5E54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457" y="2089048"/>
            <a:ext cx="3897086" cy="29219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 wearable as an identifier</a:t>
            </a:r>
          </a:p>
        </p:txBody>
      </p:sp>
      <p:sp>
        <p:nvSpPr>
          <p:cNvPr id="72" name="TB72"/>
          <p:cNvSpPr txBox="1"/>
          <p:nvPr/>
        </p:nvSpPr>
        <p:spPr>
          <a:xfrm>
            <a:off x="1700000" y="5550000"/>
            <a:ext cx="8900000" cy="600000"/>
          </a:xfrm>
          <a:prstGeom prst="rect">
            <a:avLst/>
          </a:prstGeom>
          <a:noFill/>
        </p:spPr>
        <p:txBody>
          <a:bodyPr wrap="square" anchor="t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D3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D3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same example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D3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— a token, presented to whoever scans it.</a:t>
            </a:r>
          </a:p>
        </p:txBody>
      </p:sp>
      <p:pic>
        <p:nvPicPr>
          <p:cNvPr id="2" name="Picture 2" descr="How to add your Parkrun barcode to a Garmin or Apple watch">
            <a:extLst>
              <a:ext uri="{FF2B5EF4-FFF2-40B4-BE49-F238E27FC236}">
                <a16:creationId xmlns:a16="http://schemas.microsoft.com/office/drawing/2014/main" id="{0D125A74-A8F0-50C6-8837-B08DAD72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0" r="2" b="30003"/>
          <a:stretch>
            <a:fillRect/>
          </a:stretch>
        </p:blipFill>
        <p:spPr bwMode="auto">
          <a:xfrm>
            <a:off x="3722486" y="1443018"/>
            <a:ext cx="4855028" cy="400698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B"/>
          <p:cNvSpPr txBox="1"/>
          <p:nvPr/>
        </p:nvSpPr>
        <p:spPr>
          <a:xfrm>
            <a:off x="571500" y="27500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Identity Contexts</a:t>
            </a:r>
          </a:p>
        </p:txBody>
      </p:sp>
      <p:sp>
        <p:nvSpPr>
          <p:cNvPr id="41" name="TB41"/>
          <p:cNvSpPr txBox="1"/>
          <p:nvPr/>
        </p:nvSpPr>
        <p:spPr>
          <a:xfrm>
            <a:off x="571500" y="3700000"/>
            <a:ext cx="10500000" cy="6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800" b="0" i="1" dirty="0">
                <a:solidFill>
                  <a:schemeClr val="accent6"/>
                </a:solidFill>
                <a:latin typeface="+mn-lt"/>
              </a:rPr>
              <a:t>The same person, represented differently depending on context.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 as an example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Employee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One place of employment, but many data sources.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Consumer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More data than you can count…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D028A1-DA41-B21F-E60A-9062CC606212}"/>
              </a:ext>
            </a:extLst>
          </p:cNvPr>
          <p:cNvSpPr txBox="1"/>
          <p:nvPr/>
        </p:nvSpPr>
        <p:spPr>
          <a:xfrm>
            <a:off x="6236122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Citizen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FAE032-566C-18EE-7B90-0015850B5231}"/>
              </a:ext>
            </a:extLst>
          </p:cNvPr>
          <p:cNvSpPr txBox="1"/>
          <p:nvPr/>
        </p:nvSpPr>
        <p:spPr>
          <a:xfrm>
            <a:off x="6236122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Data about me as a potential patient. Data about me as a voter. Data about me as a taxpayer.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2575DE-7B68-9ABF-E7B4-6EEAACDB8EA0}"/>
              </a:ext>
            </a:extLst>
          </p:cNvPr>
          <p:cNvSpPr/>
          <p:nvPr/>
        </p:nvSpPr>
        <p:spPr bwMode="auto">
          <a:xfrm>
            <a:off x="6236122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64CCA7-B45A-D8F3-A675-CCA5C1D46CE0}"/>
              </a:ext>
            </a:extLst>
          </p:cNvPr>
          <p:cNvSpPr txBox="1"/>
          <p:nvPr/>
        </p:nvSpPr>
        <p:spPr>
          <a:xfrm>
            <a:off x="9068434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Volunteer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6330FB-1241-F30B-A956-8FC34EBCA5A1}"/>
              </a:ext>
            </a:extLst>
          </p:cNvPr>
          <p:cNvSpPr txBox="1"/>
          <p:nvPr/>
        </p:nvSpPr>
        <p:spPr>
          <a:xfrm>
            <a:off x="9068434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Blood donor data. Organizer of IdentiBeer meetups.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8AE1F85-3980-0E5B-0B55-97631EA29F03}"/>
              </a:ext>
            </a:extLst>
          </p:cNvPr>
          <p:cNvSpPr/>
          <p:nvPr/>
        </p:nvSpPr>
        <p:spPr bwMode="auto">
          <a:xfrm>
            <a:off x="9068434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C8EF26-D67F-8CF4-AA74-AE1790DAADB7}"/>
              </a:ext>
            </a:extLst>
          </p:cNvPr>
          <p:cNvGrpSpPr/>
          <p:nvPr/>
        </p:nvGrpSpPr>
        <p:grpSpPr>
          <a:xfrm>
            <a:off x="6472861" y="1928695"/>
            <a:ext cx="190568" cy="190493"/>
            <a:chOff x="6856544" y="3054095"/>
            <a:chExt cx="190568" cy="19049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44C111-F136-A3BC-4B4F-9FD787DDB3DB}"/>
                </a:ext>
              </a:extLst>
            </p:cNvPr>
            <p:cNvSpPr/>
            <p:nvPr/>
          </p:nvSpPr>
          <p:spPr>
            <a:xfrm>
              <a:off x="6856544" y="3054095"/>
              <a:ext cx="190568" cy="190493"/>
            </a:xfrm>
            <a:custGeom>
              <a:avLst/>
              <a:gdLst>
                <a:gd name="connsiteX0" fmla="*/ 17730 w 190568"/>
                <a:gd name="connsiteY0" fmla="*/ 63015 h 190493"/>
                <a:gd name="connsiteX1" fmla="*/ 46668 w 190568"/>
                <a:gd name="connsiteY1" fmla="*/ 17563 h 190493"/>
                <a:gd name="connsiteX2" fmla="*/ 63260 w 190568"/>
                <a:gd name="connsiteY2" fmla="*/ 17580 h 190493"/>
                <a:gd name="connsiteX3" fmla="*/ 115884 w 190568"/>
                <a:gd name="connsiteY3" fmla="*/ 6006 h 190493"/>
                <a:gd name="connsiteX4" fmla="*/ 127458 w 190568"/>
                <a:gd name="connsiteY4" fmla="*/ 17580 h 190493"/>
                <a:gd name="connsiteX5" fmla="*/ 172988 w 190568"/>
                <a:gd name="connsiteY5" fmla="*/ 46395 h 190493"/>
                <a:gd name="connsiteX6" fmla="*/ 172988 w 190568"/>
                <a:gd name="connsiteY6" fmla="*/ 63110 h 190493"/>
                <a:gd name="connsiteX7" fmla="*/ 184563 w 190568"/>
                <a:gd name="connsiteY7" fmla="*/ 115734 h 190493"/>
                <a:gd name="connsiteX8" fmla="*/ 172988 w 190568"/>
                <a:gd name="connsiteY8" fmla="*/ 127308 h 190493"/>
                <a:gd name="connsiteX9" fmla="*/ 144146 w 190568"/>
                <a:gd name="connsiteY9" fmla="*/ 172821 h 190493"/>
                <a:gd name="connsiteX10" fmla="*/ 127554 w 190568"/>
                <a:gd name="connsiteY10" fmla="*/ 172838 h 190493"/>
                <a:gd name="connsiteX11" fmla="*/ 74957 w 190568"/>
                <a:gd name="connsiteY11" fmla="*/ 184536 h 190493"/>
                <a:gd name="connsiteX12" fmla="*/ 63260 w 190568"/>
                <a:gd name="connsiteY12" fmla="*/ 172838 h 190493"/>
                <a:gd name="connsiteX13" fmla="*/ 17748 w 190568"/>
                <a:gd name="connsiteY13" fmla="*/ 143996 h 190493"/>
                <a:gd name="connsiteX14" fmla="*/ 17730 w 190568"/>
                <a:gd name="connsiteY14" fmla="*/ 127404 h 190493"/>
                <a:gd name="connsiteX15" fmla="*/ 5910 w 190568"/>
                <a:gd name="connsiteY15" fmla="*/ 74835 h 190493"/>
                <a:gd name="connsiteX16" fmla="*/ 17730 w 190568"/>
                <a:gd name="connsiteY16" fmla="*/ 63015 h 19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68" h="190493">
                  <a:moveTo>
                    <a:pt x="17730" y="63015"/>
                  </a:moveTo>
                  <a:cubicBezTo>
                    <a:pt x="13170" y="42473"/>
                    <a:pt x="26126" y="22123"/>
                    <a:pt x="46668" y="17563"/>
                  </a:cubicBezTo>
                  <a:cubicBezTo>
                    <a:pt x="52133" y="16350"/>
                    <a:pt x="57798" y="16356"/>
                    <a:pt x="63260" y="17580"/>
                  </a:cubicBezTo>
                  <a:cubicBezTo>
                    <a:pt x="74595" y="-148"/>
                    <a:pt x="98156" y="-5330"/>
                    <a:pt x="115884" y="6006"/>
                  </a:cubicBezTo>
                  <a:cubicBezTo>
                    <a:pt x="120535" y="8980"/>
                    <a:pt x="124485" y="12929"/>
                    <a:pt x="127458" y="17580"/>
                  </a:cubicBezTo>
                  <a:cubicBezTo>
                    <a:pt x="147988" y="12965"/>
                    <a:pt x="168372" y="25866"/>
                    <a:pt x="172988" y="46395"/>
                  </a:cubicBezTo>
                  <a:cubicBezTo>
                    <a:pt x="174225" y="51898"/>
                    <a:pt x="174225" y="57607"/>
                    <a:pt x="172988" y="63110"/>
                  </a:cubicBezTo>
                  <a:cubicBezTo>
                    <a:pt x="190716" y="74445"/>
                    <a:pt x="195898" y="98006"/>
                    <a:pt x="184563" y="115734"/>
                  </a:cubicBezTo>
                  <a:cubicBezTo>
                    <a:pt x="181589" y="120385"/>
                    <a:pt x="177639" y="124335"/>
                    <a:pt x="172988" y="127308"/>
                  </a:cubicBezTo>
                  <a:cubicBezTo>
                    <a:pt x="177591" y="147840"/>
                    <a:pt x="164678" y="168217"/>
                    <a:pt x="144146" y="172821"/>
                  </a:cubicBezTo>
                  <a:cubicBezTo>
                    <a:pt x="138684" y="174045"/>
                    <a:pt x="133018" y="174051"/>
                    <a:pt x="127554" y="172838"/>
                  </a:cubicBezTo>
                  <a:cubicBezTo>
                    <a:pt x="116260" y="190592"/>
                    <a:pt x="92711" y="195829"/>
                    <a:pt x="74957" y="184536"/>
                  </a:cubicBezTo>
                  <a:cubicBezTo>
                    <a:pt x="70248" y="181540"/>
                    <a:pt x="66255" y="177547"/>
                    <a:pt x="63260" y="172838"/>
                  </a:cubicBezTo>
                  <a:cubicBezTo>
                    <a:pt x="42727" y="177441"/>
                    <a:pt x="22351" y="164528"/>
                    <a:pt x="17748" y="143996"/>
                  </a:cubicBezTo>
                  <a:cubicBezTo>
                    <a:pt x="16523" y="138534"/>
                    <a:pt x="16517" y="132868"/>
                    <a:pt x="17730" y="127404"/>
                  </a:cubicBezTo>
                  <a:cubicBezTo>
                    <a:pt x="-50" y="116151"/>
                    <a:pt x="-5342" y="92615"/>
                    <a:pt x="5910" y="74835"/>
                  </a:cubicBezTo>
                  <a:cubicBezTo>
                    <a:pt x="8927" y="70068"/>
                    <a:pt x="12964" y="66031"/>
                    <a:pt x="17730" y="63015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7F7984E-F4F7-68B2-172A-1543DD27C45F}"/>
                </a:ext>
              </a:extLst>
            </p:cNvPr>
            <p:cNvSpPr/>
            <p:nvPr/>
          </p:nvSpPr>
          <p:spPr>
            <a:xfrm>
              <a:off x="6923329" y="3130255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D323E8-6C34-94E8-B175-0417DEB2BCE0}"/>
              </a:ext>
            </a:extLst>
          </p:cNvPr>
          <p:cNvGrpSpPr/>
          <p:nvPr/>
        </p:nvGrpSpPr>
        <p:grpSpPr>
          <a:xfrm>
            <a:off x="9329019" y="1938216"/>
            <a:ext cx="142875" cy="171450"/>
            <a:chOff x="9731659" y="4302100"/>
            <a:chExt cx="142875" cy="17145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EC7D86-6E61-5D2F-1F90-7BCD2452FBC7}"/>
                </a:ext>
              </a:extLst>
            </p:cNvPr>
            <p:cNvSpPr/>
            <p:nvPr/>
          </p:nvSpPr>
          <p:spPr>
            <a:xfrm>
              <a:off x="9731659" y="4416400"/>
              <a:ext cx="9525" cy="57150"/>
            </a:xfrm>
            <a:custGeom>
              <a:avLst/>
              <a:gdLst>
                <a:gd name="connsiteX0" fmla="*/ 0 w 9525"/>
                <a:gd name="connsiteY0" fmla="*/ 57150 h 57150"/>
                <a:gd name="connsiteX1" fmla="*/ 0 w 9525"/>
                <a:gd name="connsiteY1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150">
                  <a:moveTo>
                    <a:pt x="0" y="5715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BD51292-AAC8-DC53-7820-6F77821DAFAC}"/>
                </a:ext>
              </a:extLst>
            </p:cNvPr>
            <p:cNvSpPr/>
            <p:nvPr/>
          </p:nvSpPr>
          <p:spPr>
            <a:xfrm>
              <a:off x="9798334" y="4359250"/>
              <a:ext cx="9525" cy="114300"/>
            </a:xfrm>
            <a:custGeom>
              <a:avLst/>
              <a:gdLst>
                <a:gd name="connsiteX0" fmla="*/ 0 w 9525"/>
                <a:gd name="connsiteY0" fmla="*/ 114300 h 114300"/>
                <a:gd name="connsiteX1" fmla="*/ 0 w 9525"/>
                <a:gd name="connsiteY1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4300">
                  <a:moveTo>
                    <a:pt x="0" y="11430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8674DEA-5E8A-484F-059B-38EE422DEB93}"/>
                </a:ext>
              </a:extLst>
            </p:cNvPr>
            <p:cNvSpPr/>
            <p:nvPr/>
          </p:nvSpPr>
          <p:spPr>
            <a:xfrm>
              <a:off x="9865009" y="4302100"/>
              <a:ext cx="9525" cy="171450"/>
            </a:xfrm>
            <a:custGeom>
              <a:avLst/>
              <a:gdLst>
                <a:gd name="connsiteX0" fmla="*/ 0 w 9525"/>
                <a:gd name="connsiteY0" fmla="*/ 171450 h 171450"/>
                <a:gd name="connsiteX1" fmla="*/ 0 w 9525"/>
                <a:gd name="connsiteY1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1450">
                  <a:moveTo>
                    <a:pt x="0" y="17145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70" name="TB70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For each context there is a different set of data to collect, and different ways to collect it.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The Identity Hierarchy</a:t>
            </a:r>
          </a:p>
        </p:txBody>
      </p:sp>
      <p:sp>
        <p:nvSpPr>
          <p:cNvPr id="51" name="hbox51"/>
          <p:cNvSpPr/>
          <p:nvPr/>
        </p:nvSpPr>
        <p:spPr>
          <a:xfrm>
            <a:off x="1200000" y="1700000"/>
            <a:ext cx="9792000" cy="4250000"/>
          </a:xfrm>
          <a:prstGeom prst="roundRect">
            <a:avLst>
              <a:gd name="adj" fmla="val 4000"/>
            </a:avLst>
          </a:prstGeom>
          <a:noFill/>
          <a:ln w="22225">
            <a:solidFill>
              <a:schemeClr val="accent5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2" name="hlab52"/>
          <p:cNvSpPr txBox="1"/>
          <p:nvPr/>
        </p:nvSpPr>
        <p:spPr>
          <a:xfrm>
            <a:off x="1400000" y="1820000"/>
            <a:ext cx="9392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PERSON  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Physical · Accountable (or responsible)</a:t>
            </a:r>
          </a:p>
        </p:txBody>
      </p:sp>
      <p:sp>
        <p:nvSpPr>
          <p:cNvPr id="53" name="hbox53"/>
          <p:cNvSpPr/>
          <p:nvPr/>
        </p:nvSpPr>
        <p:spPr>
          <a:xfrm>
            <a:off x="1650000" y="2480000"/>
            <a:ext cx="8892000" cy="3270000"/>
          </a:xfrm>
          <a:prstGeom prst="roundRect">
            <a:avLst>
              <a:gd name="adj" fmla="val 4000"/>
            </a:avLst>
          </a:prstGeom>
          <a:noFill/>
          <a:ln w="22225">
            <a:solidFill>
              <a:schemeClr val="accent3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4" name="hlab54"/>
          <p:cNvSpPr txBox="1"/>
          <p:nvPr/>
        </p:nvSpPr>
        <p:spPr>
          <a:xfrm>
            <a:off x="1850000" y="2600000"/>
            <a:ext cx="8492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IDENTITY  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Digital · Holds governance data</a:t>
            </a:r>
          </a:p>
        </p:txBody>
      </p:sp>
      <p:sp>
        <p:nvSpPr>
          <p:cNvPr id="55" name="hbox55"/>
          <p:cNvSpPr/>
          <p:nvPr/>
        </p:nvSpPr>
        <p:spPr>
          <a:xfrm>
            <a:off x="2100000" y="3260000"/>
            <a:ext cx="7992000" cy="2290000"/>
          </a:xfrm>
          <a:prstGeom prst="roundRect">
            <a:avLst>
              <a:gd name="adj" fmla="val 4000"/>
            </a:avLst>
          </a:prstGeom>
          <a:noFill/>
          <a:ln w="22225">
            <a:solidFill>
              <a:schemeClr val="accent6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6" name="hlab56"/>
          <p:cNvSpPr txBox="1"/>
          <p:nvPr/>
        </p:nvSpPr>
        <p:spPr>
          <a:xfrm>
            <a:off x="2300000" y="3380000"/>
            <a:ext cx="7592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1600" b="1" dirty="0">
                <a:solidFill>
                  <a:schemeClr val="accent6"/>
                </a:solidFill>
                <a:latin typeface="+mj-lt"/>
              </a:rPr>
              <a:t>SYSTEMS  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Has identifier and maybe credentials</a:t>
            </a:r>
          </a:p>
        </p:txBody>
      </p:sp>
      <p:sp>
        <p:nvSpPr>
          <p:cNvPr id="57" name="hbox57"/>
          <p:cNvSpPr/>
          <p:nvPr/>
        </p:nvSpPr>
        <p:spPr>
          <a:xfrm>
            <a:off x="2550000" y="4040000"/>
            <a:ext cx="7092000" cy="1310000"/>
          </a:xfrm>
          <a:prstGeom prst="roundRect">
            <a:avLst>
              <a:gd name="adj" fmla="val 4000"/>
            </a:avLst>
          </a:prstGeom>
          <a:solidFill>
            <a:schemeClr val="accent3">
              <a:alpha val="22000"/>
            </a:schemeClr>
          </a:solidFill>
          <a:ln w="22225">
            <a:solidFill>
              <a:schemeClr val="accent3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8" name="hlab58"/>
          <p:cNvSpPr txBox="1"/>
          <p:nvPr/>
        </p:nvSpPr>
        <p:spPr>
          <a:xfrm>
            <a:off x="2750000" y="4160000"/>
            <a:ext cx="6692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ACCESS RIGHTS  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Often system-specific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artn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6" y="156416"/>
            <a:ext cx="11890848" cy="6545168"/>
          </a:xfrm>
          <a:prstGeom prst="rect">
            <a:avLst/>
          </a:prstGeom>
        </p:spPr>
      </p:pic>
      <p:sp>
        <p:nvSpPr>
          <p:cNvPr id="62" name="TB62"/>
          <p:cNvSpPr txBox="1"/>
          <p:nvPr/>
        </p:nvSpPr>
        <p:spPr>
          <a:xfrm>
            <a:off x="8110847" y="6032664"/>
            <a:ext cx="2042556" cy="308759"/>
          </a:xfrm>
          <a:prstGeom prst="rect">
            <a:avLst/>
          </a:prstGeom>
          <a:noFill/>
        </p:spPr>
        <p:txBody>
          <a:bodyPr wrap="square" anchor="t"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D3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Gartner, Erik Wahlstrøm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fabr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53" y="232364"/>
            <a:ext cx="11782494" cy="6393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B"/>
          <p:cNvSpPr txBox="1"/>
          <p:nvPr/>
        </p:nvSpPr>
        <p:spPr>
          <a:xfrm>
            <a:off x="571500" y="304800"/>
            <a:ext cx="11049000" cy="74295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Pirate &amp; reuse this deck</a:t>
            </a:r>
          </a:p>
        </p:txBody>
      </p:sp>
      <p:sp>
        <p:nvSpPr>
          <p:cNvPr id="41" name="TB41"/>
          <p:cNvSpPr txBox="1"/>
          <p:nvPr/>
        </p:nvSpPr>
        <p:spPr>
          <a:xfrm>
            <a:off x="571500" y="2400000"/>
            <a:ext cx="6000000" cy="16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000" b="0" dirty="0">
                <a:solidFill>
                  <a:schemeClr val="bg1"/>
                </a:solidFill>
                <a:latin typeface="+mn-lt"/>
              </a:rPr>
              <a:t>These slides are open. Take them, remix them, reuse them — no permission needed.</a:t>
            </a:r>
          </a:p>
        </p:txBody>
      </p:sp>
      <p:sp>
        <p:nvSpPr>
          <p:cNvPr id="42" name="TB42"/>
          <p:cNvSpPr txBox="1"/>
          <p:nvPr/>
        </p:nvSpPr>
        <p:spPr>
          <a:xfrm>
            <a:off x="571499" y="3950000"/>
            <a:ext cx="8102943" cy="2351946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4000" b="1" dirty="0">
                <a:solidFill>
                  <a:schemeClr val="accent6"/>
                </a:solidFill>
                <a:latin typeface="+mj-lt"/>
              </a:rPr>
              <a:t>identi.beer/intro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and</a:t>
            </a:r>
            <a:br>
              <a:rPr lang="en-US" sz="4000" b="1" dirty="0">
                <a:solidFill>
                  <a:schemeClr val="accent6"/>
                </a:solidFill>
                <a:latin typeface="+mj-lt"/>
              </a:rPr>
            </a:br>
            <a:r>
              <a:rPr lang="en-US" sz="4000" b="1" dirty="0" err="1">
                <a:solidFill>
                  <a:schemeClr val="accent6"/>
                </a:solidFill>
                <a:latin typeface="+mj-lt"/>
              </a:rPr>
              <a:t>identi.beer</a:t>
            </a:r>
            <a:r>
              <a:rPr lang="en-US" sz="4000" b="1" dirty="0">
                <a:solidFill>
                  <a:schemeClr val="accent6"/>
                </a:solidFill>
                <a:latin typeface="+mj-lt"/>
              </a:rPr>
              <a:t>/intro-questions</a:t>
            </a:r>
          </a:p>
        </p:txBody>
      </p:sp>
      <p:pic>
        <p:nvPicPr>
          <p:cNvPr id="43" name="Q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000" y="2000000"/>
            <a:ext cx="2900000" cy="2900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Persons + all the Other Users</a:t>
            </a:r>
          </a:p>
        </p:txBody>
      </p:sp>
      <p:sp>
        <p:nvSpPr>
          <p:cNvPr id="81" name="col81"/>
          <p:cNvSpPr txBox="1"/>
          <p:nvPr/>
        </p:nvSpPr>
        <p:spPr>
          <a:xfrm>
            <a:off x="571500" y="1700000"/>
            <a:ext cx="4900000" cy="4500000"/>
          </a:xfrm>
          <a:prstGeom prst="rect">
            <a:avLst/>
          </a:prstGeom>
          <a:noFill/>
        </p:spPr>
        <p:txBody>
          <a:bodyPr/>
          <a:lstStyle/>
          <a:p>
            <a:pPr>
              <a:buNone/>
            </a:pPr>
            <a:r>
              <a:rPr lang="en-US" sz="1800" b="1" dirty="0">
                <a:solidFill>
                  <a:schemeClr val="accent6"/>
                </a:solidFill>
                <a:latin typeface="+mn-lt"/>
              </a:rPr>
              <a:t>Human</a:t>
            </a:r>
          </a:p>
          <a:p>
            <a:pPr>
              <a:buNone/>
            </a:pPr>
            <a:r>
              <a:rPr lang="en-US" sz="1500" b="0" dirty="0">
                <a:solidFill>
                  <a:schemeClr val="bg1"/>
                </a:solidFill>
                <a:latin typeface="+mn-lt"/>
              </a:rPr>
              <a:t>B2E — Employees → Accounts</a:t>
            </a:r>
          </a:p>
          <a:p>
            <a:pPr>
              <a:buNone/>
            </a:pPr>
            <a:r>
              <a:rPr lang="en-US" sz="1500" b="0" dirty="0">
                <a:solidFill>
                  <a:schemeClr val="bg1"/>
                </a:solidFill>
                <a:latin typeface="+mn-lt"/>
              </a:rPr>
              <a:t>B2B — Vendors / consultants / partners → Accounts</a:t>
            </a:r>
          </a:p>
          <a:p>
            <a:pPr>
              <a:buNone/>
            </a:pPr>
            <a:r>
              <a:rPr lang="en-US" sz="1500" b="0" dirty="0">
                <a:solidFill>
                  <a:schemeClr val="bg1"/>
                </a:solidFill>
                <a:latin typeface="+mn-lt"/>
              </a:rPr>
              <a:t>B2C — Customers → Accounts</a:t>
            </a:r>
          </a:p>
        </p:txBody>
      </p:sp>
      <p:sp>
        <p:nvSpPr>
          <p:cNvPr id="82" name="colN"/>
          <p:cNvSpPr txBox="1"/>
          <p:nvPr/>
        </p:nvSpPr>
        <p:spPr>
          <a:xfrm>
            <a:off x="6100000" y="1700000"/>
            <a:ext cx="5500000" cy="4700000"/>
          </a:xfrm>
          <a:prstGeom prst="rect">
            <a:avLst/>
          </a:prstGeom>
          <a:noFill/>
        </p:spPr>
        <p:txBody>
          <a:bodyPr/>
          <a:lstStyle/>
          <a:p>
            <a:pPr>
              <a:buNone/>
            </a:pPr>
            <a:r>
              <a:rPr lang="en-US" sz="1800" b="1" dirty="0">
                <a:solidFill>
                  <a:schemeClr val="accent6"/>
                </a:solidFill>
                <a:latin typeface="+mn-lt"/>
              </a:rPr>
              <a:t>Nonhuman</a:t>
            </a:r>
          </a:p>
          <a:p>
            <a:pPr>
              <a:buNone/>
            </a:pPr>
            <a:r>
              <a:rPr lang="en-US" sz="1500" b="1" dirty="0">
                <a:solidFill>
                  <a:schemeClr val="bg1"/>
                </a:solidFill>
                <a:latin typeface="+mn-lt"/>
              </a:rPr>
              <a:t>Machines</a:t>
            </a:r>
          </a:p>
          <a:p>
            <a:pPr>
              <a:buNone/>
            </a:pPr>
            <a:r>
              <a:rPr lang="en-US" sz="1300" b="0" dirty="0">
                <a:solidFill>
                  <a:schemeClr val="bg1"/>
                </a:solidFill>
                <a:latin typeface="+mn-lt"/>
              </a:rPr>
              <a:t>   Devices — Desktop, Mobile, IoT/OT</a:t>
            </a:r>
          </a:p>
          <a:p>
            <a:pPr>
              <a:buNone/>
            </a:pPr>
            <a:r>
              <a:rPr lang="en-US" sz="1300" b="0" dirty="0">
                <a:solidFill>
                  <a:schemeClr val="bg1"/>
                </a:solidFill>
                <a:latin typeface="+mn-lt"/>
              </a:rPr>
              <a:t>   Workloads — VMs, Containers</a:t>
            </a:r>
          </a:p>
          <a:p>
            <a:pPr>
              <a:buNone/>
            </a:pPr>
            <a:r>
              <a:rPr lang="en-US" sz="1300" b="0" dirty="0">
                <a:solidFill>
                  <a:schemeClr val="bg1"/>
                </a:solidFill>
                <a:latin typeface="+mn-lt"/>
              </a:rPr>
              <a:t>   Services — web, REST APIs, RPC, webhooks</a:t>
            </a:r>
          </a:p>
          <a:p>
            <a:pPr>
              <a:buNone/>
            </a:pPr>
            <a:r>
              <a:rPr lang="en-US" sz="1300" b="0" dirty="0">
                <a:solidFill>
                  <a:schemeClr val="bg1"/>
                </a:solidFill>
                <a:latin typeface="+mn-lt"/>
              </a:rPr>
              <a:t>   Applications — apps, scripts, service accounts, RPAs</a:t>
            </a:r>
          </a:p>
          <a:p>
            <a:pPr>
              <a:buNone/>
            </a:pPr>
            <a:r>
              <a:rPr lang="en-US" sz="1300" b="1" dirty="0">
                <a:solidFill>
                  <a:schemeClr val="accent5"/>
                </a:solidFill>
                <a:latin typeface="+mn-lt"/>
              </a:rPr>
              <a:t>       AI agents and assistants</a:t>
            </a:r>
          </a:p>
          <a:p>
            <a:pPr>
              <a:buNone/>
            </a:pPr>
            <a:r>
              <a:rPr lang="en-US" sz="1500" b="1" dirty="0">
                <a:solidFill>
                  <a:schemeClr val="bg1"/>
                </a:solidFill>
                <a:latin typeface="+mn-lt"/>
              </a:rPr>
              <a:t>Organizations</a:t>
            </a:r>
          </a:p>
          <a:p>
            <a:pPr>
              <a:buNone/>
            </a:pPr>
            <a:r>
              <a:rPr lang="en-US" sz="1500" b="1" dirty="0">
                <a:solidFill>
                  <a:schemeClr val="bg1"/>
                </a:solidFill>
                <a:latin typeface="+mn-lt"/>
              </a:rPr>
              <a:t>Animals</a:t>
            </a:r>
          </a:p>
          <a:p>
            <a:pPr>
              <a:buNone/>
            </a:pPr>
            <a:r>
              <a:rPr lang="en-US" sz="1500" b="1" dirty="0">
                <a:solidFill>
                  <a:schemeClr val="bg1"/>
                </a:solidFill>
                <a:latin typeface="+mn-lt"/>
              </a:rPr>
              <a:t>Other</a:t>
            </a:r>
          </a:p>
        </p:txBody>
      </p:sp>
      <p:sp>
        <p:nvSpPr>
          <p:cNvPr id="83" name="TB83"/>
          <p:cNvSpPr txBox="1"/>
          <p:nvPr/>
        </p:nvSpPr>
        <p:spPr>
          <a:xfrm>
            <a:off x="571500" y="6450000"/>
            <a:ext cx="6000000" cy="3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100" b="0" i="1" dirty="0">
                <a:solidFill>
                  <a:schemeClr val="accent6"/>
                </a:solidFill>
                <a:latin typeface="+mn-lt"/>
              </a:rPr>
              <a:t>Source: Gartner, Erik Wahlström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ask: Objects &amp; Contexts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Deepen your understanding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In your organization, which identity contexts — workforce, customer, citizen, partner, machines — are managed by the same team, and which are siloed?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Challenge assumptions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Are you treating the same person differently across contexts because it serves the business — or because your data is siloed and nobody noticed?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0" name="Progress Rail"/>
          <p:cNvSpPr txBox="1"/>
          <p:nvPr/>
        </p:nvSpPr>
        <p:spPr>
          <a:xfrm>
            <a:off x="7620500" y="414655"/>
            <a:ext cx="4000000" cy="37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r">
              <a:buNone/>
            </a:pPr>
            <a:r>
              <a:rPr lang="en-US" sz="1000" b="1" spc="150" dirty="0">
                <a:solidFill>
                  <a:schemeClr val="accent6"/>
                </a:solidFill>
                <a:latin typeface="+mn-lt"/>
              </a:rPr>
              <a:t>03 / 10 · OBJECTS &amp; CONTEXTS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187A-9983-294E-35A6-81B4111DD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A blue planet with dots and lines around it  AI-generated content may be incorrect.">
            <a:extLst>
              <a:ext uri="{FF2B5EF4-FFF2-40B4-BE49-F238E27FC236}">
                <a16:creationId xmlns:a16="http://schemas.microsoft.com/office/drawing/2014/main" id="{2014A851-8BEE-2D31-D198-0A4770494B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E45D2-318E-3034-7714-9BB4307F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900000"/>
            <a:ext cx="10500000" cy="1000000"/>
          </a:xfrm>
        </p:spPr>
        <p:txBody>
          <a:bodyPr/>
          <a:lstStyle/>
          <a:p>
            <a:r>
              <a:rPr lang="en-US" dirty="0"/>
              <a:t>Perspectives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ABE1F-465D-8CB2-67D3-E230926D3218}"/>
              </a:ext>
            </a:extLst>
          </p:cNvPr>
          <p:cNvSpPr txBox="1"/>
          <p:nvPr/>
        </p:nvSpPr>
        <p:spPr>
          <a:xfrm>
            <a:off x="9459686" y="6456021"/>
            <a:ext cx="216081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#</a:t>
            </a:r>
            <a:r>
              <a:rPr lang="en-US" sz="1100" dirty="0" err="1">
                <a:solidFill>
                  <a:schemeClr val="bg1"/>
                </a:solidFill>
              </a:rPr>
              <a:t>identiverse</a:t>
            </a:r>
            <a:r>
              <a:rPr lang="en-US" sz="1100" dirty="0">
                <a:solidFill>
                  <a:schemeClr val="bg1"/>
                </a:solidFill>
              </a:rPr>
              <a:t>    |   </a:t>
            </a:r>
            <a:fld id="{59E8C269-FA72-7E4E-9714-C27CD671F9B2}" type="slidenum">
              <a:rPr lang="en-VN" sz="1100" smtClean="0">
                <a:solidFill>
                  <a:schemeClr val="bg1"/>
                </a:solidFill>
                <a:ea typeface="Calibri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lang="en-VN" sz="1100" dirty="0" err="1">
              <a:solidFill>
                <a:schemeClr val="bg1"/>
              </a:solidFill>
              <a:ea typeface="Calibri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C2A6D3-05C6-0ACD-920B-281380EF9C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9" b="139"/>
          <a:stretch/>
        </p:blipFill>
        <p:spPr>
          <a:xfrm>
            <a:off x="571500" y="6339524"/>
            <a:ext cx="1496325" cy="263323"/>
          </a:xfrm>
          <a:prstGeom prst="rect">
            <a:avLst/>
          </a:prstGeom>
        </p:spPr>
      </p:pic>
      <p:sp>
        <p:nvSpPr>
          <p:cNvPr id="60" name="TB60"/>
          <p:cNvSpPr txBox="1"/>
          <p:nvPr/>
        </p:nvSpPr>
        <p:spPr>
          <a:xfrm>
            <a:off x="571500" y="2520000"/>
            <a:ext cx="50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400" b="1" i="0" dirty="0">
                <a:solidFill>
                  <a:schemeClr val="accent6"/>
                </a:solidFill>
                <a:latin typeface="+mn-lt"/>
              </a:rPr>
              <a:t>SECTION 03</a:t>
            </a:r>
          </a:p>
        </p:txBody>
      </p:sp>
      <p:sp>
        <p:nvSpPr>
          <p:cNvPr id="61" name="TB61"/>
          <p:cNvSpPr txBox="1"/>
          <p:nvPr/>
        </p:nvSpPr>
        <p:spPr>
          <a:xfrm>
            <a:off x="571500" y="3980000"/>
            <a:ext cx="90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600" b="0" i="0" dirty="0">
                <a:solidFill>
                  <a:schemeClr val="bg1"/>
                </a:solidFill>
                <a:latin typeface="+mn-lt"/>
              </a:rPr>
              <a:t>Same field, many angles — the kaleidoscope.</a:t>
            </a:r>
          </a:p>
        </p:txBody>
      </p:sp>
      <p:sp>
        <p:nvSpPr>
          <p:cNvPr id="62" name="TB62"/>
          <p:cNvSpPr txBox="1"/>
          <p:nvPr/>
        </p:nvSpPr>
        <p:spPr>
          <a:xfrm>
            <a:off x="8600000" y="1500000"/>
            <a:ext cx="3000000" cy="30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r">
              <a:buNone/>
            </a:pPr>
            <a:r>
              <a:rPr lang="en-US" sz="16000" b="1" i="0" dirty="0">
                <a:solidFill>
                  <a:schemeClr val="accent6">
                    <a:alpha val="14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402451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800" dirty="0">
                <a:solidFill>
                  <a:srgbClr val="021C3E"/>
                </a:solidFill>
                <a:latin typeface="+mj-lt"/>
              </a:rPr>
              <a:t>Anybody recognize this?</a:t>
            </a:r>
          </a:p>
        </p:txBody>
      </p:sp>
      <p:pic>
        <p:nvPicPr>
          <p:cNvPr id="41" name="pic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000" y="1650000"/>
            <a:ext cx="6400000" cy="4247858"/>
          </a:xfrm>
          <a:prstGeom prst="rect">
            <a:avLst/>
          </a:prstGeom>
        </p:spPr>
      </p:pic>
      <p:sp>
        <p:nvSpPr>
          <p:cNvPr id="42" name="TB42"/>
          <p:cNvSpPr txBox="1"/>
          <p:nvPr/>
        </p:nvSpPr>
        <p:spPr>
          <a:xfrm>
            <a:off x="1500000" y="6147858"/>
            <a:ext cx="9192000" cy="6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1800" b="0" i="1" dirty="0">
                <a:solidFill>
                  <a:srgbClr val="021C3E"/>
                </a:solidFill>
                <a:latin typeface="+mn-lt"/>
              </a:rPr>
              <a:t>What you see depends on the angle you look from. Identity is the same.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Three overlapping fields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90A4EE-B596-6A5D-588A-A56A6513F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97" y="826440"/>
            <a:ext cx="7810606" cy="520511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And a missing dimension</a:t>
            </a:r>
          </a:p>
        </p:txBody>
      </p:sp>
      <p:sp>
        <p:nvSpPr>
          <p:cNvPr id="57" name="TB57"/>
          <p:cNvSpPr txBox="1"/>
          <p:nvPr/>
        </p:nvSpPr>
        <p:spPr>
          <a:xfrm>
            <a:off x="3750000" y="6150000"/>
            <a:ext cx="47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1600" b="1" i="0" dirty="0">
                <a:solidFill>
                  <a:schemeClr val="accent3"/>
                </a:solidFill>
                <a:latin typeface="+mj-lt"/>
              </a:rPr>
              <a:t>Business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DAEA5-88AF-CAC1-FD5D-111BA451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96" y="826440"/>
            <a:ext cx="7810607" cy="520511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And we could go on..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7D55BF0-2261-68E2-F027-5D8A8F5A3E9C}"/>
              </a:ext>
            </a:extLst>
          </p:cNvPr>
          <p:cNvGraphicFramePr/>
          <p:nvPr/>
        </p:nvGraphicFramePr>
        <p:xfrm>
          <a:off x="2032000" y="12906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085B2C1-3785-9256-7EB2-0F64613E6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5493" y="826440"/>
            <a:ext cx="8721012" cy="581182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CIA Perspective</a:t>
            </a:r>
          </a:p>
        </p:txBody>
      </p:sp>
      <p:sp>
        <p:nvSpPr>
          <p:cNvPr id="51" name="TB51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The classic security triad — and where identity lives inside it.</a:t>
            </a:r>
          </a:p>
        </p:txBody>
      </p:sp>
      <p:sp>
        <p:nvSpPr>
          <p:cNvPr id="60" name="rule0"/>
          <p:cNvSpPr/>
          <p:nvPr/>
        </p:nvSpPr>
        <p:spPr>
          <a:xfrm>
            <a:off x="571500" y="2150000"/>
            <a:ext cx="3500000" cy="3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0" name="TB70"/>
          <p:cNvSpPr txBox="1"/>
          <p:nvPr/>
        </p:nvSpPr>
        <p:spPr>
          <a:xfrm>
            <a:off x="571500" y="2280000"/>
            <a:ext cx="35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800" b="1" i="0" dirty="0">
                <a:solidFill>
                  <a:schemeClr val="accent6"/>
                </a:solidFill>
                <a:latin typeface="+mj-lt"/>
              </a:rPr>
              <a:t>CONFIDENTIALITY</a:t>
            </a:r>
          </a:p>
        </p:txBody>
      </p:sp>
      <p:sp>
        <p:nvSpPr>
          <p:cNvPr id="80" name="TB80"/>
          <p:cNvSpPr txBox="1"/>
          <p:nvPr/>
        </p:nvSpPr>
        <p:spPr>
          <a:xfrm>
            <a:off x="571500" y="2850000"/>
            <a:ext cx="3500000" cy="16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0" dirty="0">
                <a:solidFill>
                  <a:schemeClr val="bg1"/>
                </a:solidFill>
                <a:latin typeface="+mn-lt"/>
              </a:rPr>
              <a:t>Prevents sensitive information from unauthorized access attempts.</a:t>
            </a:r>
          </a:p>
        </p:txBody>
      </p:sp>
      <p:sp>
        <p:nvSpPr>
          <p:cNvPr id="90" name="TB90"/>
          <p:cNvSpPr txBox="1"/>
          <p:nvPr/>
        </p:nvSpPr>
        <p:spPr>
          <a:xfrm>
            <a:off x="571500" y="4550000"/>
            <a:ext cx="3500000" cy="1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300" b="0" i="1" dirty="0">
                <a:solidFill>
                  <a:schemeClr val="accent6"/>
                </a:solidFill>
                <a:latin typeface="+mn-lt"/>
              </a:rPr>
              <a:t>Implemented with encryption, access control, and more.</a:t>
            </a:r>
          </a:p>
        </p:txBody>
      </p:sp>
      <p:sp>
        <p:nvSpPr>
          <p:cNvPr id="61" name="rule1"/>
          <p:cNvSpPr/>
          <p:nvPr/>
        </p:nvSpPr>
        <p:spPr>
          <a:xfrm>
            <a:off x="4371500" y="2150000"/>
            <a:ext cx="3500000" cy="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1" name="TB71"/>
          <p:cNvSpPr txBox="1"/>
          <p:nvPr/>
        </p:nvSpPr>
        <p:spPr>
          <a:xfrm>
            <a:off x="4371500" y="2280000"/>
            <a:ext cx="35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800" b="1" i="0" dirty="0">
                <a:solidFill>
                  <a:schemeClr val="accent1"/>
                </a:solidFill>
                <a:latin typeface="+mj-lt"/>
              </a:rPr>
              <a:t>INTEGRITY</a:t>
            </a:r>
          </a:p>
        </p:txBody>
      </p:sp>
      <p:sp>
        <p:nvSpPr>
          <p:cNvPr id="81" name="TB81"/>
          <p:cNvSpPr txBox="1"/>
          <p:nvPr/>
        </p:nvSpPr>
        <p:spPr>
          <a:xfrm>
            <a:off x="4371500" y="2850000"/>
            <a:ext cx="3500000" cy="16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0" dirty="0">
                <a:solidFill>
                  <a:schemeClr val="bg1"/>
                </a:solidFill>
                <a:latin typeface="+mn-lt"/>
              </a:rPr>
              <a:t>Maintains the consistency, accuracy, and trustworthiness of data over its lifecycle.</a:t>
            </a:r>
          </a:p>
        </p:txBody>
      </p:sp>
      <p:sp>
        <p:nvSpPr>
          <p:cNvPr id="91" name="TB91"/>
          <p:cNvSpPr txBox="1"/>
          <p:nvPr/>
        </p:nvSpPr>
        <p:spPr>
          <a:xfrm>
            <a:off x="4371500" y="4550000"/>
            <a:ext cx="3500000" cy="1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300" b="0" i="1" dirty="0">
                <a:solidFill>
                  <a:schemeClr val="accent6"/>
                </a:solidFill>
                <a:latin typeface="+mn-lt"/>
              </a:rPr>
              <a:t>Implemented with access control, access monitoring, and data-input controls.</a:t>
            </a:r>
          </a:p>
        </p:txBody>
      </p:sp>
      <p:sp>
        <p:nvSpPr>
          <p:cNvPr id="62" name="rule2"/>
          <p:cNvSpPr/>
          <p:nvPr/>
        </p:nvSpPr>
        <p:spPr>
          <a:xfrm>
            <a:off x="8171500" y="2150000"/>
            <a:ext cx="3500000" cy="3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2" name="TB72"/>
          <p:cNvSpPr txBox="1"/>
          <p:nvPr/>
        </p:nvSpPr>
        <p:spPr>
          <a:xfrm>
            <a:off x="8171500" y="2280000"/>
            <a:ext cx="35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800" b="1" i="0" dirty="0">
                <a:solidFill>
                  <a:schemeClr val="accent2"/>
                </a:solidFill>
                <a:latin typeface="+mj-lt"/>
              </a:rPr>
              <a:t>AVAILABILITY</a:t>
            </a:r>
          </a:p>
        </p:txBody>
      </p:sp>
      <p:sp>
        <p:nvSpPr>
          <p:cNvPr id="82" name="TB82"/>
          <p:cNvSpPr txBox="1"/>
          <p:nvPr/>
        </p:nvSpPr>
        <p:spPr>
          <a:xfrm>
            <a:off x="8171500" y="2850000"/>
            <a:ext cx="3500000" cy="16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0" dirty="0">
                <a:solidFill>
                  <a:schemeClr val="bg1"/>
                </a:solidFill>
                <a:latin typeface="+mn-lt"/>
              </a:rPr>
              <a:t>Information stays consistently and readily accessible for authorized parties.</a:t>
            </a:r>
          </a:p>
        </p:txBody>
      </p:sp>
      <p:sp>
        <p:nvSpPr>
          <p:cNvPr id="92" name="TB92"/>
          <p:cNvSpPr txBox="1"/>
          <p:nvPr/>
        </p:nvSpPr>
        <p:spPr>
          <a:xfrm>
            <a:off x="8171500" y="4550000"/>
            <a:ext cx="3500000" cy="1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300" b="0" i="1" dirty="0">
                <a:solidFill>
                  <a:schemeClr val="accent6"/>
                </a:solidFill>
                <a:latin typeface="+mn-lt"/>
              </a:rPr>
              <a:t>Implemented with infrastructure resilience, redundancy, and monitoring.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8B78A4-D4BA-1AB4-A879-CD9B9E86B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>
            <a:extLst>
              <a:ext uri="{FF2B5EF4-FFF2-40B4-BE49-F238E27FC236}">
                <a16:creationId xmlns:a16="http://schemas.microsoft.com/office/drawing/2014/main" id="{4B6DB24B-FEBD-1172-8701-C869679CD9C6}"/>
              </a:ext>
            </a:extLst>
          </p:cNvPr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CIA Perspective</a:t>
            </a:r>
          </a:p>
        </p:txBody>
      </p:sp>
      <p:sp>
        <p:nvSpPr>
          <p:cNvPr id="51" name="TB51">
            <a:extLst>
              <a:ext uri="{FF2B5EF4-FFF2-40B4-BE49-F238E27FC236}">
                <a16:creationId xmlns:a16="http://schemas.microsoft.com/office/drawing/2014/main" id="{8FE77AF8-1DFC-07FC-3518-E85F6277EE5C}"/>
              </a:ext>
            </a:extLst>
          </p:cNvPr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The classic security triad — and where identity lives inside it.</a:t>
            </a:r>
          </a:p>
        </p:txBody>
      </p:sp>
      <p:pic>
        <p:nvPicPr>
          <p:cNvPr id="12" name="Bilde 2">
            <a:extLst>
              <a:ext uri="{FF2B5EF4-FFF2-40B4-BE49-F238E27FC236}">
                <a16:creationId xmlns:a16="http://schemas.microsoft.com/office/drawing/2014/main" id="{2B6890E9-F6D3-8BC2-5635-12BB59F04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2" t="29505" r="10804" b="9718"/>
          <a:stretch/>
        </p:blipFill>
        <p:spPr>
          <a:xfrm>
            <a:off x="1164770" y="1965416"/>
            <a:ext cx="9710059" cy="4168140"/>
          </a:xfrm>
          <a:prstGeom prst="rect">
            <a:avLst/>
          </a:prstGeom>
        </p:spPr>
      </p:pic>
      <p:sp>
        <p:nvSpPr>
          <p:cNvPr id="13" name="Ellipse 3">
            <a:extLst>
              <a:ext uri="{FF2B5EF4-FFF2-40B4-BE49-F238E27FC236}">
                <a16:creationId xmlns:a16="http://schemas.microsoft.com/office/drawing/2014/main" id="{F0DF3CAD-D2E7-AF80-B339-05A933B8996E}"/>
              </a:ext>
            </a:extLst>
          </p:cNvPr>
          <p:cNvSpPr/>
          <p:nvPr/>
        </p:nvSpPr>
        <p:spPr>
          <a:xfrm>
            <a:off x="1799157" y="2971800"/>
            <a:ext cx="1087734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98425"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endParaRPr lang="en-GB" sz="3100" kern="0">
              <a:solidFill>
                <a:prstClr val="white"/>
              </a:solidFill>
              <a:latin typeface="Univers Light"/>
              <a:sym typeface="Montserrat SemiBold"/>
            </a:endParaRPr>
          </a:p>
        </p:txBody>
      </p:sp>
      <p:sp>
        <p:nvSpPr>
          <p:cNvPr id="14" name="Ellipse 5">
            <a:extLst>
              <a:ext uri="{FF2B5EF4-FFF2-40B4-BE49-F238E27FC236}">
                <a16:creationId xmlns:a16="http://schemas.microsoft.com/office/drawing/2014/main" id="{F5DACAA9-2AF4-1A8C-5572-DB2CAD063876}"/>
              </a:ext>
            </a:extLst>
          </p:cNvPr>
          <p:cNvSpPr/>
          <p:nvPr/>
        </p:nvSpPr>
        <p:spPr>
          <a:xfrm>
            <a:off x="3116328" y="5120640"/>
            <a:ext cx="1198769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98425"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endParaRPr lang="en-GB" sz="3100" kern="0">
              <a:solidFill>
                <a:prstClr val="white"/>
              </a:solidFill>
              <a:latin typeface="Univers Light"/>
              <a:sym typeface="Montserrat SemiBold"/>
            </a:endParaRPr>
          </a:p>
        </p:txBody>
      </p:sp>
      <p:sp>
        <p:nvSpPr>
          <p:cNvPr id="15" name="Ellipse 6">
            <a:extLst>
              <a:ext uri="{FF2B5EF4-FFF2-40B4-BE49-F238E27FC236}">
                <a16:creationId xmlns:a16="http://schemas.microsoft.com/office/drawing/2014/main" id="{AFBB03F6-2644-010C-0774-0F64966F1CE1}"/>
              </a:ext>
            </a:extLst>
          </p:cNvPr>
          <p:cNvSpPr/>
          <p:nvPr/>
        </p:nvSpPr>
        <p:spPr>
          <a:xfrm>
            <a:off x="4929888" y="5527766"/>
            <a:ext cx="1198769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98425"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endParaRPr lang="en-GB" sz="3100" kern="0">
              <a:solidFill>
                <a:prstClr val="white"/>
              </a:solidFill>
              <a:latin typeface="Univers Light"/>
              <a:sym typeface="Montserrat SemiBold"/>
            </a:endParaRPr>
          </a:p>
        </p:txBody>
      </p:sp>
      <p:sp>
        <p:nvSpPr>
          <p:cNvPr id="16" name="Ellipse 8">
            <a:extLst>
              <a:ext uri="{FF2B5EF4-FFF2-40B4-BE49-F238E27FC236}">
                <a16:creationId xmlns:a16="http://schemas.microsoft.com/office/drawing/2014/main" id="{2E1D99BF-0EF6-4379-D583-C39546437D75}"/>
              </a:ext>
            </a:extLst>
          </p:cNvPr>
          <p:cNvSpPr/>
          <p:nvPr/>
        </p:nvSpPr>
        <p:spPr>
          <a:xfrm>
            <a:off x="4818854" y="5735683"/>
            <a:ext cx="1198769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98425"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endParaRPr lang="en-GB" sz="3100" kern="0">
              <a:solidFill>
                <a:prstClr val="white"/>
              </a:solidFill>
              <a:latin typeface="Univers Light"/>
              <a:sym typeface="Montserrat SemiBold"/>
            </a:endParaRPr>
          </a:p>
        </p:txBody>
      </p:sp>
      <p:sp>
        <p:nvSpPr>
          <p:cNvPr id="17" name="Ellipse 9">
            <a:extLst>
              <a:ext uri="{FF2B5EF4-FFF2-40B4-BE49-F238E27FC236}">
                <a16:creationId xmlns:a16="http://schemas.microsoft.com/office/drawing/2014/main" id="{9EC0255D-D7DA-5AB3-EDFA-E14C4BFC8B15}"/>
              </a:ext>
            </a:extLst>
          </p:cNvPr>
          <p:cNvSpPr/>
          <p:nvPr/>
        </p:nvSpPr>
        <p:spPr>
          <a:xfrm>
            <a:off x="5707128" y="4049486"/>
            <a:ext cx="1198769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98425"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endParaRPr lang="en-GB" sz="3100" kern="0">
              <a:solidFill>
                <a:prstClr val="white"/>
              </a:solidFill>
              <a:latin typeface="Univers Light"/>
              <a:sym typeface="Montserrat SemiBold"/>
            </a:endParaRPr>
          </a:p>
        </p:txBody>
      </p:sp>
      <p:sp>
        <p:nvSpPr>
          <p:cNvPr id="18" name="Ellipse 10">
            <a:extLst>
              <a:ext uri="{FF2B5EF4-FFF2-40B4-BE49-F238E27FC236}">
                <a16:creationId xmlns:a16="http://schemas.microsoft.com/office/drawing/2014/main" id="{E4E6A087-5DEE-1B44-1AC6-DB640B1FCF87}"/>
              </a:ext>
            </a:extLst>
          </p:cNvPr>
          <p:cNvSpPr/>
          <p:nvPr/>
        </p:nvSpPr>
        <p:spPr>
          <a:xfrm>
            <a:off x="7863028" y="2971800"/>
            <a:ext cx="1198769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98425"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endParaRPr lang="en-GB" sz="3100" kern="0">
              <a:solidFill>
                <a:prstClr val="white"/>
              </a:solidFill>
              <a:latin typeface="Univers Light"/>
              <a:sym typeface="Montserrat SemiBold"/>
            </a:endParaRPr>
          </a:p>
        </p:txBody>
      </p:sp>
      <p:sp>
        <p:nvSpPr>
          <p:cNvPr id="19" name="Ellipse 11">
            <a:extLst>
              <a:ext uri="{FF2B5EF4-FFF2-40B4-BE49-F238E27FC236}">
                <a16:creationId xmlns:a16="http://schemas.microsoft.com/office/drawing/2014/main" id="{AE70A455-9AAC-96A0-CABE-89563F56DD0B}"/>
              </a:ext>
            </a:extLst>
          </p:cNvPr>
          <p:cNvSpPr/>
          <p:nvPr/>
        </p:nvSpPr>
        <p:spPr>
          <a:xfrm>
            <a:off x="9061797" y="2971800"/>
            <a:ext cx="1198769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98425"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endParaRPr lang="en-GB" sz="3100" kern="0">
              <a:solidFill>
                <a:prstClr val="white"/>
              </a:solidFill>
              <a:latin typeface="Univers Light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68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1AF0-268B-6BFE-7645-42C474C9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22516"/>
            <a:ext cx="11049000" cy="369332"/>
          </a:xfrm>
        </p:spPr>
        <p:txBody>
          <a:bodyPr/>
          <a:lstStyle/>
          <a:p>
            <a:r>
              <a:rPr lang="nb-NO" dirty="0"/>
              <a:t>Market or Investor </a:t>
            </a:r>
            <a:r>
              <a:rPr lang="nb-NO" dirty="0" err="1"/>
              <a:t>Perspective</a:t>
            </a:r>
            <a:r>
              <a:rPr lang="nb-NO" dirty="0"/>
              <a:t> (2023)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FFBE7-75D3-0D64-FFFB-8561E841A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73" y="1234810"/>
            <a:ext cx="7192424" cy="48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1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74295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Why should I care about identity?</a:t>
            </a:r>
          </a:p>
        </p:txBody>
      </p:sp>
      <p:sp>
        <p:nvSpPr>
          <p:cNvPr id="51" name="TB51"/>
          <p:cNvSpPr txBox="1"/>
          <p:nvPr/>
        </p:nvSpPr>
        <p:spPr>
          <a:xfrm>
            <a:off x="571500" y="2350000"/>
            <a:ext cx="10200000" cy="1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400" b="0" dirty="0">
                <a:solidFill>
                  <a:schemeClr val="bg1"/>
                </a:solidFill>
                <a:latin typeface="+mn-lt"/>
              </a:rPr>
              <a:t>Identity decides who can do what, where your data goes, and who is accountable when something breaks.</a:t>
            </a:r>
          </a:p>
        </p:txBody>
      </p:sp>
      <p:sp>
        <p:nvSpPr>
          <p:cNvPr id="52" name="TB52"/>
          <p:cNvSpPr txBox="1"/>
          <p:nvPr/>
        </p:nvSpPr>
        <p:spPr>
          <a:xfrm>
            <a:off x="571500" y="4250000"/>
            <a:ext cx="11049000" cy="11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3600" b="1" dirty="0">
                <a:solidFill>
                  <a:schemeClr val="accent5"/>
                </a:solidFill>
                <a:latin typeface="+mj-lt"/>
              </a:rPr>
              <a:t>Those who control identity, control the business.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600" dirty="0">
                <a:solidFill>
                  <a:srgbClr val="021C3E"/>
                </a:solidFill>
                <a:latin typeface="+mj-lt"/>
              </a:rPr>
              <a:t>Architecture Perspective</a:t>
            </a:r>
          </a:p>
        </p:txBody>
      </p:sp>
      <p:sp>
        <p:nvSpPr>
          <p:cNvPr id="51" name="TB51"/>
          <p:cNvSpPr txBox="1"/>
          <p:nvPr/>
        </p:nvSpPr>
        <p:spPr>
          <a:xfrm>
            <a:off x="571500" y="115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rgbClr val="27585B"/>
                </a:solidFill>
                <a:latin typeface="+mn-lt"/>
              </a:rPr>
              <a:t>An IAM reference architecture, color-coded by capability domain.</a:t>
            </a:r>
          </a:p>
        </p:txBody>
      </p:sp>
      <p:pic>
        <p:nvPicPr>
          <p:cNvPr id="52" name="pic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00" y="1850000"/>
            <a:ext cx="10000000" cy="4473684"/>
          </a:xfrm>
          <a:prstGeom prst="rect">
            <a:avLst/>
          </a:prstGeom>
        </p:spPr>
      </p:pic>
      <p:sp>
        <p:nvSpPr>
          <p:cNvPr id="53" name="TB53"/>
          <p:cNvSpPr txBox="1"/>
          <p:nvPr/>
        </p:nvSpPr>
        <p:spPr>
          <a:xfrm>
            <a:off x="571500" y="6473684"/>
            <a:ext cx="8000000" cy="3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100" b="0" i="1" dirty="0">
                <a:solidFill>
                  <a:srgbClr val="8A99A0"/>
                </a:solidFill>
                <a:latin typeface="+mn-lt"/>
              </a:rPr>
              <a:t>Source: Steve Hutchison, Daniel Hedrick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400" dirty="0">
                <a:solidFill>
                  <a:srgbClr val="021C3E"/>
                </a:solidFill>
                <a:latin typeface="+mj-lt"/>
              </a:rPr>
              <a:t>Process Perspective: User Accesses a SaaS App</a:t>
            </a:r>
          </a:p>
        </p:txBody>
      </p:sp>
      <p:sp>
        <p:nvSpPr>
          <p:cNvPr id="51" name="TB51"/>
          <p:cNvSpPr txBox="1"/>
          <p:nvPr/>
        </p:nvSpPr>
        <p:spPr>
          <a:xfrm>
            <a:off x="571500" y="115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rgbClr val="27585B"/>
                </a:solidFill>
                <a:latin typeface="+mn-lt"/>
              </a:rPr>
              <a:t>The same architecture — with the zones involved in this specific flow highlighted.</a:t>
            </a:r>
          </a:p>
        </p:txBody>
      </p:sp>
      <p:pic>
        <p:nvPicPr>
          <p:cNvPr id="52" name="pic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00" y="1850000"/>
            <a:ext cx="10000000" cy="4473684"/>
          </a:xfrm>
          <a:prstGeom prst="rect">
            <a:avLst/>
          </a:prstGeom>
        </p:spPr>
      </p:pic>
      <p:sp>
        <p:nvSpPr>
          <p:cNvPr id="53" name="TB53"/>
          <p:cNvSpPr txBox="1"/>
          <p:nvPr/>
        </p:nvSpPr>
        <p:spPr>
          <a:xfrm>
            <a:off x="571500" y="6473684"/>
            <a:ext cx="8000000" cy="3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100" b="0" i="1" dirty="0">
                <a:solidFill>
                  <a:srgbClr val="8A99A0"/>
                </a:solidFill>
                <a:latin typeface="+mn-lt"/>
              </a:rPr>
              <a:t>Source: Steve Hutchison, Daniel Hedrick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Process Perspective</a:t>
            </a:r>
          </a:p>
        </p:txBody>
      </p:sp>
      <p:sp>
        <p:nvSpPr>
          <p:cNvPr id="51" name="TB51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The same flow, simplified — the four moments that matter.</a:t>
            </a:r>
          </a:p>
        </p:txBody>
      </p:sp>
      <p:sp>
        <p:nvSpPr>
          <p:cNvPr id="60" name="step0"/>
          <p:cNvSpPr/>
          <p:nvPr/>
        </p:nvSpPr>
        <p:spPr>
          <a:xfrm>
            <a:off x="986000" y="3000000"/>
            <a:ext cx="2150000" cy="1500000"/>
          </a:xfrm>
          <a:prstGeom prst="roundRect">
            <a:avLst>
              <a:gd name="adj" fmla="val 8000"/>
            </a:avLst>
          </a:prstGeom>
          <a:solidFill>
            <a:schemeClr val="accent3">
              <a:alpha val="20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01</a:t>
            </a:r>
          </a:p>
          <a:p>
            <a:pPr algn="ctr">
              <a:buNone/>
            </a:pPr>
            <a:r>
              <a:rPr lang="en-US" sz="1500" b="1" dirty="0">
                <a:solidFill>
                  <a:schemeClr val="bg1"/>
                </a:solidFill>
                <a:latin typeface="+mj-lt"/>
              </a:rPr>
              <a:t>Validation</a:t>
            </a:r>
          </a:p>
        </p:txBody>
      </p:sp>
      <p:sp>
        <p:nvSpPr>
          <p:cNvPr id="61" name="arr0"/>
          <p:cNvSpPr/>
          <p:nvPr/>
        </p:nvSpPr>
        <p:spPr>
          <a:xfrm>
            <a:off x="3196000" y="3660000"/>
            <a:ext cx="420000" cy="180000"/>
          </a:xfrm>
          <a:prstGeom prst="rightArrow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2" name="step1"/>
          <p:cNvSpPr/>
          <p:nvPr/>
        </p:nvSpPr>
        <p:spPr>
          <a:xfrm>
            <a:off x="3676000" y="3000000"/>
            <a:ext cx="2150000" cy="1500000"/>
          </a:xfrm>
          <a:prstGeom prst="roundRect">
            <a:avLst>
              <a:gd name="adj" fmla="val 8000"/>
            </a:avLst>
          </a:prstGeom>
          <a:solidFill>
            <a:schemeClr val="accent6">
              <a:alpha val="20000"/>
            </a:schemeClr>
          </a:solidFill>
          <a:ln w="19050">
            <a:solidFill>
              <a:schemeClr val="accent6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en-US" sz="1400" b="1" dirty="0">
                <a:solidFill>
                  <a:schemeClr val="accent6"/>
                </a:solidFill>
                <a:latin typeface="+mj-lt"/>
              </a:rPr>
              <a:t>02</a:t>
            </a:r>
          </a:p>
          <a:p>
            <a:pPr algn="ctr">
              <a:buNone/>
            </a:pPr>
            <a:r>
              <a:rPr lang="en-US" sz="1500" b="1" dirty="0">
                <a:solidFill>
                  <a:schemeClr val="bg1"/>
                </a:solidFill>
                <a:latin typeface="+mj-lt"/>
              </a:rPr>
              <a:t>Authentication</a:t>
            </a:r>
          </a:p>
        </p:txBody>
      </p:sp>
      <p:sp>
        <p:nvSpPr>
          <p:cNvPr id="63" name="arr1"/>
          <p:cNvSpPr/>
          <p:nvPr/>
        </p:nvSpPr>
        <p:spPr>
          <a:xfrm>
            <a:off x="5886000" y="3660000"/>
            <a:ext cx="420000" cy="180000"/>
          </a:xfrm>
          <a:prstGeom prst="rightArrow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4" name="step2"/>
          <p:cNvSpPr/>
          <p:nvPr/>
        </p:nvSpPr>
        <p:spPr>
          <a:xfrm>
            <a:off x="6366000" y="3000000"/>
            <a:ext cx="2150000" cy="1500000"/>
          </a:xfrm>
          <a:prstGeom prst="roundRect">
            <a:avLst>
              <a:gd name="adj" fmla="val 8000"/>
            </a:avLst>
          </a:prstGeom>
          <a:solidFill>
            <a:schemeClr val="accent1">
              <a:alpha val="20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03</a:t>
            </a:r>
          </a:p>
          <a:p>
            <a:pPr algn="ctr">
              <a:buNone/>
            </a:pPr>
            <a:r>
              <a:rPr lang="en-US" sz="1500" b="1" dirty="0">
                <a:solidFill>
                  <a:schemeClr val="bg1"/>
                </a:solidFill>
                <a:latin typeface="+mj-lt"/>
              </a:rPr>
              <a:t>Authorization</a:t>
            </a:r>
          </a:p>
        </p:txBody>
      </p:sp>
      <p:sp>
        <p:nvSpPr>
          <p:cNvPr id="65" name="arr2"/>
          <p:cNvSpPr/>
          <p:nvPr/>
        </p:nvSpPr>
        <p:spPr>
          <a:xfrm>
            <a:off x="8576000" y="3660000"/>
            <a:ext cx="420000" cy="180000"/>
          </a:xfrm>
          <a:prstGeom prst="rightArrow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6" name="step3"/>
          <p:cNvSpPr/>
          <p:nvPr/>
        </p:nvSpPr>
        <p:spPr>
          <a:xfrm>
            <a:off x="9056000" y="3000000"/>
            <a:ext cx="2150000" cy="1500000"/>
          </a:xfrm>
          <a:prstGeom prst="roundRect">
            <a:avLst>
              <a:gd name="adj" fmla="val 8000"/>
            </a:avLst>
          </a:prstGeom>
          <a:solidFill>
            <a:schemeClr val="accent5">
              <a:alpha val="20000"/>
            </a:schemeClr>
          </a:solidFill>
          <a:ln w="19050">
            <a:solidFill>
              <a:schemeClr val="accent5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en-US" sz="1400" b="1" dirty="0">
                <a:solidFill>
                  <a:schemeClr val="accent5"/>
                </a:solidFill>
                <a:latin typeface="+mj-lt"/>
              </a:rPr>
              <a:t>04</a:t>
            </a:r>
          </a:p>
          <a:p>
            <a:pPr algn="ctr">
              <a:buNone/>
            </a:pPr>
            <a:r>
              <a:rPr lang="en-US" sz="1500" b="1" dirty="0">
                <a:solidFill>
                  <a:schemeClr val="bg1"/>
                </a:solidFill>
                <a:latin typeface="+mj-lt"/>
              </a:rPr>
              <a:t>ACCESS</a:t>
            </a:r>
          </a:p>
        </p:txBody>
      </p:sp>
      <p:sp>
        <p:nvSpPr>
          <p:cNvPr id="80" name="TB80"/>
          <p:cNvSpPr txBox="1"/>
          <p:nvPr/>
        </p:nvSpPr>
        <p:spPr>
          <a:xfrm>
            <a:off x="1500000" y="4900000"/>
            <a:ext cx="9192000" cy="7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1600" b="0" i="1" dirty="0">
                <a:solidFill>
                  <a:schemeClr val="bg1"/>
                </a:solidFill>
                <a:latin typeface="+mn-lt"/>
              </a:rPr>
              <a:t>The decisive moment — in orange — is where everything before either pays off or fails.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E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: avrundede hjørner 4">
            <a:extLst>
              <a:ext uri="{FF2B5EF4-FFF2-40B4-BE49-F238E27FC236}">
                <a16:creationId xmlns:a16="http://schemas.microsoft.com/office/drawing/2014/main" id="{670BBF26-AE8D-AD1D-A15C-A49FE7D20011}"/>
              </a:ext>
            </a:extLst>
          </p:cNvPr>
          <p:cNvSpPr/>
          <p:nvPr/>
        </p:nvSpPr>
        <p:spPr>
          <a:xfrm>
            <a:off x="3263900" y="2741956"/>
            <a:ext cx="1838740" cy="91440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ktangel: avrundede hjørner 5">
            <a:extLst>
              <a:ext uri="{FF2B5EF4-FFF2-40B4-BE49-F238E27FC236}">
                <a16:creationId xmlns:a16="http://schemas.microsoft.com/office/drawing/2014/main" id="{8DBCCA23-0D66-A0E2-1EE1-020BE0ED86C3}"/>
              </a:ext>
            </a:extLst>
          </p:cNvPr>
          <p:cNvSpPr/>
          <p:nvPr/>
        </p:nvSpPr>
        <p:spPr>
          <a:xfrm>
            <a:off x="5231295" y="2741958"/>
            <a:ext cx="1838740" cy="91440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AutheNtication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ktangel: avrundede hjørner 6">
            <a:extLst>
              <a:ext uri="{FF2B5EF4-FFF2-40B4-BE49-F238E27FC236}">
                <a16:creationId xmlns:a16="http://schemas.microsoft.com/office/drawing/2014/main" id="{A6E79088-A16F-A6D6-33BA-7B631127B878}"/>
              </a:ext>
            </a:extLst>
          </p:cNvPr>
          <p:cNvSpPr/>
          <p:nvPr/>
        </p:nvSpPr>
        <p:spPr>
          <a:xfrm>
            <a:off x="7192617" y="2741958"/>
            <a:ext cx="1838740" cy="91440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AuthoriZation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ktangel: avrundede hjørner 7">
            <a:extLst>
              <a:ext uri="{FF2B5EF4-FFF2-40B4-BE49-F238E27FC236}">
                <a16:creationId xmlns:a16="http://schemas.microsoft.com/office/drawing/2014/main" id="{F0AD7186-B833-475A-4FDD-4763CD1F1CAD}"/>
              </a:ext>
            </a:extLst>
          </p:cNvPr>
          <p:cNvSpPr/>
          <p:nvPr/>
        </p:nvSpPr>
        <p:spPr>
          <a:xfrm>
            <a:off x="4257260" y="1688410"/>
            <a:ext cx="1838740" cy="91440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Consent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ktangel: avrundede hjørner 8">
            <a:extLst>
              <a:ext uri="{FF2B5EF4-FFF2-40B4-BE49-F238E27FC236}">
                <a16:creationId xmlns:a16="http://schemas.microsoft.com/office/drawing/2014/main" id="{6219BBA2-D537-72D6-3F8C-5D1039CD896D}"/>
              </a:ext>
            </a:extLst>
          </p:cNvPr>
          <p:cNvSpPr/>
          <p:nvPr/>
        </p:nvSpPr>
        <p:spPr>
          <a:xfrm>
            <a:off x="6213613" y="1688410"/>
            <a:ext cx="1838740" cy="91440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Delegation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«on behalf</a:t>
            </a:r>
            <a:r>
              <a:rPr kumimoji="0" lang="nb-NO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ktangel: avrundede hjørner 9">
            <a:extLst>
              <a:ext uri="{FF2B5EF4-FFF2-40B4-BE49-F238E27FC236}">
                <a16:creationId xmlns:a16="http://schemas.microsoft.com/office/drawing/2014/main" id="{0DFD1D8B-1AF3-1BCA-4C7C-99E84B846862}"/>
              </a:ext>
            </a:extLst>
          </p:cNvPr>
          <p:cNvSpPr/>
          <p:nvPr/>
        </p:nvSpPr>
        <p:spPr>
          <a:xfrm>
            <a:off x="2902638" y="2145610"/>
            <a:ext cx="863877" cy="914400"/>
          </a:xfrm>
          <a:prstGeom prst="roundRect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KYC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kstSylinder 11">
            <a:extLst>
              <a:ext uri="{FF2B5EF4-FFF2-40B4-BE49-F238E27FC236}">
                <a16:creationId xmlns:a16="http://schemas.microsoft.com/office/drawing/2014/main" id="{AC48544C-5F92-D331-A6FD-18DC906A0F73}"/>
              </a:ext>
            </a:extLst>
          </p:cNvPr>
          <p:cNvSpPr txBox="1"/>
          <p:nvPr/>
        </p:nvSpPr>
        <p:spPr>
          <a:xfrm>
            <a:off x="598760" y="4472587"/>
            <a:ext cx="160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in a swarm of registered data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kstSylinder 12">
            <a:extLst>
              <a:ext uri="{FF2B5EF4-FFF2-40B4-BE49-F238E27FC236}">
                <a16:creationId xmlns:a16="http://schemas.microsoft.com/office/drawing/2014/main" id="{B032C475-4931-31D0-AEB0-A56B94999152}"/>
              </a:ext>
            </a:extLst>
          </p:cNvPr>
          <p:cNvSpPr txBox="1"/>
          <p:nvPr/>
        </p:nvSpPr>
        <p:spPr>
          <a:xfrm>
            <a:off x="697195" y="2740448"/>
            <a:ext cx="1409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 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automatic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</a:t>
            </a:r>
            <a:r>
              <a:rPr kumimoji="0" lang="nb-NO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checking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ktangel: avrundede hjørner 15">
            <a:extLst>
              <a:ext uri="{FF2B5EF4-FFF2-40B4-BE49-F238E27FC236}">
                <a16:creationId xmlns:a16="http://schemas.microsoft.com/office/drawing/2014/main" id="{C49D574E-F975-FF05-4988-908AAEAB479C}"/>
              </a:ext>
            </a:extLst>
          </p:cNvPr>
          <p:cNvSpPr/>
          <p:nvPr/>
        </p:nvSpPr>
        <p:spPr>
          <a:xfrm>
            <a:off x="4257260" y="4509989"/>
            <a:ext cx="1838740" cy="91440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«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accounts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Rett pilkobling 25">
            <a:extLst>
              <a:ext uri="{FF2B5EF4-FFF2-40B4-BE49-F238E27FC236}">
                <a16:creationId xmlns:a16="http://schemas.microsoft.com/office/drawing/2014/main" id="{92F29291-E1AD-393F-881A-F35691D3111B}"/>
              </a:ext>
            </a:extLst>
          </p:cNvPr>
          <p:cNvCxnSpPr>
            <a:cxnSpLocks/>
          </p:cNvCxnSpPr>
          <p:nvPr/>
        </p:nvCxnSpPr>
        <p:spPr>
          <a:xfrm>
            <a:off x="4514574" y="3771111"/>
            <a:ext cx="588066" cy="633176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kobling 26">
            <a:extLst>
              <a:ext uri="{FF2B5EF4-FFF2-40B4-BE49-F238E27FC236}">
                <a16:creationId xmlns:a16="http://schemas.microsoft.com/office/drawing/2014/main" id="{9806D736-E6B7-9C11-C817-DBF72F6B947A}"/>
              </a:ext>
            </a:extLst>
          </p:cNvPr>
          <p:cNvCxnSpPr>
            <a:cxnSpLocks/>
          </p:cNvCxnSpPr>
          <p:nvPr/>
        </p:nvCxnSpPr>
        <p:spPr>
          <a:xfrm>
            <a:off x="6150665" y="3766585"/>
            <a:ext cx="588066" cy="633176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ktangel: avrundede hjørner 27">
            <a:extLst>
              <a:ext uri="{FF2B5EF4-FFF2-40B4-BE49-F238E27FC236}">
                <a16:creationId xmlns:a16="http://schemas.microsoft.com/office/drawing/2014/main" id="{3AB3055D-82D7-6943-BF69-81D49285353E}"/>
              </a:ext>
            </a:extLst>
          </p:cNvPr>
          <p:cNvSpPr/>
          <p:nvPr/>
        </p:nvSpPr>
        <p:spPr>
          <a:xfrm>
            <a:off x="6340060" y="4509989"/>
            <a:ext cx="1838740" cy="91440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«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tokens»</a:t>
            </a:r>
            <a:endParaRPr lang="nb-NO" sz="14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(for logged in sessions)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Rett pilkobling 28">
            <a:extLst>
              <a:ext uri="{FF2B5EF4-FFF2-40B4-BE49-F238E27FC236}">
                <a16:creationId xmlns:a16="http://schemas.microsoft.com/office/drawing/2014/main" id="{2634D108-F825-A198-5BB2-F4A77A5FC01E}"/>
              </a:ext>
            </a:extLst>
          </p:cNvPr>
          <p:cNvCxnSpPr>
            <a:cxnSpLocks/>
          </p:cNvCxnSpPr>
          <p:nvPr/>
        </p:nvCxnSpPr>
        <p:spPr>
          <a:xfrm flipV="1">
            <a:off x="5347252" y="3742815"/>
            <a:ext cx="558800" cy="625489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36">
            <a:extLst>
              <a:ext uri="{FF2B5EF4-FFF2-40B4-BE49-F238E27FC236}">
                <a16:creationId xmlns:a16="http://schemas.microsoft.com/office/drawing/2014/main" id="{4B2043F3-E080-AB7E-A31E-9602C8D141BA}"/>
              </a:ext>
            </a:extLst>
          </p:cNvPr>
          <p:cNvSpPr txBox="1"/>
          <p:nvPr/>
        </p:nvSpPr>
        <p:spPr>
          <a:xfrm>
            <a:off x="8411540" y="4644023"/>
            <a:ext cx="1838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used to reference/find</a:t>
            </a:r>
            <a:r>
              <a:rPr kumimoji="0" lang="nb-NO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attributes to check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Kobling: vinkel 37">
            <a:extLst>
              <a:ext uri="{FF2B5EF4-FFF2-40B4-BE49-F238E27FC236}">
                <a16:creationId xmlns:a16="http://schemas.microsoft.com/office/drawing/2014/main" id="{F59AAA41-1F4D-19AA-80EE-A9EDB8C853D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197565" y="1901284"/>
            <a:ext cx="2219068" cy="359601"/>
          </a:xfrm>
          <a:prstGeom prst="bentConnector3">
            <a:avLst>
              <a:gd name="adj1" fmla="val -1937"/>
            </a:avLst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Sylinder 38">
            <a:extLst>
              <a:ext uri="{FF2B5EF4-FFF2-40B4-BE49-F238E27FC236}">
                <a16:creationId xmlns:a16="http://schemas.microsoft.com/office/drawing/2014/main" id="{6B98E8BA-2818-E01B-056D-12949DCA8085}"/>
              </a:ext>
            </a:extLst>
          </p:cNvPr>
          <p:cNvSpPr txBox="1"/>
          <p:nvPr/>
        </p:nvSpPr>
        <p:spPr>
          <a:xfrm>
            <a:off x="9656065" y="1404125"/>
            <a:ext cx="1838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AuthZ</a:t>
            </a:r>
            <a:r>
              <a:rPr lang="nb-NO">
                <a:solidFill>
                  <a:prstClr val="black"/>
                </a:solidFill>
                <a:latin typeface="Calibri" panose="020F0502020204030204"/>
              </a:rPr>
              <a:t> we often need to do more lookups for additional 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from the swarm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kstSylinder 43">
            <a:extLst>
              <a:ext uri="{FF2B5EF4-FFF2-40B4-BE49-F238E27FC236}">
                <a16:creationId xmlns:a16="http://schemas.microsoft.com/office/drawing/2014/main" id="{B08D4597-B5C7-004F-69AE-D3C683731A55}"/>
              </a:ext>
            </a:extLst>
          </p:cNvPr>
          <p:cNvSpPr txBox="1"/>
          <p:nvPr/>
        </p:nvSpPr>
        <p:spPr>
          <a:xfrm>
            <a:off x="8716881" y="602218"/>
            <a:ext cx="245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ABAC, Access Control ++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utoShape 2" descr="Vitruvian Man Human Da Vinci - Free vector graphic on Pixabay">
            <a:extLst>
              <a:ext uri="{FF2B5EF4-FFF2-40B4-BE49-F238E27FC236}">
                <a16:creationId xmlns:a16="http://schemas.microsoft.com/office/drawing/2014/main" id="{E6DB94E7-53AB-C091-59BB-999924571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6" descr="Vitruvian Man | Simpsons art, The simpsons, Vitruvian man">
            <a:extLst>
              <a:ext uri="{FF2B5EF4-FFF2-40B4-BE49-F238E27FC236}">
                <a16:creationId xmlns:a16="http://schemas.microsoft.com/office/drawing/2014/main" id="{0E1647AA-2001-4B47-E57A-1DB76A37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8" y="0"/>
            <a:ext cx="2350715" cy="24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Kobling: vinkel 46">
            <a:extLst>
              <a:ext uri="{FF2B5EF4-FFF2-40B4-BE49-F238E27FC236}">
                <a16:creationId xmlns:a16="http://schemas.microsoft.com/office/drawing/2014/main" id="{9032A236-F97F-660E-4FCB-642615EBFC11}"/>
              </a:ext>
            </a:extLst>
          </p:cNvPr>
          <p:cNvCxnSpPr>
            <a:cxnSpLocks/>
          </p:cNvCxnSpPr>
          <p:nvPr/>
        </p:nvCxnSpPr>
        <p:spPr>
          <a:xfrm>
            <a:off x="2178279" y="1227885"/>
            <a:ext cx="925117" cy="1996746"/>
          </a:xfrm>
          <a:prstGeom prst="bentConnector3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Høyre klammeparentes 49">
            <a:extLst>
              <a:ext uri="{FF2B5EF4-FFF2-40B4-BE49-F238E27FC236}">
                <a16:creationId xmlns:a16="http://schemas.microsoft.com/office/drawing/2014/main" id="{58009921-B0D5-5632-0A78-4AF2DF7F2415}"/>
              </a:ext>
            </a:extLst>
          </p:cNvPr>
          <p:cNvSpPr/>
          <p:nvPr/>
        </p:nvSpPr>
        <p:spPr>
          <a:xfrm rot="5400000">
            <a:off x="1053722" y="3446111"/>
            <a:ext cx="633175" cy="12831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kstSylinder 47">
            <a:extLst>
              <a:ext uri="{FF2B5EF4-FFF2-40B4-BE49-F238E27FC236}">
                <a16:creationId xmlns:a16="http://schemas.microsoft.com/office/drawing/2014/main" id="{016673F5-4EF2-20E8-D3D6-F51E5BC254DA}"/>
              </a:ext>
            </a:extLst>
          </p:cNvPr>
          <p:cNvSpPr txBox="1"/>
          <p:nvPr/>
        </p:nvSpPr>
        <p:spPr>
          <a:xfrm flipH="1">
            <a:off x="3663770" y="-3843"/>
            <a:ext cx="2078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there’s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robot, 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machine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inhuman</a:t>
            </a:r>
            <a:r>
              <a:rPr kumimoji="0" lang="nb-NO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thing</a:t>
            </a:r>
            <a:r>
              <a:rPr kumimoji="0" lang="nb-NO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nb-NO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nb-NO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</a:t>
            </a:r>
            <a:r>
              <a:rPr kumimoji="0" lang="nb-NO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Rett pilkobling 52">
            <a:extLst>
              <a:ext uri="{FF2B5EF4-FFF2-40B4-BE49-F238E27FC236}">
                <a16:creationId xmlns:a16="http://schemas.microsoft.com/office/drawing/2014/main" id="{F2B31AE8-DDD6-020C-7D46-12098258F68C}"/>
              </a:ext>
            </a:extLst>
          </p:cNvPr>
          <p:cNvCxnSpPr>
            <a:cxnSpLocks/>
            <a:stCxn id="54" idx="3"/>
          </p:cNvCxnSpPr>
          <p:nvPr/>
        </p:nvCxnSpPr>
        <p:spPr>
          <a:xfrm flipH="1">
            <a:off x="2712870" y="734821"/>
            <a:ext cx="950900" cy="1084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6AA66B40-DC42-77E8-741F-76945BB006A6}"/>
              </a:ext>
            </a:extLst>
          </p:cNvPr>
          <p:cNvSpPr txBox="1"/>
          <p:nvPr/>
        </p:nvSpPr>
        <p:spPr>
          <a:xfrm>
            <a:off x="1209362" y="5954356"/>
            <a:ext cx="10594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But wait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there’s more! We also need: Usage data</a:t>
            </a:r>
            <a:r>
              <a:rPr kumimoji="0" lang="nb-NO" sz="1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(monitoring, detection, re-checking), stronger mechanisms for high risk accesses, UX++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7" name="Rett pilkobling 58">
            <a:extLst>
              <a:ext uri="{FF2B5EF4-FFF2-40B4-BE49-F238E27FC236}">
                <a16:creationId xmlns:a16="http://schemas.microsoft.com/office/drawing/2014/main" id="{D6BA42D1-62DD-F6E2-486B-B6015439C786}"/>
              </a:ext>
            </a:extLst>
          </p:cNvPr>
          <p:cNvCxnSpPr>
            <a:cxnSpLocks/>
          </p:cNvCxnSpPr>
          <p:nvPr/>
        </p:nvCxnSpPr>
        <p:spPr>
          <a:xfrm>
            <a:off x="9031357" y="3652283"/>
            <a:ext cx="1042780" cy="291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Sylinder 59">
            <a:extLst>
              <a:ext uri="{FF2B5EF4-FFF2-40B4-BE49-F238E27FC236}">
                <a16:creationId xmlns:a16="http://schemas.microsoft.com/office/drawing/2014/main" id="{5AF462D1-7554-9597-15BB-8A7436D38EC5}"/>
              </a:ext>
            </a:extLst>
          </p:cNvPr>
          <p:cNvSpPr txBox="1"/>
          <p:nvPr/>
        </p:nvSpPr>
        <p:spPr>
          <a:xfrm>
            <a:off x="9896888" y="3898507"/>
            <a:ext cx="221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«I have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permission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Rett pilkobling 63">
            <a:extLst>
              <a:ext uri="{FF2B5EF4-FFF2-40B4-BE49-F238E27FC236}">
                <a16:creationId xmlns:a16="http://schemas.microsoft.com/office/drawing/2014/main" id="{EA574633-C1D4-51B1-FE31-6E980FE58CF7}"/>
              </a:ext>
            </a:extLst>
          </p:cNvPr>
          <p:cNvCxnSpPr>
            <a:cxnSpLocks/>
          </p:cNvCxnSpPr>
          <p:nvPr/>
        </p:nvCxnSpPr>
        <p:spPr>
          <a:xfrm flipH="1">
            <a:off x="6150665" y="1137656"/>
            <a:ext cx="355752" cy="192235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kstSylinder 65">
            <a:extLst>
              <a:ext uri="{FF2B5EF4-FFF2-40B4-BE49-F238E27FC236}">
                <a16:creationId xmlns:a16="http://schemas.microsoft.com/office/drawing/2014/main" id="{82021FD1-0103-84F4-E49A-FF4A71542386}"/>
              </a:ext>
            </a:extLst>
          </p:cNvPr>
          <p:cNvSpPr txBox="1"/>
          <p:nvPr/>
        </p:nvSpPr>
        <p:spPr>
          <a:xfrm>
            <a:off x="6042459" y="520109"/>
            <a:ext cx="205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Passwords here (until</a:t>
            </a:r>
            <a:r>
              <a:rPr kumimoji="0" lang="nb-NO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they aren’t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1" name="Rett pilkobling 28">
            <a:extLst>
              <a:ext uri="{FF2B5EF4-FFF2-40B4-BE49-F238E27FC236}">
                <a16:creationId xmlns:a16="http://schemas.microsoft.com/office/drawing/2014/main" id="{7249ABC9-725A-EA14-0032-880676D79BCB}"/>
              </a:ext>
            </a:extLst>
          </p:cNvPr>
          <p:cNvCxnSpPr>
            <a:cxnSpLocks/>
          </p:cNvCxnSpPr>
          <p:nvPr/>
        </p:nvCxnSpPr>
        <p:spPr>
          <a:xfrm flipV="1">
            <a:off x="7381599" y="3770428"/>
            <a:ext cx="558800" cy="625489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2" grpId="0" animBg="1"/>
      <p:bldP spid="44" grpId="0"/>
      <p:bldP spid="46" grpId="0"/>
      <p:bldP spid="47" grpId="0"/>
      <p:bldP spid="53" grpId="0" animBg="1"/>
      <p:bldP spid="54" grpId="0"/>
      <p:bldP spid="56" grpId="0"/>
      <p:bldP spid="58" grpId="0"/>
      <p:bldP spid="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But where does the magic happen?</a:t>
            </a:r>
          </a:p>
        </p:txBody>
      </p:sp>
      <p:sp>
        <p:nvSpPr>
          <p:cNvPr id="51" name="TB51"/>
          <p:cNvSpPr txBox="1"/>
          <p:nvPr/>
        </p:nvSpPr>
        <p:spPr>
          <a:xfrm>
            <a:off x="571500" y="2050000"/>
            <a:ext cx="51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1" i="0" dirty="0">
                <a:solidFill>
                  <a:schemeClr val="accent6"/>
                </a:solidFill>
                <a:latin typeface="+mj-lt"/>
              </a:rPr>
              <a:t>THE FRAME</a:t>
            </a:r>
          </a:p>
        </p:txBody>
      </p:sp>
      <p:sp>
        <p:nvSpPr>
          <p:cNvPr id="52" name="TB52"/>
          <p:cNvSpPr txBox="1"/>
          <p:nvPr/>
        </p:nvSpPr>
        <p:spPr>
          <a:xfrm>
            <a:off x="571500" y="2520000"/>
            <a:ext cx="5100000" cy="20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700" b="0" i="0" dirty="0">
                <a:solidFill>
                  <a:schemeClr val="bg1"/>
                </a:solidFill>
                <a:latin typeface="+mn-lt"/>
              </a:rPr>
              <a:t>The overall architecture and supporting processes leverage various functions and mechanisms to deliver good-enough protection.</a:t>
            </a:r>
          </a:p>
        </p:txBody>
      </p:sp>
      <p:sp>
        <p:nvSpPr>
          <p:cNvPr id="53" name="TB53"/>
          <p:cNvSpPr txBox="1"/>
          <p:nvPr/>
        </p:nvSpPr>
        <p:spPr>
          <a:xfrm>
            <a:off x="6500000" y="2050000"/>
            <a:ext cx="51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1" i="0" dirty="0">
                <a:solidFill>
                  <a:schemeClr val="accent6"/>
                </a:solidFill>
                <a:latin typeface="+mj-lt"/>
              </a:rPr>
              <a:t>KEY POINT</a:t>
            </a:r>
          </a:p>
        </p:txBody>
      </p:sp>
      <p:sp>
        <p:nvSpPr>
          <p:cNvPr id="54" name="TB54"/>
          <p:cNvSpPr txBox="1"/>
          <p:nvPr/>
        </p:nvSpPr>
        <p:spPr>
          <a:xfrm>
            <a:off x="6500000" y="2520000"/>
            <a:ext cx="5100000" cy="20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700" b="0" i="0" dirty="0">
                <a:solidFill>
                  <a:schemeClr val="bg1"/>
                </a:solidFill>
                <a:latin typeface="+mn-lt"/>
              </a:rPr>
              <a:t>Apart from the initial setup, the functions execute at different places in the process.</a:t>
            </a:r>
          </a:p>
        </p:txBody>
      </p:sp>
      <p:sp>
        <p:nvSpPr>
          <p:cNvPr id="55" name="TB55"/>
          <p:cNvSpPr txBox="1"/>
          <p:nvPr/>
        </p:nvSpPr>
        <p:spPr>
          <a:xfrm>
            <a:off x="571500" y="5350000"/>
            <a:ext cx="11000000" cy="6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800" b="1" i="0" dirty="0">
                <a:solidFill>
                  <a:schemeClr val="accent3"/>
                </a:solidFill>
                <a:latin typeface="+mj-lt"/>
              </a:rPr>
              <a:t>→  Which is the next section: Admin-time vs Run-time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ask: Perspectives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Deepen your understanding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Which perspective dominates your IAM conversations — security, privacy, business enablement, or architecture? Which one is missing from the table?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Challenge assumptions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When your IAM team talks to the business, do they speak the business’s language — or do they expect the business to learn IAM’s?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0" name="Progress Rail"/>
          <p:cNvSpPr txBox="1"/>
          <p:nvPr/>
        </p:nvSpPr>
        <p:spPr>
          <a:xfrm>
            <a:off x="7620500" y="414655"/>
            <a:ext cx="4000000" cy="37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r">
              <a:buNone/>
            </a:pPr>
            <a:r>
              <a:rPr lang="en-US" sz="1000" b="1" spc="150" dirty="0">
                <a:solidFill>
                  <a:schemeClr val="accent6"/>
                </a:solidFill>
                <a:latin typeface="+mn-lt"/>
              </a:rPr>
              <a:t>04 / 10 · PERSPECTIVES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187A-9983-294E-35A6-81B4111DD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A blue planet with dots and lines around it  AI-generated content may be incorrect.">
            <a:extLst>
              <a:ext uri="{FF2B5EF4-FFF2-40B4-BE49-F238E27FC236}">
                <a16:creationId xmlns:a16="http://schemas.microsoft.com/office/drawing/2014/main" id="{2014A851-8BEE-2D31-D198-0A4770494B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E45D2-318E-3034-7714-9BB4307F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900000"/>
            <a:ext cx="10500000" cy="1000000"/>
          </a:xfrm>
        </p:spPr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ABE1F-465D-8CB2-67D3-E230926D3218}"/>
              </a:ext>
            </a:extLst>
          </p:cNvPr>
          <p:cNvSpPr txBox="1"/>
          <p:nvPr/>
        </p:nvSpPr>
        <p:spPr>
          <a:xfrm>
            <a:off x="9459686" y="6456021"/>
            <a:ext cx="216081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#</a:t>
            </a:r>
            <a:r>
              <a:rPr lang="en-US" sz="1100" dirty="0" err="1">
                <a:solidFill>
                  <a:schemeClr val="bg1"/>
                </a:solidFill>
              </a:rPr>
              <a:t>identiverse</a:t>
            </a:r>
            <a:r>
              <a:rPr lang="en-US" sz="1100" dirty="0">
                <a:solidFill>
                  <a:schemeClr val="bg1"/>
                </a:solidFill>
              </a:rPr>
              <a:t>    |   </a:t>
            </a:r>
            <a:fld id="{59E8C269-FA72-7E4E-9714-C27CD671F9B2}" type="slidenum">
              <a:rPr lang="en-VN" sz="1100" smtClean="0">
                <a:solidFill>
                  <a:schemeClr val="bg1"/>
                </a:solidFill>
                <a:ea typeface="Calibri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lang="en-VN" sz="1100" dirty="0" err="1">
              <a:solidFill>
                <a:schemeClr val="bg1"/>
              </a:solidFill>
              <a:ea typeface="Calibri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C2A6D3-05C6-0ACD-920B-281380EF9C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9" b="139"/>
          <a:stretch/>
        </p:blipFill>
        <p:spPr>
          <a:xfrm>
            <a:off x="571500" y="6339524"/>
            <a:ext cx="1496325" cy="263323"/>
          </a:xfrm>
          <a:prstGeom prst="rect">
            <a:avLst/>
          </a:prstGeom>
        </p:spPr>
      </p:pic>
      <p:sp>
        <p:nvSpPr>
          <p:cNvPr id="60" name="TB60"/>
          <p:cNvSpPr txBox="1"/>
          <p:nvPr/>
        </p:nvSpPr>
        <p:spPr>
          <a:xfrm>
            <a:off x="571500" y="2520000"/>
            <a:ext cx="50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400" b="1" i="0" dirty="0">
                <a:solidFill>
                  <a:schemeClr val="accent6"/>
                </a:solidFill>
                <a:latin typeface="+mn-lt"/>
              </a:rPr>
              <a:t>SECTION 04</a:t>
            </a:r>
          </a:p>
        </p:txBody>
      </p:sp>
      <p:sp>
        <p:nvSpPr>
          <p:cNvPr id="61" name="TB61"/>
          <p:cNvSpPr txBox="1"/>
          <p:nvPr/>
        </p:nvSpPr>
        <p:spPr>
          <a:xfrm>
            <a:off x="571500" y="3980000"/>
            <a:ext cx="95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600" b="0" i="0" dirty="0">
                <a:solidFill>
                  <a:schemeClr val="bg1"/>
                </a:solidFill>
                <a:latin typeface="+mn-lt"/>
              </a:rPr>
              <a:t>The unglamorous work where most identity programs live and die.</a:t>
            </a:r>
          </a:p>
        </p:txBody>
      </p:sp>
      <p:sp>
        <p:nvSpPr>
          <p:cNvPr id="62" name="TB62"/>
          <p:cNvSpPr txBox="1"/>
          <p:nvPr/>
        </p:nvSpPr>
        <p:spPr>
          <a:xfrm>
            <a:off x="8600000" y="1500000"/>
            <a:ext cx="3000000" cy="30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r">
              <a:buNone/>
            </a:pPr>
            <a:r>
              <a:rPr lang="en-US" sz="16000" b="1" i="0" dirty="0">
                <a:solidFill>
                  <a:schemeClr val="accent6">
                    <a:alpha val="14000"/>
                  </a:schemeClr>
                </a:solidFill>
                <a:latin typeface="+mj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402451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Truth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Workforce  (B2E)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Usually a single HR system of record.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Partners  (B2B)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Partner HR, delegated admin, or a federation service.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D028A1-DA41-B21F-E60A-9062CC606212}"/>
              </a:ext>
            </a:extLst>
          </p:cNvPr>
          <p:cNvSpPr txBox="1"/>
          <p:nvPr/>
        </p:nvSpPr>
        <p:spPr>
          <a:xfrm>
            <a:off x="6236122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Customers &amp; Citizens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FAE032-566C-18EE-7B90-0015850B5231}"/>
              </a:ext>
            </a:extLst>
          </p:cNvPr>
          <p:cNvSpPr txBox="1"/>
          <p:nvPr/>
        </p:nvSpPr>
        <p:spPr>
          <a:xfrm>
            <a:off x="6236122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Self-registration, social logins, government registries.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2575DE-7B68-9ABF-E7B4-6EEAACDB8EA0}"/>
              </a:ext>
            </a:extLst>
          </p:cNvPr>
          <p:cNvSpPr/>
          <p:nvPr/>
        </p:nvSpPr>
        <p:spPr bwMode="auto">
          <a:xfrm>
            <a:off x="6236122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C8EF26-D67F-8CF4-AA74-AE1790DAADB7}"/>
              </a:ext>
            </a:extLst>
          </p:cNvPr>
          <p:cNvGrpSpPr/>
          <p:nvPr/>
        </p:nvGrpSpPr>
        <p:grpSpPr>
          <a:xfrm>
            <a:off x="6472861" y="1928695"/>
            <a:ext cx="190568" cy="190493"/>
            <a:chOff x="6856544" y="3054095"/>
            <a:chExt cx="190568" cy="19049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44C111-F136-A3BC-4B4F-9FD787DDB3DB}"/>
                </a:ext>
              </a:extLst>
            </p:cNvPr>
            <p:cNvSpPr/>
            <p:nvPr/>
          </p:nvSpPr>
          <p:spPr>
            <a:xfrm>
              <a:off x="6856544" y="3054095"/>
              <a:ext cx="190568" cy="190493"/>
            </a:xfrm>
            <a:custGeom>
              <a:avLst/>
              <a:gdLst>
                <a:gd name="connsiteX0" fmla="*/ 17730 w 190568"/>
                <a:gd name="connsiteY0" fmla="*/ 63015 h 190493"/>
                <a:gd name="connsiteX1" fmla="*/ 46668 w 190568"/>
                <a:gd name="connsiteY1" fmla="*/ 17563 h 190493"/>
                <a:gd name="connsiteX2" fmla="*/ 63260 w 190568"/>
                <a:gd name="connsiteY2" fmla="*/ 17580 h 190493"/>
                <a:gd name="connsiteX3" fmla="*/ 115884 w 190568"/>
                <a:gd name="connsiteY3" fmla="*/ 6006 h 190493"/>
                <a:gd name="connsiteX4" fmla="*/ 127458 w 190568"/>
                <a:gd name="connsiteY4" fmla="*/ 17580 h 190493"/>
                <a:gd name="connsiteX5" fmla="*/ 172988 w 190568"/>
                <a:gd name="connsiteY5" fmla="*/ 46395 h 190493"/>
                <a:gd name="connsiteX6" fmla="*/ 172988 w 190568"/>
                <a:gd name="connsiteY6" fmla="*/ 63110 h 190493"/>
                <a:gd name="connsiteX7" fmla="*/ 184563 w 190568"/>
                <a:gd name="connsiteY7" fmla="*/ 115734 h 190493"/>
                <a:gd name="connsiteX8" fmla="*/ 172988 w 190568"/>
                <a:gd name="connsiteY8" fmla="*/ 127308 h 190493"/>
                <a:gd name="connsiteX9" fmla="*/ 144146 w 190568"/>
                <a:gd name="connsiteY9" fmla="*/ 172821 h 190493"/>
                <a:gd name="connsiteX10" fmla="*/ 127554 w 190568"/>
                <a:gd name="connsiteY10" fmla="*/ 172838 h 190493"/>
                <a:gd name="connsiteX11" fmla="*/ 74957 w 190568"/>
                <a:gd name="connsiteY11" fmla="*/ 184536 h 190493"/>
                <a:gd name="connsiteX12" fmla="*/ 63260 w 190568"/>
                <a:gd name="connsiteY12" fmla="*/ 172838 h 190493"/>
                <a:gd name="connsiteX13" fmla="*/ 17748 w 190568"/>
                <a:gd name="connsiteY13" fmla="*/ 143996 h 190493"/>
                <a:gd name="connsiteX14" fmla="*/ 17730 w 190568"/>
                <a:gd name="connsiteY14" fmla="*/ 127404 h 190493"/>
                <a:gd name="connsiteX15" fmla="*/ 5910 w 190568"/>
                <a:gd name="connsiteY15" fmla="*/ 74835 h 190493"/>
                <a:gd name="connsiteX16" fmla="*/ 17730 w 190568"/>
                <a:gd name="connsiteY16" fmla="*/ 63015 h 19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68" h="190493">
                  <a:moveTo>
                    <a:pt x="17730" y="63015"/>
                  </a:moveTo>
                  <a:cubicBezTo>
                    <a:pt x="13170" y="42473"/>
                    <a:pt x="26126" y="22123"/>
                    <a:pt x="46668" y="17563"/>
                  </a:cubicBezTo>
                  <a:cubicBezTo>
                    <a:pt x="52133" y="16350"/>
                    <a:pt x="57798" y="16356"/>
                    <a:pt x="63260" y="17580"/>
                  </a:cubicBezTo>
                  <a:cubicBezTo>
                    <a:pt x="74595" y="-148"/>
                    <a:pt x="98156" y="-5330"/>
                    <a:pt x="115884" y="6006"/>
                  </a:cubicBezTo>
                  <a:cubicBezTo>
                    <a:pt x="120535" y="8980"/>
                    <a:pt x="124485" y="12929"/>
                    <a:pt x="127458" y="17580"/>
                  </a:cubicBezTo>
                  <a:cubicBezTo>
                    <a:pt x="147988" y="12965"/>
                    <a:pt x="168372" y="25866"/>
                    <a:pt x="172988" y="46395"/>
                  </a:cubicBezTo>
                  <a:cubicBezTo>
                    <a:pt x="174225" y="51898"/>
                    <a:pt x="174225" y="57607"/>
                    <a:pt x="172988" y="63110"/>
                  </a:cubicBezTo>
                  <a:cubicBezTo>
                    <a:pt x="190716" y="74445"/>
                    <a:pt x="195898" y="98006"/>
                    <a:pt x="184563" y="115734"/>
                  </a:cubicBezTo>
                  <a:cubicBezTo>
                    <a:pt x="181589" y="120385"/>
                    <a:pt x="177639" y="124335"/>
                    <a:pt x="172988" y="127308"/>
                  </a:cubicBezTo>
                  <a:cubicBezTo>
                    <a:pt x="177591" y="147840"/>
                    <a:pt x="164678" y="168217"/>
                    <a:pt x="144146" y="172821"/>
                  </a:cubicBezTo>
                  <a:cubicBezTo>
                    <a:pt x="138684" y="174045"/>
                    <a:pt x="133018" y="174051"/>
                    <a:pt x="127554" y="172838"/>
                  </a:cubicBezTo>
                  <a:cubicBezTo>
                    <a:pt x="116260" y="190592"/>
                    <a:pt x="92711" y="195829"/>
                    <a:pt x="74957" y="184536"/>
                  </a:cubicBezTo>
                  <a:cubicBezTo>
                    <a:pt x="70248" y="181540"/>
                    <a:pt x="66255" y="177547"/>
                    <a:pt x="63260" y="172838"/>
                  </a:cubicBezTo>
                  <a:cubicBezTo>
                    <a:pt x="42727" y="177441"/>
                    <a:pt x="22351" y="164528"/>
                    <a:pt x="17748" y="143996"/>
                  </a:cubicBezTo>
                  <a:cubicBezTo>
                    <a:pt x="16523" y="138534"/>
                    <a:pt x="16517" y="132868"/>
                    <a:pt x="17730" y="127404"/>
                  </a:cubicBezTo>
                  <a:cubicBezTo>
                    <a:pt x="-50" y="116151"/>
                    <a:pt x="-5342" y="92615"/>
                    <a:pt x="5910" y="74835"/>
                  </a:cubicBezTo>
                  <a:cubicBezTo>
                    <a:pt x="8927" y="70068"/>
                    <a:pt x="12964" y="66031"/>
                    <a:pt x="17730" y="63015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7F7984E-F4F7-68B2-172A-1543DD27C45F}"/>
                </a:ext>
              </a:extLst>
            </p:cNvPr>
            <p:cNvSpPr/>
            <p:nvPr/>
          </p:nvSpPr>
          <p:spPr>
            <a:xfrm>
              <a:off x="6923329" y="3130255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5" name="TB95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Where does identity data come from — and how much do you trust each source?</a:t>
            </a:r>
          </a:p>
        </p:txBody>
      </p:sp>
      <p:sp>
        <p:nvSpPr>
          <p:cNvPr id="96" name="TB96"/>
          <p:cNvSpPr txBox="1"/>
          <p:nvPr/>
        </p:nvSpPr>
        <p:spPr>
          <a:xfrm>
            <a:off x="571500" y="5050000"/>
            <a:ext cx="11000000" cy="6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700" b="0" i="0" dirty="0">
                <a:solidFill>
                  <a:schemeClr val="accent3"/>
                </a:solidFill>
                <a:latin typeface="+mj-lt"/>
              </a:rPr>
              <a:t>Truth isn’t singular. It’s distributed — with different authority depending on context.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D467-5AC9-C8B0-4F16-DAEBECCE9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C758-8310-9768-E8CE-1554D89C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 &amp; Lifecycle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DF6D85-7838-EC6D-E73E-D193AED757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0" y="2330000"/>
            <a:ext cx="5250000" cy="3950000"/>
          </a:xfrm>
        </p:spPr>
        <p:txBody>
          <a:bodyPr/>
          <a:lstStyle/>
          <a:p>
            <a:pPr>
              <a:buNone/>
            </a:pPr>
            <a:r>
              <a:rPr lang="en-US" dirty="0"/>
              <a:t>Creates, updates, and removes accounts in your managed systems.</a:t>
            </a:r>
          </a:p>
          <a:p>
            <a:pPr>
              <a:buNone/>
            </a:pPr>
            <a:r>
              <a:rPr lang="en-US" dirty="0"/>
              <a:t>Driven by events from sources of truth — hire, transfer, termination.</a:t>
            </a:r>
          </a:p>
          <a:p>
            <a:pPr>
              <a:buNone/>
            </a:pPr>
            <a:r>
              <a:rPr lang="en-US" dirty="0"/>
              <a:t>Assigns and revokes entitlements as people join, move, or leave.</a:t>
            </a:r>
          </a:p>
          <a:p>
            <a:pPr>
              <a:buNone/>
            </a:pPr>
            <a:r>
              <a:rPr lang="en-US" dirty="0"/>
              <a:t>Standard worth knowing: SCIM.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77F31A-9E07-E18D-2B8B-A33A0450E2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0000" y="2330000"/>
            <a:ext cx="5250000" cy="3950000"/>
          </a:xfrm>
        </p:spPr>
        <p:txBody>
          <a:bodyPr/>
          <a:lstStyle/>
          <a:p>
            <a:pPr>
              <a:buNone/>
            </a:pPr>
            <a:r>
              <a:rPr lang="en-US" dirty="0"/>
              <a:t>Joiners get access on time. Leavers — not always. Movers almost never.</a:t>
            </a:r>
          </a:p>
          <a:p>
            <a:pPr>
              <a:buNone/>
            </a:pPr>
            <a:r>
              <a:rPr lang="en-US" dirty="0"/>
              <a:t>Stale entitlements accumulate; people keep access from old roles.</a:t>
            </a:r>
          </a:p>
          <a:p>
            <a:pPr>
              <a:buNone/>
            </a:pPr>
            <a:r>
              <a:rPr lang="en-US" dirty="0"/>
              <a:t>The “Mover” problem is the #1 source of accumulated risk in workforce IAM.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59CB84-50F6-D524-9281-529A95064E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5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What it does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3A7243-F72C-B025-BE34-B800CFFEFD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Where it usually breaks</a:t>
            </a:r>
          </a:p>
        </p:txBody>
      </p:sp>
      <p:sp>
        <p:nvSpPr>
          <p:cNvPr id="95" name="TB95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Joiner, Mover, Leaver — and what gets left behind</a:t>
            </a:r>
          </a:p>
        </p:txBody>
      </p:sp>
    </p:spTree>
    <p:extLst>
      <p:ext uri="{BB962C8B-B14F-4D97-AF65-F5344CB8AC3E}">
        <p14:creationId xmlns:p14="http://schemas.microsoft.com/office/powerpoint/2010/main" val="352513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D467-5AC9-C8B0-4F16-DAEBECCE9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C758-8310-9768-E8CE-1554D89C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Entitlement 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DF6D85-7838-EC6D-E73E-D193AED757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0" y="2330000"/>
            <a:ext cx="5250000" cy="3950000"/>
          </a:xfrm>
        </p:spPr>
        <p:txBody>
          <a:bodyPr/>
          <a:lstStyle/>
          <a:p>
            <a:pPr>
              <a:buNone/>
            </a:pPr>
            <a:r>
              <a:rPr lang="en-US" dirty="0"/>
              <a:t>Every entitlement has a meaningful name.</a:t>
            </a:r>
          </a:p>
          <a:p>
            <a:pPr>
              <a:buNone/>
            </a:pPr>
            <a:r>
              <a:rPr lang="en-US" dirty="0"/>
              <a:t>A description anyone can understand.</a:t>
            </a:r>
          </a:p>
          <a:p>
            <a:pPr>
              <a:buNone/>
            </a:pPr>
            <a:r>
              <a:rPr lang="en-US" dirty="0"/>
              <a:t>A named owner accountable for it.</a:t>
            </a:r>
          </a:p>
          <a:p>
            <a:pPr>
              <a:buNone/>
            </a:pPr>
            <a:r>
              <a:rPr lang="en-US" dirty="0"/>
              <a:t>Mapped to job responsibilities and user types.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77F31A-9E07-E18D-2B8B-A33A0450E2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0000" y="2330000"/>
            <a:ext cx="5250000" cy="3950000"/>
          </a:xfrm>
        </p:spPr>
        <p:txBody>
          <a:bodyPr/>
          <a:lstStyle/>
          <a:p>
            <a:pPr>
              <a:buNone/>
            </a:pPr>
            <a:r>
              <a:rPr lang="en-US" dirty="0"/>
              <a:t>GRP_FIN_LEGACY_03 — no description, no owner, nobody remembers what it does.</a:t>
            </a:r>
          </a:p>
          <a:p>
            <a:pPr>
              <a:buNone/>
            </a:pPr>
            <a:r>
              <a:rPr lang="en-US" dirty="0"/>
              <a:t>Hundreds or thousands, accumulated over years.</a:t>
            </a:r>
          </a:p>
          <a:p>
            <a:pPr>
              <a:buNone/>
            </a:pPr>
            <a:r>
              <a:rPr lang="en-US" dirty="0"/>
              <a:t>Mappings to job roles exist in someone’s head, if at all.</a:t>
            </a:r>
          </a:p>
          <a:p>
            <a:pPr>
              <a:buNone/>
            </a:pPr>
            <a:r>
              <a:rPr lang="en-US" dirty="0"/>
              <a:t>And yet — this is the foundation everything else depends on.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59CB84-50F6-D524-9281-529A95064E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5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The ideal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3A7243-F72C-B025-BE34-B800CFFEFD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The reality</a:t>
            </a:r>
          </a:p>
        </p:txBody>
      </p:sp>
      <p:sp>
        <p:nvSpPr>
          <p:cNvPr id="95" name="TB95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Cataloging what people can actually do — and why most organizations can’t</a:t>
            </a:r>
          </a:p>
        </p:txBody>
      </p:sp>
    </p:spTree>
    <p:extLst>
      <p:ext uri="{BB962C8B-B14F-4D97-AF65-F5344CB8AC3E}">
        <p14:creationId xmlns:p14="http://schemas.microsoft.com/office/powerpoint/2010/main" val="35251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B"/>
          <p:cNvSpPr txBox="1"/>
          <p:nvPr/>
        </p:nvSpPr>
        <p:spPr>
          <a:xfrm>
            <a:off x="571500" y="304800"/>
            <a:ext cx="11049000" cy="74295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Everyone is already doing IAM</a:t>
            </a:r>
          </a:p>
        </p:txBody>
      </p:sp>
      <p:sp>
        <p:nvSpPr>
          <p:cNvPr id="61" name="sub"/>
          <p:cNvSpPr txBox="1"/>
          <p:nvPr/>
        </p:nvSpPr>
        <p:spPr>
          <a:xfrm>
            <a:off x="571500" y="1150000"/>
            <a:ext cx="11049000" cy="430000"/>
          </a:xfrm>
          <a:prstGeom prst="rect">
            <a:avLst/>
          </a:prstGeom>
          <a:noFill/>
        </p:spPr>
        <p:txBody>
          <a:bodyPr/>
          <a:lstStyle/>
          <a:p>
            <a:pPr>
              <a:buNone/>
            </a:pPr>
            <a:r>
              <a:rPr lang="en-US" sz="1600" i="1" dirty="0">
                <a:solidFill>
                  <a:schemeClr val="accent6"/>
                </a:solidFill>
                <a:latin typeface="+mn-lt"/>
              </a:rPr>
              <a:t>… the field just wraps it in acronyms</a:t>
            </a:r>
          </a:p>
        </p:txBody>
      </p:sp>
      <p:sp>
        <p:nvSpPr>
          <p:cNvPr id="100" name="w100"/>
          <p:cNvSpPr txBox="1"/>
          <p:nvPr/>
        </p:nvSpPr>
        <p:spPr>
          <a:xfrm>
            <a:off x="5505507" y="3429000"/>
            <a:ext cx="1180986" cy="628650"/>
          </a:xfrm>
          <a:prstGeom prst="rect">
            <a:avLst/>
          </a:prstGeom>
          <a:noFill/>
        </p:spPr>
        <p:txBody>
          <a:bodyPr wrap="none" lIns="0" rIns="0" anchor="ctr"/>
          <a:lstStyle/>
          <a:p>
            <a:pPr algn="ctr">
              <a:buNone/>
            </a:pPr>
            <a:r>
              <a:rPr lang="en-US" sz="4400" b="1" dirty="0">
                <a:solidFill>
                  <a:schemeClr val="accent6"/>
                </a:solidFill>
                <a:latin typeface="+mj-lt"/>
              </a:rPr>
              <a:t>IAM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1EADA4-0EB2-B726-C2D7-425D67960831}"/>
              </a:ext>
            </a:extLst>
          </p:cNvPr>
          <p:cNvGrpSpPr/>
          <p:nvPr/>
        </p:nvGrpSpPr>
        <p:grpSpPr>
          <a:xfrm>
            <a:off x="3069172" y="1634527"/>
            <a:ext cx="5859555" cy="4217596"/>
            <a:chOff x="5783617" y="1262358"/>
            <a:chExt cx="5859555" cy="4217596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8B72CB8A-3F58-0F20-4859-EA42FA4B69EC}"/>
                </a:ext>
              </a:extLst>
            </p:cNvPr>
            <p:cNvSpPr/>
            <p:nvPr/>
          </p:nvSpPr>
          <p:spPr>
            <a:xfrm>
              <a:off x="6855170" y="3000688"/>
              <a:ext cx="3805436" cy="848462"/>
            </a:xfrm>
            <a:custGeom>
              <a:avLst/>
              <a:gdLst>
                <a:gd name="connsiteX0" fmla="*/ 165615 w 3805436"/>
                <a:gd name="connsiteY0" fmla="*/ 834868 h 848462"/>
                <a:gd name="connsiteX1" fmla="*/ 0 w 3805436"/>
                <a:gd name="connsiteY1" fmla="*/ 834868 h 848462"/>
                <a:gd name="connsiteX2" fmla="*/ 0 w 3805436"/>
                <a:gd name="connsiteY2" fmla="*/ 14831 h 848462"/>
                <a:gd name="connsiteX3" fmla="*/ 348533 w 3805436"/>
                <a:gd name="connsiteY3" fmla="*/ 14831 h 848462"/>
                <a:gd name="connsiteX4" fmla="*/ 539484 w 3805436"/>
                <a:gd name="connsiteY4" fmla="*/ 37078 h 848462"/>
                <a:gd name="connsiteX5" fmla="*/ 634651 w 3805436"/>
                <a:gd name="connsiteY5" fmla="*/ 115559 h 848462"/>
                <a:gd name="connsiteX6" fmla="*/ 670493 w 3805436"/>
                <a:gd name="connsiteY6" fmla="*/ 244713 h 848462"/>
                <a:gd name="connsiteX7" fmla="*/ 670493 w 3805436"/>
                <a:gd name="connsiteY7" fmla="*/ 244713 h 848462"/>
                <a:gd name="connsiteX8" fmla="*/ 616112 w 3805436"/>
                <a:gd name="connsiteY8" fmla="*/ 397350 h 848462"/>
                <a:gd name="connsiteX9" fmla="*/ 454205 w 3805436"/>
                <a:gd name="connsiteY9" fmla="*/ 473360 h 848462"/>
                <a:gd name="connsiteX10" fmla="*/ 454205 w 3805436"/>
                <a:gd name="connsiteY10" fmla="*/ 473360 h 848462"/>
                <a:gd name="connsiteX11" fmla="*/ 543192 w 3805436"/>
                <a:gd name="connsiteY11" fmla="*/ 541954 h 848462"/>
                <a:gd name="connsiteX12" fmla="*/ 637741 w 3805436"/>
                <a:gd name="connsiteY12" fmla="*/ 674816 h 848462"/>
                <a:gd name="connsiteX13" fmla="*/ 637741 w 3805436"/>
                <a:gd name="connsiteY13" fmla="*/ 674816 h 848462"/>
                <a:gd name="connsiteX14" fmla="*/ 737852 w 3805436"/>
                <a:gd name="connsiteY14" fmla="*/ 834868 h 848462"/>
                <a:gd name="connsiteX15" fmla="*/ 540102 w 3805436"/>
                <a:gd name="connsiteY15" fmla="*/ 834868 h 848462"/>
                <a:gd name="connsiteX16" fmla="*/ 420217 w 3805436"/>
                <a:gd name="connsiteY16" fmla="*/ 656277 h 848462"/>
                <a:gd name="connsiteX17" fmla="*/ 333084 w 3805436"/>
                <a:gd name="connsiteY17" fmla="*/ 535774 h 848462"/>
                <a:gd name="connsiteX18" fmla="*/ 283028 w 3805436"/>
                <a:gd name="connsiteY18" fmla="*/ 501786 h 848462"/>
                <a:gd name="connsiteX19" fmla="*/ 199603 w 3805436"/>
                <a:gd name="connsiteY19" fmla="*/ 492516 h 848462"/>
                <a:gd name="connsiteX20" fmla="*/ 166233 w 3805436"/>
                <a:gd name="connsiteY20" fmla="*/ 492516 h 848462"/>
                <a:gd name="connsiteX21" fmla="*/ 166233 w 3805436"/>
                <a:gd name="connsiteY21" fmla="*/ 834868 h 848462"/>
                <a:gd name="connsiteX22" fmla="*/ 165615 w 3805436"/>
                <a:gd name="connsiteY22" fmla="*/ 153255 h 848462"/>
                <a:gd name="connsiteX23" fmla="*/ 165615 w 3805436"/>
                <a:gd name="connsiteY23" fmla="*/ 361508 h 848462"/>
                <a:gd name="connsiteX24" fmla="*/ 287972 w 3805436"/>
                <a:gd name="connsiteY24" fmla="*/ 361508 h 848462"/>
                <a:gd name="connsiteX25" fmla="*/ 436902 w 3805436"/>
                <a:gd name="connsiteY25" fmla="*/ 351621 h 848462"/>
                <a:gd name="connsiteX26" fmla="*/ 483249 w 3805436"/>
                <a:gd name="connsiteY26" fmla="*/ 317015 h 848462"/>
                <a:gd name="connsiteX27" fmla="*/ 499935 w 3805436"/>
                <a:gd name="connsiteY27" fmla="*/ 255219 h 848462"/>
                <a:gd name="connsiteX28" fmla="*/ 499935 w 3805436"/>
                <a:gd name="connsiteY28" fmla="*/ 255219 h 848462"/>
                <a:gd name="connsiteX29" fmla="*/ 477688 w 3805436"/>
                <a:gd name="connsiteY29" fmla="*/ 188479 h 848462"/>
                <a:gd name="connsiteX30" fmla="*/ 415273 w 3805436"/>
                <a:gd name="connsiteY30" fmla="*/ 156345 h 848462"/>
                <a:gd name="connsiteX31" fmla="*/ 415273 w 3805436"/>
                <a:gd name="connsiteY31" fmla="*/ 156345 h 848462"/>
                <a:gd name="connsiteX32" fmla="*/ 294152 w 3805436"/>
                <a:gd name="connsiteY32" fmla="*/ 153255 h 848462"/>
                <a:gd name="connsiteX33" fmla="*/ 164997 w 3805436"/>
                <a:gd name="connsiteY33" fmla="*/ 153255 h 848462"/>
                <a:gd name="connsiteX34" fmla="*/ 1170428 w 3805436"/>
                <a:gd name="connsiteY34" fmla="*/ 645771 h 848462"/>
                <a:gd name="connsiteX35" fmla="*/ 1170428 w 3805436"/>
                <a:gd name="connsiteY35" fmla="*/ 645771 h 848462"/>
                <a:gd name="connsiteX36" fmla="*/ 1327391 w 3805436"/>
                <a:gd name="connsiteY36" fmla="*/ 671726 h 848462"/>
                <a:gd name="connsiteX37" fmla="*/ 1232225 w 3805436"/>
                <a:gd name="connsiteY37" fmla="*/ 802734 h 848462"/>
                <a:gd name="connsiteX38" fmla="*/ 1069082 w 3805436"/>
                <a:gd name="connsiteY38" fmla="*/ 847845 h 848462"/>
                <a:gd name="connsiteX39" fmla="*/ 1069082 w 3805436"/>
                <a:gd name="connsiteY39" fmla="*/ 847845 h 848462"/>
                <a:gd name="connsiteX40" fmla="*/ 839816 w 3805436"/>
                <a:gd name="connsiteY40" fmla="*/ 746499 h 848462"/>
                <a:gd name="connsiteX41" fmla="*/ 839816 w 3805436"/>
                <a:gd name="connsiteY41" fmla="*/ 746499 h 848462"/>
                <a:gd name="connsiteX42" fmla="*/ 781109 w 3805436"/>
                <a:gd name="connsiteY42" fmla="*/ 541954 h 848462"/>
                <a:gd name="connsiteX43" fmla="*/ 781109 w 3805436"/>
                <a:gd name="connsiteY43" fmla="*/ 541954 h 848462"/>
                <a:gd name="connsiteX44" fmla="*/ 858355 w 3805436"/>
                <a:gd name="connsiteY44" fmla="*/ 310217 h 848462"/>
                <a:gd name="connsiteX45" fmla="*/ 1053632 w 3805436"/>
                <a:gd name="connsiteY45" fmla="*/ 226792 h 848462"/>
                <a:gd name="connsiteX46" fmla="*/ 1053632 w 3805436"/>
                <a:gd name="connsiteY46" fmla="*/ 226792 h 848462"/>
                <a:gd name="connsiteX47" fmla="*/ 1263123 w 3805436"/>
                <a:gd name="connsiteY47" fmla="*/ 314543 h 848462"/>
                <a:gd name="connsiteX48" fmla="*/ 1336661 w 3805436"/>
                <a:gd name="connsiteY48" fmla="*/ 582739 h 848462"/>
                <a:gd name="connsiteX49" fmla="*/ 942399 w 3805436"/>
                <a:gd name="connsiteY49" fmla="*/ 582739 h 848462"/>
                <a:gd name="connsiteX50" fmla="*/ 980712 w 3805436"/>
                <a:gd name="connsiteY50" fmla="*/ 691501 h 848462"/>
                <a:gd name="connsiteX51" fmla="*/ 1071553 w 3805436"/>
                <a:gd name="connsiteY51" fmla="*/ 730432 h 848462"/>
                <a:gd name="connsiteX52" fmla="*/ 1071553 w 3805436"/>
                <a:gd name="connsiteY52" fmla="*/ 730432 h 848462"/>
                <a:gd name="connsiteX53" fmla="*/ 1133350 w 3805436"/>
                <a:gd name="connsiteY53" fmla="*/ 710040 h 848462"/>
                <a:gd name="connsiteX54" fmla="*/ 1171664 w 3805436"/>
                <a:gd name="connsiteY54" fmla="*/ 645153 h 848462"/>
                <a:gd name="connsiteX55" fmla="*/ 944252 w 3805436"/>
                <a:gd name="connsiteY55" fmla="*/ 486337 h 848462"/>
                <a:gd name="connsiteX56" fmla="*/ 1179080 w 3805436"/>
                <a:gd name="connsiteY56" fmla="*/ 486337 h 848462"/>
                <a:gd name="connsiteX57" fmla="*/ 1143856 w 3805436"/>
                <a:gd name="connsiteY57" fmla="*/ 382519 h 848462"/>
                <a:gd name="connsiteX58" fmla="*/ 1062284 w 3805436"/>
                <a:gd name="connsiteY58" fmla="*/ 346677 h 848462"/>
                <a:gd name="connsiteX59" fmla="*/ 1062284 w 3805436"/>
                <a:gd name="connsiteY59" fmla="*/ 346677 h 848462"/>
                <a:gd name="connsiteX60" fmla="*/ 977005 w 3805436"/>
                <a:gd name="connsiteY60" fmla="*/ 384373 h 848462"/>
                <a:gd name="connsiteX61" fmla="*/ 977005 w 3805436"/>
                <a:gd name="connsiteY61" fmla="*/ 384373 h 848462"/>
                <a:gd name="connsiteX62" fmla="*/ 944252 w 3805436"/>
                <a:gd name="connsiteY62" fmla="*/ 486337 h 848462"/>
                <a:gd name="connsiteX63" fmla="*/ 944252 w 3805436"/>
                <a:gd name="connsiteY63" fmla="*/ 486337 h 848462"/>
                <a:gd name="connsiteX64" fmla="*/ 1465198 w 3805436"/>
                <a:gd name="connsiteY64" fmla="*/ 834868 h 848462"/>
                <a:gd name="connsiteX65" fmla="*/ 1465198 w 3805436"/>
                <a:gd name="connsiteY65" fmla="*/ 14831 h 848462"/>
                <a:gd name="connsiteX66" fmla="*/ 1793338 w 3805436"/>
                <a:gd name="connsiteY66" fmla="*/ 14831 h 848462"/>
                <a:gd name="connsiteX67" fmla="*/ 1938560 w 3805436"/>
                <a:gd name="connsiteY67" fmla="*/ 22865 h 848462"/>
                <a:gd name="connsiteX68" fmla="*/ 2023839 w 3805436"/>
                <a:gd name="connsiteY68" fmla="*/ 56853 h 848462"/>
                <a:gd name="connsiteX69" fmla="*/ 2086872 w 3805436"/>
                <a:gd name="connsiteY69" fmla="*/ 125447 h 848462"/>
                <a:gd name="connsiteX70" fmla="*/ 2112209 w 3805436"/>
                <a:gd name="connsiteY70" fmla="*/ 221231 h 848462"/>
                <a:gd name="connsiteX71" fmla="*/ 2112209 w 3805436"/>
                <a:gd name="connsiteY71" fmla="*/ 221231 h 848462"/>
                <a:gd name="connsiteX72" fmla="*/ 2081310 w 3805436"/>
                <a:gd name="connsiteY72" fmla="*/ 326903 h 848462"/>
                <a:gd name="connsiteX73" fmla="*/ 1997267 w 3805436"/>
                <a:gd name="connsiteY73" fmla="*/ 399204 h 848462"/>
                <a:gd name="connsiteX74" fmla="*/ 1997267 w 3805436"/>
                <a:gd name="connsiteY74" fmla="*/ 399204 h 848462"/>
                <a:gd name="connsiteX75" fmla="*/ 2112827 w 3805436"/>
                <a:gd name="connsiteY75" fmla="*/ 473978 h 848462"/>
                <a:gd name="connsiteX76" fmla="*/ 2152994 w 3805436"/>
                <a:gd name="connsiteY76" fmla="*/ 597570 h 848462"/>
                <a:gd name="connsiteX77" fmla="*/ 2152994 w 3805436"/>
                <a:gd name="connsiteY77" fmla="*/ 597570 h 848462"/>
                <a:gd name="connsiteX78" fmla="*/ 2127040 w 3805436"/>
                <a:gd name="connsiteY78" fmla="*/ 706332 h 848462"/>
                <a:gd name="connsiteX79" fmla="*/ 2055974 w 3805436"/>
                <a:gd name="connsiteY79" fmla="*/ 790992 h 848462"/>
                <a:gd name="connsiteX80" fmla="*/ 1944740 w 3805436"/>
                <a:gd name="connsiteY80" fmla="*/ 829924 h 848462"/>
                <a:gd name="connsiteX81" fmla="*/ 1944740 w 3805436"/>
                <a:gd name="connsiteY81" fmla="*/ 829924 h 848462"/>
                <a:gd name="connsiteX82" fmla="*/ 1745137 w 3805436"/>
                <a:gd name="connsiteY82" fmla="*/ 835486 h 848462"/>
                <a:gd name="connsiteX83" fmla="*/ 1465816 w 3805436"/>
                <a:gd name="connsiteY83" fmla="*/ 835486 h 848462"/>
                <a:gd name="connsiteX84" fmla="*/ 1725980 w 3805436"/>
                <a:gd name="connsiteY84" fmla="*/ 150783 h 848462"/>
                <a:gd name="connsiteX85" fmla="*/ 1630813 w 3805436"/>
                <a:gd name="connsiteY85" fmla="*/ 150783 h 848462"/>
                <a:gd name="connsiteX86" fmla="*/ 1630813 w 3805436"/>
                <a:gd name="connsiteY86" fmla="*/ 340498 h 848462"/>
                <a:gd name="connsiteX87" fmla="*/ 1739575 w 3805436"/>
                <a:gd name="connsiteY87" fmla="*/ 340498 h 848462"/>
                <a:gd name="connsiteX88" fmla="*/ 1860078 w 3805436"/>
                <a:gd name="connsiteY88" fmla="*/ 337408 h 848462"/>
                <a:gd name="connsiteX89" fmla="*/ 1860078 w 3805436"/>
                <a:gd name="connsiteY89" fmla="*/ 337408 h 848462"/>
                <a:gd name="connsiteX90" fmla="*/ 1926819 w 3805436"/>
                <a:gd name="connsiteY90" fmla="*/ 307746 h 848462"/>
                <a:gd name="connsiteX91" fmla="*/ 1950919 w 3805436"/>
                <a:gd name="connsiteY91" fmla="*/ 243478 h 848462"/>
                <a:gd name="connsiteX92" fmla="*/ 1950919 w 3805436"/>
                <a:gd name="connsiteY92" fmla="*/ 243478 h 848462"/>
                <a:gd name="connsiteX93" fmla="*/ 1929909 w 3805436"/>
                <a:gd name="connsiteY93" fmla="*/ 181681 h 848462"/>
                <a:gd name="connsiteX94" fmla="*/ 1867494 w 3805436"/>
                <a:gd name="connsiteY94" fmla="*/ 152637 h 848462"/>
                <a:gd name="connsiteX95" fmla="*/ 1867494 w 3805436"/>
                <a:gd name="connsiteY95" fmla="*/ 152637 h 848462"/>
                <a:gd name="connsiteX96" fmla="*/ 1725980 w 3805436"/>
                <a:gd name="connsiteY96" fmla="*/ 149547 h 848462"/>
                <a:gd name="connsiteX97" fmla="*/ 1725980 w 3805436"/>
                <a:gd name="connsiteY97" fmla="*/ 149547 h 848462"/>
                <a:gd name="connsiteX98" fmla="*/ 1764294 w 3805436"/>
                <a:gd name="connsiteY98" fmla="*/ 477067 h 848462"/>
                <a:gd name="connsiteX99" fmla="*/ 1630813 w 3805436"/>
                <a:gd name="connsiteY99" fmla="*/ 477067 h 848462"/>
                <a:gd name="connsiteX100" fmla="*/ 1630813 w 3805436"/>
                <a:gd name="connsiteY100" fmla="*/ 696444 h 848462"/>
                <a:gd name="connsiteX101" fmla="*/ 1784068 w 3805436"/>
                <a:gd name="connsiteY101" fmla="*/ 696444 h 848462"/>
                <a:gd name="connsiteX102" fmla="*/ 1897774 w 3805436"/>
                <a:gd name="connsiteY102" fmla="*/ 691501 h 848462"/>
                <a:gd name="connsiteX103" fmla="*/ 1897774 w 3805436"/>
                <a:gd name="connsiteY103" fmla="*/ 691501 h 848462"/>
                <a:gd name="connsiteX104" fmla="*/ 1957717 w 3805436"/>
                <a:gd name="connsiteY104" fmla="*/ 658749 h 848462"/>
                <a:gd name="connsiteX105" fmla="*/ 1981200 w 3805436"/>
                <a:gd name="connsiteY105" fmla="*/ 588919 h 848462"/>
                <a:gd name="connsiteX106" fmla="*/ 1981200 w 3805436"/>
                <a:gd name="connsiteY106" fmla="*/ 588919 h 848462"/>
                <a:gd name="connsiteX107" fmla="*/ 1963279 w 3805436"/>
                <a:gd name="connsiteY107" fmla="*/ 526504 h 848462"/>
                <a:gd name="connsiteX108" fmla="*/ 1911370 w 3805436"/>
                <a:gd name="connsiteY108" fmla="*/ 488809 h 848462"/>
                <a:gd name="connsiteX109" fmla="*/ 1764294 w 3805436"/>
                <a:gd name="connsiteY109" fmla="*/ 477067 h 848462"/>
                <a:gd name="connsiteX110" fmla="*/ 1764294 w 3805436"/>
                <a:gd name="connsiteY110" fmla="*/ 477067 h 848462"/>
                <a:gd name="connsiteX111" fmla="*/ 2703602 w 3805436"/>
                <a:gd name="connsiteY111" fmla="*/ 14213 h 848462"/>
                <a:gd name="connsiteX112" fmla="*/ 3031742 w 3805436"/>
                <a:gd name="connsiteY112" fmla="*/ 834250 h 848462"/>
                <a:gd name="connsiteX113" fmla="*/ 2851296 w 3805436"/>
                <a:gd name="connsiteY113" fmla="*/ 834250 h 848462"/>
                <a:gd name="connsiteX114" fmla="*/ 2779612 w 3805436"/>
                <a:gd name="connsiteY114" fmla="*/ 647625 h 848462"/>
                <a:gd name="connsiteX115" fmla="*/ 2451472 w 3805436"/>
                <a:gd name="connsiteY115" fmla="*/ 647625 h 848462"/>
                <a:gd name="connsiteX116" fmla="*/ 2383496 w 3805436"/>
                <a:gd name="connsiteY116" fmla="*/ 834250 h 848462"/>
                <a:gd name="connsiteX117" fmla="*/ 2207994 w 3805436"/>
                <a:gd name="connsiteY117" fmla="*/ 834250 h 848462"/>
                <a:gd name="connsiteX118" fmla="*/ 2527482 w 3805436"/>
                <a:gd name="connsiteY118" fmla="*/ 14213 h 848462"/>
                <a:gd name="connsiteX119" fmla="*/ 2702366 w 3805436"/>
                <a:gd name="connsiteY119" fmla="*/ 14213 h 848462"/>
                <a:gd name="connsiteX120" fmla="*/ 2503381 w 3805436"/>
                <a:gd name="connsiteY120" fmla="*/ 509819 h 848462"/>
                <a:gd name="connsiteX121" fmla="*/ 2727085 w 3805436"/>
                <a:gd name="connsiteY121" fmla="*/ 509819 h 848462"/>
                <a:gd name="connsiteX122" fmla="*/ 2613997 w 3805436"/>
                <a:gd name="connsiteY122" fmla="*/ 205164 h 848462"/>
                <a:gd name="connsiteX123" fmla="*/ 2503381 w 3805436"/>
                <a:gd name="connsiteY123" fmla="*/ 509819 h 848462"/>
                <a:gd name="connsiteX124" fmla="*/ 3644765 w 3805436"/>
                <a:gd name="connsiteY124" fmla="*/ 533302 h 848462"/>
                <a:gd name="connsiteX125" fmla="*/ 3644765 w 3805436"/>
                <a:gd name="connsiteY125" fmla="*/ 533302 h 848462"/>
                <a:gd name="connsiteX126" fmla="*/ 3805436 w 3805436"/>
                <a:gd name="connsiteY126" fmla="*/ 583975 h 848462"/>
                <a:gd name="connsiteX127" fmla="*/ 3682461 w 3805436"/>
                <a:gd name="connsiteY127" fmla="*/ 783577 h 848462"/>
                <a:gd name="connsiteX128" fmla="*/ 3464319 w 3805436"/>
                <a:gd name="connsiteY128" fmla="*/ 848463 h 848462"/>
                <a:gd name="connsiteX129" fmla="*/ 3464319 w 3805436"/>
                <a:gd name="connsiteY129" fmla="*/ 848463 h 848462"/>
                <a:gd name="connsiteX130" fmla="*/ 3195503 w 3805436"/>
                <a:gd name="connsiteY130" fmla="*/ 736612 h 848462"/>
                <a:gd name="connsiteX131" fmla="*/ 3090449 w 3805436"/>
                <a:gd name="connsiteY131" fmla="*/ 431338 h 848462"/>
                <a:gd name="connsiteX132" fmla="*/ 3090449 w 3805436"/>
                <a:gd name="connsiteY132" fmla="*/ 431338 h 848462"/>
                <a:gd name="connsiteX133" fmla="*/ 3196121 w 3805436"/>
                <a:gd name="connsiteY133" fmla="*/ 113087 h 848462"/>
                <a:gd name="connsiteX134" fmla="*/ 3474206 w 3805436"/>
                <a:gd name="connsiteY134" fmla="*/ 0 h 848462"/>
                <a:gd name="connsiteX135" fmla="*/ 3474206 w 3805436"/>
                <a:gd name="connsiteY135" fmla="*/ 0 h 848462"/>
                <a:gd name="connsiteX136" fmla="*/ 3718921 w 3805436"/>
                <a:gd name="connsiteY136" fmla="*/ 88987 h 848462"/>
                <a:gd name="connsiteX137" fmla="*/ 3718921 w 3805436"/>
                <a:gd name="connsiteY137" fmla="*/ 88987 h 848462"/>
                <a:gd name="connsiteX138" fmla="*/ 3802964 w 3805436"/>
                <a:gd name="connsiteY138" fmla="*/ 239770 h 848462"/>
                <a:gd name="connsiteX139" fmla="*/ 3802964 w 3805436"/>
                <a:gd name="connsiteY139" fmla="*/ 239770 h 848462"/>
                <a:gd name="connsiteX140" fmla="*/ 3639203 w 3805436"/>
                <a:gd name="connsiteY140" fmla="*/ 278701 h 848462"/>
                <a:gd name="connsiteX141" fmla="*/ 3578642 w 3805436"/>
                <a:gd name="connsiteY141" fmla="*/ 177973 h 848462"/>
                <a:gd name="connsiteX142" fmla="*/ 3466173 w 3805436"/>
                <a:gd name="connsiteY142" fmla="*/ 140896 h 848462"/>
                <a:gd name="connsiteX143" fmla="*/ 3466173 w 3805436"/>
                <a:gd name="connsiteY143" fmla="*/ 140896 h 848462"/>
                <a:gd name="connsiteX144" fmla="*/ 3317861 w 3805436"/>
                <a:gd name="connsiteY144" fmla="*/ 206400 h 848462"/>
                <a:gd name="connsiteX145" fmla="*/ 3261008 w 3805436"/>
                <a:gd name="connsiteY145" fmla="*/ 418361 h 848462"/>
                <a:gd name="connsiteX146" fmla="*/ 3261008 w 3805436"/>
                <a:gd name="connsiteY146" fmla="*/ 418361 h 848462"/>
                <a:gd name="connsiteX147" fmla="*/ 3316625 w 3805436"/>
                <a:gd name="connsiteY147" fmla="*/ 639592 h 848462"/>
                <a:gd name="connsiteX148" fmla="*/ 3461847 w 3805436"/>
                <a:gd name="connsiteY148" fmla="*/ 705714 h 848462"/>
                <a:gd name="connsiteX149" fmla="*/ 3461847 w 3805436"/>
                <a:gd name="connsiteY149" fmla="*/ 705714 h 848462"/>
                <a:gd name="connsiteX150" fmla="*/ 3575553 w 3805436"/>
                <a:gd name="connsiteY150" fmla="*/ 663692 h 848462"/>
                <a:gd name="connsiteX151" fmla="*/ 3643529 w 3805436"/>
                <a:gd name="connsiteY151" fmla="*/ 531448 h 84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3805436" h="848462">
                  <a:moveTo>
                    <a:pt x="165615" y="834868"/>
                  </a:moveTo>
                  <a:lnTo>
                    <a:pt x="0" y="834868"/>
                  </a:lnTo>
                  <a:lnTo>
                    <a:pt x="0" y="14831"/>
                  </a:lnTo>
                  <a:lnTo>
                    <a:pt x="348533" y="14831"/>
                  </a:lnTo>
                  <a:cubicBezTo>
                    <a:pt x="436284" y="14831"/>
                    <a:pt x="499935" y="22247"/>
                    <a:pt x="539484" y="37078"/>
                  </a:cubicBezTo>
                  <a:cubicBezTo>
                    <a:pt x="579034" y="51909"/>
                    <a:pt x="611169" y="77863"/>
                    <a:pt x="634651" y="115559"/>
                  </a:cubicBezTo>
                  <a:cubicBezTo>
                    <a:pt x="658752" y="153255"/>
                    <a:pt x="670493" y="196512"/>
                    <a:pt x="670493" y="244713"/>
                  </a:cubicBezTo>
                  <a:lnTo>
                    <a:pt x="670493" y="244713"/>
                  </a:lnTo>
                  <a:cubicBezTo>
                    <a:pt x="670493" y="306510"/>
                    <a:pt x="652572" y="357183"/>
                    <a:pt x="616112" y="397350"/>
                  </a:cubicBezTo>
                  <a:cubicBezTo>
                    <a:pt x="579652" y="437518"/>
                    <a:pt x="525889" y="462854"/>
                    <a:pt x="454205" y="473360"/>
                  </a:cubicBezTo>
                  <a:lnTo>
                    <a:pt x="454205" y="473360"/>
                  </a:lnTo>
                  <a:cubicBezTo>
                    <a:pt x="490047" y="494370"/>
                    <a:pt x="519710" y="517235"/>
                    <a:pt x="543192" y="541954"/>
                  </a:cubicBezTo>
                  <a:cubicBezTo>
                    <a:pt x="566675" y="566672"/>
                    <a:pt x="598191" y="611165"/>
                    <a:pt x="637741" y="674816"/>
                  </a:cubicBezTo>
                  <a:lnTo>
                    <a:pt x="637741" y="674816"/>
                  </a:lnTo>
                  <a:lnTo>
                    <a:pt x="737852" y="834868"/>
                  </a:lnTo>
                  <a:lnTo>
                    <a:pt x="540102" y="834868"/>
                  </a:lnTo>
                  <a:lnTo>
                    <a:pt x="420217" y="656277"/>
                  </a:lnTo>
                  <a:cubicBezTo>
                    <a:pt x="377577" y="592627"/>
                    <a:pt x="348533" y="552459"/>
                    <a:pt x="333084" y="535774"/>
                  </a:cubicBezTo>
                  <a:cubicBezTo>
                    <a:pt x="317635" y="519089"/>
                    <a:pt x="300949" y="507966"/>
                    <a:pt x="283028" y="501786"/>
                  </a:cubicBezTo>
                  <a:cubicBezTo>
                    <a:pt x="265725" y="495606"/>
                    <a:pt x="237917" y="492516"/>
                    <a:pt x="199603" y="492516"/>
                  </a:cubicBezTo>
                  <a:lnTo>
                    <a:pt x="166233" y="492516"/>
                  </a:lnTo>
                  <a:lnTo>
                    <a:pt x="166233" y="834868"/>
                  </a:lnTo>
                  <a:close/>
                  <a:moveTo>
                    <a:pt x="165615" y="153255"/>
                  </a:moveTo>
                  <a:lnTo>
                    <a:pt x="165615" y="361508"/>
                  </a:lnTo>
                  <a:lnTo>
                    <a:pt x="287972" y="361508"/>
                  </a:lnTo>
                  <a:cubicBezTo>
                    <a:pt x="367690" y="361508"/>
                    <a:pt x="417127" y="358418"/>
                    <a:pt x="436902" y="351621"/>
                  </a:cubicBezTo>
                  <a:cubicBezTo>
                    <a:pt x="456677" y="344823"/>
                    <a:pt x="472126" y="333082"/>
                    <a:pt x="483249" y="317015"/>
                  </a:cubicBezTo>
                  <a:cubicBezTo>
                    <a:pt x="494373" y="300330"/>
                    <a:pt x="499935" y="279937"/>
                    <a:pt x="499935" y="255219"/>
                  </a:cubicBezTo>
                  <a:lnTo>
                    <a:pt x="499935" y="255219"/>
                  </a:lnTo>
                  <a:cubicBezTo>
                    <a:pt x="499935" y="227410"/>
                    <a:pt x="492519" y="205164"/>
                    <a:pt x="477688" y="188479"/>
                  </a:cubicBezTo>
                  <a:cubicBezTo>
                    <a:pt x="462857" y="171794"/>
                    <a:pt x="442464" y="160670"/>
                    <a:pt x="415273" y="156345"/>
                  </a:cubicBezTo>
                  <a:lnTo>
                    <a:pt x="415273" y="156345"/>
                  </a:lnTo>
                  <a:cubicBezTo>
                    <a:pt x="401678" y="154491"/>
                    <a:pt x="361510" y="153255"/>
                    <a:pt x="294152" y="153255"/>
                  </a:cubicBezTo>
                  <a:lnTo>
                    <a:pt x="164997" y="153255"/>
                  </a:lnTo>
                  <a:close/>
                  <a:moveTo>
                    <a:pt x="1170428" y="645771"/>
                  </a:moveTo>
                  <a:lnTo>
                    <a:pt x="1170428" y="645771"/>
                  </a:lnTo>
                  <a:lnTo>
                    <a:pt x="1327391" y="671726"/>
                  </a:lnTo>
                  <a:cubicBezTo>
                    <a:pt x="1306999" y="729196"/>
                    <a:pt x="1275482" y="773072"/>
                    <a:pt x="1232225" y="802734"/>
                  </a:cubicBezTo>
                  <a:cubicBezTo>
                    <a:pt x="1188967" y="833014"/>
                    <a:pt x="1134586" y="847845"/>
                    <a:pt x="1069082" y="847845"/>
                  </a:cubicBezTo>
                  <a:lnTo>
                    <a:pt x="1069082" y="847845"/>
                  </a:lnTo>
                  <a:cubicBezTo>
                    <a:pt x="965881" y="847845"/>
                    <a:pt x="889253" y="813857"/>
                    <a:pt x="839816" y="746499"/>
                  </a:cubicBezTo>
                  <a:lnTo>
                    <a:pt x="839816" y="746499"/>
                  </a:lnTo>
                  <a:cubicBezTo>
                    <a:pt x="800884" y="692118"/>
                    <a:pt x="781109" y="624143"/>
                    <a:pt x="781109" y="541954"/>
                  </a:cubicBezTo>
                  <a:lnTo>
                    <a:pt x="781109" y="541954"/>
                  </a:lnTo>
                  <a:cubicBezTo>
                    <a:pt x="781109" y="443697"/>
                    <a:pt x="807064" y="366452"/>
                    <a:pt x="858355" y="310217"/>
                  </a:cubicBezTo>
                  <a:cubicBezTo>
                    <a:pt x="909646" y="254601"/>
                    <a:pt x="975151" y="226792"/>
                    <a:pt x="1053632" y="226792"/>
                  </a:cubicBezTo>
                  <a:lnTo>
                    <a:pt x="1053632" y="226792"/>
                  </a:lnTo>
                  <a:cubicBezTo>
                    <a:pt x="1142002" y="226792"/>
                    <a:pt x="1211832" y="255837"/>
                    <a:pt x="1263123" y="314543"/>
                  </a:cubicBezTo>
                  <a:cubicBezTo>
                    <a:pt x="1314414" y="373250"/>
                    <a:pt x="1338515" y="462236"/>
                    <a:pt x="1336661" y="582739"/>
                  </a:cubicBezTo>
                  <a:lnTo>
                    <a:pt x="942399" y="582739"/>
                  </a:lnTo>
                  <a:cubicBezTo>
                    <a:pt x="943634" y="629086"/>
                    <a:pt x="955994" y="665546"/>
                    <a:pt x="980712" y="691501"/>
                  </a:cubicBezTo>
                  <a:cubicBezTo>
                    <a:pt x="1004813" y="717455"/>
                    <a:pt x="1035093" y="730432"/>
                    <a:pt x="1071553" y="730432"/>
                  </a:cubicBezTo>
                  <a:lnTo>
                    <a:pt x="1071553" y="730432"/>
                  </a:lnTo>
                  <a:cubicBezTo>
                    <a:pt x="1096272" y="730432"/>
                    <a:pt x="1116665" y="723635"/>
                    <a:pt x="1133350" y="710040"/>
                  </a:cubicBezTo>
                  <a:cubicBezTo>
                    <a:pt x="1150035" y="696444"/>
                    <a:pt x="1163012" y="674816"/>
                    <a:pt x="1171664" y="645153"/>
                  </a:cubicBezTo>
                  <a:close/>
                  <a:moveTo>
                    <a:pt x="944252" y="486337"/>
                  </a:moveTo>
                  <a:lnTo>
                    <a:pt x="1179080" y="486337"/>
                  </a:lnTo>
                  <a:cubicBezTo>
                    <a:pt x="1177844" y="440607"/>
                    <a:pt x="1166102" y="406002"/>
                    <a:pt x="1143856" y="382519"/>
                  </a:cubicBezTo>
                  <a:cubicBezTo>
                    <a:pt x="1121609" y="359036"/>
                    <a:pt x="1094418" y="346677"/>
                    <a:pt x="1062284" y="346677"/>
                  </a:cubicBezTo>
                  <a:lnTo>
                    <a:pt x="1062284" y="346677"/>
                  </a:lnTo>
                  <a:cubicBezTo>
                    <a:pt x="1027678" y="346677"/>
                    <a:pt x="999869" y="359036"/>
                    <a:pt x="977005" y="384373"/>
                  </a:cubicBezTo>
                  <a:lnTo>
                    <a:pt x="977005" y="384373"/>
                  </a:lnTo>
                  <a:cubicBezTo>
                    <a:pt x="954758" y="409092"/>
                    <a:pt x="943634" y="443079"/>
                    <a:pt x="944252" y="486337"/>
                  </a:cubicBezTo>
                  <a:lnTo>
                    <a:pt x="944252" y="486337"/>
                  </a:lnTo>
                  <a:close/>
                  <a:moveTo>
                    <a:pt x="1465198" y="834868"/>
                  </a:moveTo>
                  <a:lnTo>
                    <a:pt x="1465198" y="14831"/>
                  </a:lnTo>
                  <a:lnTo>
                    <a:pt x="1793338" y="14831"/>
                  </a:lnTo>
                  <a:cubicBezTo>
                    <a:pt x="1858224" y="14831"/>
                    <a:pt x="1906426" y="17303"/>
                    <a:pt x="1938560" y="22865"/>
                  </a:cubicBezTo>
                  <a:cubicBezTo>
                    <a:pt x="1970694" y="28426"/>
                    <a:pt x="1999121" y="39550"/>
                    <a:pt x="2023839" y="56853"/>
                  </a:cubicBezTo>
                  <a:cubicBezTo>
                    <a:pt x="2049176" y="74156"/>
                    <a:pt x="2070187" y="97020"/>
                    <a:pt x="2086872" y="125447"/>
                  </a:cubicBezTo>
                  <a:cubicBezTo>
                    <a:pt x="2103557" y="153873"/>
                    <a:pt x="2112209" y="186007"/>
                    <a:pt x="2112209" y="221231"/>
                  </a:cubicBezTo>
                  <a:lnTo>
                    <a:pt x="2112209" y="221231"/>
                  </a:lnTo>
                  <a:cubicBezTo>
                    <a:pt x="2112209" y="259544"/>
                    <a:pt x="2101703" y="294768"/>
                    <a:pt x="2081310" y="326903"/>
                  </a:cubicBezTo>
                  <a:cubicBezTo>
                    <a:pt x="2060299" y="359036"/>
                    <a:pt x="2032491" y="383137"/>
                    <a:pt x="1997267" y="399204"/>
                  </a:cubicBezTo>
                  <a:lnTo>
                    <a:pt x="1997267" y="399204"/>
                  </a:lnTo>
                  <a:cubicBezTo>
                    <a:pt x="2047322" y="414035"/>
                    <a:pt x="2085636" y="438754"/>
                    <a:pt x="2112827" y="473978"/>
                  </a:cubicBezTo>
                  <a:cubicBezTo>
                    <a:pt x="2140017" y="509202"/>
                    <a:pt x="2152994" y="549987"/>
                    <a:pt x="2152994" y="597570"/>
                  </a:cubicBezTo>
                  <a:lnTo>
                    <a:pt x="2152994" y="597570"/>
                  </a:lnTo>
                  <a:cubicBezTo>
                    <a:pt x="2152994" y="634648"/>
                    <a:pt x="2144343" y="671108"/>
                    <a:pt x="2127040" y="706332"/>
                  </a:cubicBezTo>
                  <a:cubicBezTo>
                    <a:pt x="2109737" y="741555"/>
                    <a:pt x="2086254" y="769982"/>
                    <a:pt x="2055974" y="790992"/>
                  </a:cubicBezTo>
                  <a:cubicBezTo>
                    <a:pt x="2025693" y="812003"/>
                    <a:pt x="1988615" y="824980"/>
                    <a:pt x="1944740" y="829924"/>
                  </a:cubicBezTo>
                  <a:lnTo>
                    <a:pt x="1944740" y="829924"/>
                  </a:lnTo>
                  <a:cubicBezTo>
                    <a:pt x="1916931" y="833014"/>
                    <a:pt x="1850809" y="834868"/>
                    <a:pt x="1745137" y="835486"/>
                  </a:cubicBezTo>
                  <a:lnTo>
                    <a:pt x="1465816" y="835486"/>
                  </a:lnTo>
                  <a:close/>
                  <a:moveTo>
                    <a:pt x="1725980" y="150783"/>
                  </a:moveTo>
                  <a:lnTo>
                    <a:pt x="1630813" y="150783"/>
                  </a:lnTo>
                  <a:lnTo>
                    <a:pt x="1630813" y="340498"/>
                  </a:lnTo>
                  <a:lnTo>
                    <a:pt x="1739575" y="340498"/>
                  </a:lnTo>
                  <a:cubicBezTo>
                    <a:pt x="1803843" y="340498"/>
                    <a:pt x="1844011" y="339262"/>
                    <a:pt x="1860078" y="337408"/>
                  </a:cubicBezTo>
                  <a:lnTo>
                    <a:pt x="1860078" y="337408"/>
                  </a:lnTo>
                  <a:cubicBezTo>
                    <a:pt x="1888505" y="334318"/>
                    <a:pt x="1910751" y="324431"/>
                    <a:pt x="1926819" y="307746"/>
                  </a:cubicBezTo>
                  <a:cubicBezTo>
                    <a:pt x="1942886" y="291679"/>
                    <a:pt x="1950919" y="270050"/>
                    <a:pt x="1950919" y="243478"/>
                  </a:cubicBezTo>
                  <a:lnTo>
                    <a:pt x="1950919" y="243478"/>
                  </a:lnTo>
                  <a:cubicBezTo>
                    <a:pt x="1950919" y="218141"/>
                    <a:pt x="1944122" y="197748"/>
                    <a:pt x="1929909" y="181681"/>
                  </a:cubicBezTo>
                  <a:cubicBezTo>
                    <a:pt x="1915695" y="165614"/>
                    <a:pt x="1895302" y="156345"/>
                    <a:pt x="1867494" y="152637"/>
                  </a:cubicBezTo>
                  <a:lnTo>
                    <a:pt x="1867494" y="152637"/>
                  </a:lnTo>
                  <a:cubicBezTo>
                    <a:pt x="1850809" y="150783"/>
                    <a:pt x="1803843" y="149547"/>
                    <a:pt x="1725980" y="149547"/>
                  </a:cubicBezTo>
                  <a:lnTo>
                    <a:pt x="1725980" y="149547"/>
                  </a:lnTo>
                  <a:close/>
                  <a:moveTo>
                    <a:pt x="1764294" y="477067"/>
                  </a:moveTo>
                  <a:lnTo>
                    <a:pt x="1630813" y="477067"/>
                  </a:lnTo>
                  <a:lnTo>
                    <a:pt x="1630813" y="696444"/>
                  </a:lnTo>
                  <a:lnTo>
                    <a:pt x="1784068" y="696444"/>
                  </a:lnTo>
                  <a:cubicBezTo>
                    <a:pt x="1844011" y="696444"/>
                    <a:pt x="1881707" y="694590"/>
                    <a:pt x="1897774" y="691501"/>
                  </a:cubicBezTo>
                  <a:lnTo>
                    <a:pt x="1897774" y="691501"/>
                  </a:lnTo>
                  <a:cubicBezTo>
                    <a:pt x="1922493" y="687175"/>
                    <a:pt x="1942268" y="676052"/>
                    <a:pt x="1957717" y="658749"/>
                  </a:cubicBezTo>
                  <a:cubicBezTo>
                    <a:pt x="1973166" y="641445"/>
                    <a:pt x="1981200" y="617963"/>
                    <a:pt x="1981200" y="588919"/>
                  </a:cubicBezTo>
                  <a:lnTo>
                    <a:pt x="1981200" y="588919"/>
                  </a:lnTo>
                  <a:cubicBezTo>
                    <a:pt x="1981200" y="564200"/>
                    <a:pt x="1975020" y="543190"/>
                    <a:pt x="1963279" y="526504"/>
                  </a:cubicBezTo>
                  <a:cubicBezTo>
                    <a:pt x="1951537" y="509202"/>
                    <a:pt x="1934234" y="496842"/>
                    <a:pt x="1911370" y="488809"/>
                  </a:cubicBezTo>
                  <a:cubicBezTo>
                    <a:pt x="1889123" y="480775"/>
                    <a:pt x="1839685" y="477067"/>
                    <a:pt x="1764294" y="477067"/>
                  </a:cubicBezTo>
                  <a:lnTo>
                    <a:pt x="1764294" y="477067"/>
                  </a:lnTo>
                  <a:close/>
                  <a:moveTo>
                    <a:pt x="2703602" y="14213"/>
                  </a:moveTo>
                  <a:lnTo>
                    <a:pt x="3031742" y="834250"/>
                  </a:lnTo>
                  <a:lnTo>
                    <a:pt x="2851296" y="834250"/>
                  </a:lnTo>
                  <a:lnTo>
                    <a:pt x="2779612" y="647625"/>
                  </a:lnTo>
                  <a:lnTo>
                    <a:pt x="2451472" y="647625"/>
                  </a:lnTo>
                  <a:lnTo>
                    <a:pt x="2383496" y="834250"/>
                  </a:lnTo>
                  <a:lnTo>
                    <a:pt x="2207994" y="834250"/>
                  </a:lnTo>
                  <a:lnTo>
                    <a:pt x="2527482" y="14213"/>
                  </a:lnTo>
                  <a:lnTo>
                    <a:pt x="2702366" y="14213"/>
                  </a:lnTo>
                  <a:close/>
                  <a:moveTo>
                    <a:pt x="2503381" y="509819"/>
                  </a:moveTo>
                  <a:lnTo>
                    <a:pt x="2727085" y="509819"/>
                  </a:lnTo>
                  <a:lnTo>
                    <a:pt x="2613997" y="205164"/>
                  </a:lnTo>
                  <a:lnTo>
                    <a:pt x="2503381" y="509819"/>
                  </a:lnTo>
                  <a:close/>
                  <a:moveTo>
                    <a:pt x="3644765" y="533302"/>
                  </a:moveTo>
                  <a:lnTo>
                    <a:pt x="3644765" y="533302"/>
                  </a:lnTo>
                  <a:lnTo>
                    <a:pt x="3805436" y="583975"/>
                  </a:lnTo>
                  <a:cubicBezTo>
                    <a:pt x="3780718" y="673580"/>
                    <a:pt x="3739932" y="739702"/>
                    <a:pt x="3682461" y="783577"/>
                  </a:cubicBezTo>
                  <a:cubicBezTo>
                    <a:pt x="3624990" y="826834"/>
                    <a:pt x="3552688" y="848463"/>
                    <a:pt x="3464319" y="848463"/>
                  </a:cubicBezTo>
                  <a:lnTo>
                    <a:pt x="3464319" y="848463"/>
                  </a:lnTo>
                  <a:cubicBezTo>
                    <a:pt x="3355556" y="848463"/>
                    <a:pt x="3265951" y="811385"/>
                    <a:pt x="3195503" y="736612"/>
                  </a:cubicBezTo>
                  <a:cubicBezTo>
                    <a:pt x="3125673" y="662456"/>
                    <a:pt x="3090449" y="560492"/>
                    <a:pt x="3090449" y="431338"/>
                  </a:cubicBezTo>
                  <a:lnTo>
                    <a:pt x="3090449" y="431338"/>
                  </a:lnTo>
                  <a:cubicBezTo>
                    <a:pt x="3090449" y="294768"/>
                    <a:pt x="3125673" y="188479"/>
                    <a:pt x="3196121" y="113087"/>
                  </a:cubicBezTo>
                  <a:cubicBezTo>
                    <a:pt x="3266570" y="37696"/>
                    <a:pt x="3359264" y="0"/>
                    <a:pt x="3474206" y="0"/>
                  </a:cubicBezTo>
                  <a:lnTo>
                    <a:pt x="3474206" y="0"/>
                  </a:lnTo>
                  <a:cubicBezTo>
                    <a:pt x="3574317" y="0"/>
                    <a:pt x="3655888" y="29662"/>
                    <a:pt x="3718921" y="88987"/>
                  </a:cubicBezTo>
                  <a:lnTo>
                    <a:pt x="3718921" y="88987"/>
                  </a:lnTo>
                  <a:cubicBezTo>
                    <a:pt x="3755999" y="124211"/>
                    <a:pt x="3784425" y="174266"/>
                    <a:pt x="3802964" y="239770"/>
                  </a:cubicBezTo>
                  <a:lnTo>
                    <a:pt x="3802964" y="239770"/>
                  </a:lnTo>
                  <a:lnTo>
                    <a:pt x="3639203" y="278701"/>
                  </a:lnTo>
                  <a:cubicBezTo>
                    <a:pt x="3629316" y="236062"/>
                    <a:pt x="3609541" y="202692"/>
                    <a:pt x="3578642" y="177973"/>
                  </a:cubicBezTo>
                  <a:cubicBezTo>
                    <a:pt x="3547744" y="153255"/>
                    <a:pt x="3510666" y="140896"/>
                    <a:pt x="3466173" y="140896"/>
                  </a:cubicBezTo>
                  <a:lnTo>
                    <a:pt x="3466173" y="140896"/>
                  </a:lnTo>
                  <a:cubicBezTo>
                    <a:pt x="3405612" y="140896"/>
                    <a:pt x="3356175" y="162524"/>
                    <a:pt x="3317861" y="206400"/>
                  </a:cubicBezTo>
                  <a:cubicBezTo>
                    <a:pt x="3280165" y="250275"/>
                    <a:pt x="3261008" y="320723"/>
                    <a:pt x="3261008" y="418361"/>
                  </a:cubicBezTo>
                  <a:lnTo>
                    <a:pt x="3261008" y="418361"/>
                  </a:lnTo>
                  <a:cubicBezTo>
                    <a:pt x="3261008" y="522179"/>
                    <a:pt x="3279547" y="595716"/>
                    <a:pt x="3316625" y="639592"/>
                  </a:cubicBezTo>
                  <a:cubicBezTo>
                    <a:pt x="3353703" y="683467"/>
                    <a:pt x="3402522" y="705714"/>
                    <a:pt x="3461847" y="705714"/>
                  </a:cubicBezTo>
                  <a:lnTo>
                    <a:pt x="3461847" y="705714"/>
                  </a:lnTo>
                  <a:cubicBezTo>
                    <a:pt x="3505723" y="705714"/>
                    <a:pt x="3544036" y="691501"/>
                    <a:pt x="3575553" y="663692"/>
                  </a:cubicBezTo>
                  <a:cubicBezTo>
                    <a:pt x="3607069" y="635884"/>
                    <a:pt x="3629934" y="592008"/>
                    <a:pt x="3643529" y="531448"/>
                  </a:cubicBezTo>
                  <a:close/>
                </a:path>
              </a:pathLst>
            </a:custGeom>
            <a:solidFill>
              <a:srgbClr val="002856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94C3B51-8573-E428-5619-0F64C3584B97}"/>
                </a:ext>
              </a:extLst>
            </p:cNvPr>
            <p:cNvSpPr/>
            <p:nvPr/>
          </p:nvSpPr>
          <p:spPr>
            <a:xfrm>
              <a:off x="8008913" y="3927632"/>
              <a:ext cx="3104662" cy="848462"/>
            </a:xfrm>
            <a:custGeom>
              <a:avLst/>
              <a:gdLst>
                <a:gd name="connsiteX0" fmla="*/ 165615 w 3104662"/>
                <a:gd name="connsiteY0" fmla="*/ 834868 h 848462"/>
                <a:gd name="connsiteX1" fmla="*/ 0 w 3104662"/>
                <a:gd name="connsiteY1" fmla="*/ 834868 h 848462"/>
                <a:gd name="connsiteX2" fmla="*/ 0 w 3104662"/>
                <a:gd name="connsiteY2" fmla="*/ 14831 h 848462"/>
                <a:gd name="connsiteX3" fmla="*/ 265725 w 3104662"/>
                <a:gd name="connsiteY3" fmla="*/ 14831 h 848462"/>
                <a:gd name="connsiteX4" fmla="*/ 462857 w 3104662"/>
                <a:gd name="connsiteY4" fmla="*/ 27191 h 848462"/>
                <a:gd name="connsiteX5" fmla="*/ 462857 w 3104662"/>
                <a:gd name="connsiteY5" fmla="*/ 27191 h 848462"/>
                <a:gd name="connsiteX6" fmla="*/ 580888 w 3104662"/>
                <a:gd name="connsiteY6" fmla="*/ 107526 h 848462"/>
                <a:gd name="connsiteX7" fmla="*/ 628472 w 3104662"/>
                <a:gd name="connsiteY7" fmla="*/ 267578 h 848462"/>
                <a:gd name="connsiteX8" fmla="*/ 628472 w 3104662"/>
                <a:gd name="connsiteY8" fmla="*/ 267578 h 848462"/>
                <a:gd name="connsiteX9" fmla="*/ 601281 w 3104662"/>
                <a:gd name="connsiteY9" fmla="*/ 394878 h 848462"/>
                <a:gd name="connsiteX10" fmla="*/ 531451 w 3104662"/>
                <a:gd name="connsiteY10" fmla="*/ 475831 h 848462"/>
                <a:gd name="connsiteX11" fmla="*/ 445554 w 3104662"/>
                <a:gd name="connsiteY11" fmla="*/ 514763 h 848462"/>
                <a:gd name="connsiteX12" fmla="*/ 445554 w 3104662"/>
                <a:gd name="connsiteY12" fmla="*/ 514763 h 848462"/>
                <a:gd name="connsiteX13" fmla="*/ 273759 w 3104662"/>
                <a:gd name="connsiteY13" fmla="*/ 526504 h 848462"/>
                <a:gd name="connsiteX14" fmla="*/ 165615 w 3104662"/>
                <a:gd name="connsiteY14" fmla="*/ 526504 h 848462"/>
                <a:gd name="connsiteX15" fmla="*/ 165615 w 3104662"/>
                <a:gd name="connsiteY15" fmla="*/ 836104 h 848462"/>
                <a:gd name="connsiteX16" fmla="*/ 245333 w 3104662"/>
                <a:gd name="connsiteY16" fmla="*/ 153255 h 848462"/>
                <a:gd name="connsiteX17" fmla="*/ 165615 w 3104662"/>
                <a:gd name="connsiteY17" fmla="*/ 153255 h 848462"/>
                <a:gd name="connsiteX18" fmla="*/ 165615 w 3104662"/>
                <a:gd name="connsiteY18" fmla="*/ 386227 h 848462"/>
                <a:gd name="connsiteX19" fmla="*/ 256456 w 3104662"/>
                <a:gd name="connsiteY19" fmla="*/ 386227 h 848462"/>
                <a:gd name="connsiteX20" fmla="*/ 387465 w 3104662"/>
                <a:gd name="connsiteY20" fmla="*/ 373250 h 848462"/>
                <a:gd name="connsiteX21" fmla="*/ 439374 w 3104662"/>
                <a:gd name="connsiteY21" fmla="*/ 333082 h 848462"/>
                <a:gd name="connsiteX22" fmla="*/ 457913 w 3104662"/>
                <a:gd name="connsiteY22" fmla="*/ 269432 h 848462"/>
                <a:gd name="connsiteX23" fmla="*/ 457913 w 3104662"/>
                <a:gd name="connsiteY23" fmla="*/ 269432 h 848462"/>
                <a:gd name="connsiteX24" fmla="*/ 431341 w 3104662"/>
                <a:gd name="connsiteY24" fmla="*/ 195276 h 848462"/>
                <a:gd name="connsiteX25" fmla="*/ 364600 w 3104662"/>
                <a:gd name="connsiteY25" fmla="*/ 158817 h 848462"/>
                <a:gd name="connsiteX26" fmla="*/ 364600 w 3104662"/>
                <a:gd name="connsiteY26" fmla="*/ 158817 h 848462"/>
                <a:gd name="connsiteX27" fmla="*/ 245333 w 3104662"/>
                <a:gd name="connsiteY27" fmla="*/ 153255 h 848462"/>
                <a:gd name="connsiteX28" fmla="*/ 245333 w 3104662"/>
                <a:gd name="connsiteY28" fmla="*/ 153255 h 848462"/>
                <a:gd name="connsiteX29" fmla="*/ 764424 w 3104662"/>
                <a:gd name="connsiteY29" fmla="*/ 834868 h 848462"/>
                <a:gd name="connsiteX30" fmla="*/ 764424 w 3104662"/>
                <a:gd name="connsiteY30" fmla="*/ 14831 h 848462"/>
                <a:gd name="connsiteX31" fmla="*/ 1092564 w 3104662"/>
                <a:gd name="connsiteY31" fmla="*/ 14831 h 848462"/>
                <a:gd name="connsiteX32" fmla="*/ 1237786 w 3104662"/>
                <a:gd name="connsiteY32" fmla="*/ 22865 h 848462"/>
                <a:gd name="connsiteX33" fmla="*/ 1323684 w 3104662"/>
                <a:gd name="connsiteY33" fmla="*/ 56853 h 848462"/>
                <a:gd name="connsiteX34" fmla="*/ 1386716 w 3104662"/>
                <a:gd name="connsiteY34" fmla="*/ 125446 h 848462"/>
                <a:gd name="connsiteX35" fmla="*/ 1412053 w 3104662"/>
                <a:gd name="connsiteY35" fmla="*/ 221231 h 848462"/>
                <a:gd name="connsiteX36" fmla="*/ 1412053 w 3104662"/>
                <a:gd name="connsiteY36" fmla="*/ 221231 h 848462"/>
                <a:gd name="connsiteX37" fmla="*/ 1381155 w 3104662"/>
                <a:gd name="connsiteY37" fmla="*/ 326903 h 848462"/>
                <a:gd name="connsiteX38" fmla="*/ 1297111 w 3104662"/>
                <a:gd name="connsiteY38" fmla="*/ 399204 h 848462"/>
                <a:gd name="connsiteX39" fmla="*/ 1297111 w 3104662"/>
                <a:gd name="connsiteY39" fmla="*/ 399204 h 848462"/>
                <a:gd name="connsiteX40" fmla="*/ 1412671 w 3104662"/>
                <a:gd name="connsiteY40" fmla="*/ 473360 h 848462"/>
                <a:gd name="connsiteX41" fmla="*/ 1452839 w 3104662"/>
                <a:gd name="connsiteY41" fmla="*/ 596952 h 848462"/>
                <a:gd name="connsiteX42" fmla="*/ 1452839 w 3104662"/>
                <a:gd name="connsiteY42" fmla="*/ 596952 h 848462"/>
                <a:gd name="connsiteX43" fmla="*/ 1426884 w 3104662"/>
                <a:gd name="connsiteY43" fmla="*/ 705714 h 848462"/>
                <a:gd name="connsiteX44" fmla="*/ 1355818 w 3104662"/>
                <a:gd name="connsiteY44" fmla="*/ 790375 h 848462"/>
                <a:gd name="connsiteX45" fmla="*/ 1244584 w 3104662"/>
                <a:gd name="connsiteY45" fmla="*/ 829306 h 848462"/>
                <a:gd name="connsiteX46" fmla="*/ 1244584 w 3104662"/>
                <a:gd name="connsiteY46" fmla="*/ 829306 h 848462"/>
                <a:gd name="connsiteX47" fmla="*/ 1044981 w 3104662"/>
                <a:gd name="connsiteY47" fmla="*/ 834868 h 848462"/>
                <a:gd name="connsiteX48" fmla="*/ 765660 w 3104662"/>
                <a:gd name="connsiteY48" fmla="*/ 834868 h 848462"/>
                <a:gd name="connsiteX49" fmla="*/ 1025824 w 3104662"/>
                <a:gd name="connsiteY49" fmla="*/ 150783 h 848462"/>
                <a:gd name="connsiteX50" fmla="*/ 930657 w 3104662"/>
                <a:gd name="connsiteY50" fmla="*/ 150783 h 848462"/>
                <a:gd name="connsiteX51" fmla="*/ 930657 w 3104662"/>
                <a:gd name="connsiteY51" fmla="*/ 340498 h 848462"/>
                <a:gd name="connsiteX52" fmla="*/ 1039419 w 3104662"/>
                <a:gd name="connsiteY52" fmla="*/ 340498 h 848462"/>
                <a:gd name="connsiteX53" fmla="*/ 1159923 w 3104662"/>
                <a:gd name="connsiteY53" fmla="*/ 337408 h 848462"/>
                <a:gd name="connsiteX54" fmla="*/ 1159923 w 3104662"/>
                <a:gd name="connsiteY54" fmla="*/ 337408 h 848462"/>
                <a:gd name="connsiteX55" fmla="*/ 1226663 w 3104662"/>
                <a:gd name="connsiteY55" fmla="*/ 307745 h 848462"/>
                <a:gd name="connsiteX56" fmla="*/ 1250764 w 3104662"/>
                <a:gd name="connsiteY56" fmla="*/ 243478 h 848462"/>
                <a:gd name="connsiteX57" fmla="*/ 1250764 w 3104662"/>
                <a:gd name="connsiteY57" fmla="*/ 243478 h 848462"/>
                <a:gd name="connsiteX58" fmla="*/ 1229753 w 3104662"/>
                <a:gd name="connsiteY58" fmla="*/ 181681 h 848462"/>
                <a:gd name="connsiteX59" fmla="*/ 1167338 w 3104662"/>
                <a:gd name="connsiteY59" fmla="*/ 152637 h 848462"/>
                <a:gd name="connsiteX60" fmla="*/ 1167338 w 3104662"/>
                <a:gd name="connsiteY60" fmla="*/ 152637 h 848462"/>
                <a:gd name="connsiteX61" fmla="*/ 1025824 w 3104662"/>
                <a:gd name="connsiteY61" fmla="*/ 149547 h 848462"/>
                <a:gd name="connsiteX62" fmla="*/ 1025824 w 3104662"/>
                <a:gd name="connsiteY62" fmla="*/ 149547 h 848462"/>
                <a:gd name="connsiteX63" fmla="*/ 1064138 w 3104662"/>
                <a:gd name="connsiteY63" fmla="*/ 477067 h 848462"/>
                <a:gd name="connsiteX64" fmla="*/ 930657 w 3104662"/>
                <a:gd name="connsiteY64" fmla="*/ 477067 h 848462"/>
                <a:gd name="connsiteX65" fmla="*/ 930657 w 3104662"/>
                <a:gd name="connsiteY65" fmla="*/ 696444 h 848462"/>
                <a:gd name="connsiteX66" fmla="*/ 1083913 w 3104662"/>
                <a:gd name="connsiteY66" fmla="*/ 696444 h 848462"/>
                <a:gd name="connsiteX67" fmla="*/ 1197619 w 3104662"/>
                <a:gd name="connsiteY67" fmla="*/ 691501 h 848462"/>
                <a:gd name="connsiteX68" fmla="*/ 1197619 w 3104662"/>
                <a:gd name="connsiteY68" fmla="*/ 691501 h 848462"/>
                <a:gd name="connsiteX69" fmla="*/ 1257561 w 3104662"/>
                <a:gd name="connsiteY69" fmla="*/ 658749 h 848462"/>
                <a:gd name="connsiteX70" fmla="*/ 1281044 w 3104662"/>
                <a:gd name="connsiteY70" fmla="*/ 588919 h 848462"/>
                <a:gd name="connsiteX71" fmla="*/ 1281044 w 3104662"/>
                <a:gd name="connsiteY71" fmla="*/ 588919 h 848462"/>
                <a:gd name="connsiteX72" fmla="*/ 1263123 w 3104662"/>
                <a:gd name="connsiteY72" fmla="*/ 526504 h 848462"/>
                <a:gd name="connsiteX73" fmla="*/ 1211214 w 3104662"/>
                <a:gd name="connsiteY73" fmla="*/ 488809 h 848462"/>
                <a:gd name="connsiteX74" fmla="*/ 1064138 w 3104662"/>
                <a:gd name="connsiteY74" fmla="*/ 477067 h 848462"/>
                <a:gd name="connsiteX75" fmla="*/ 1064138 w 3104662"/>
                <a:gd name="connsiteY75" fmla="*/ 477067 h 848462"/>
                <a:gd name="connsiteX76" fmla="*/ 2002829 w 3104662"/>
                <a:gd name="connsiteY76" fmla="*/ 14213 h 848462"/>
                <a:gd name="connsiteX77" fmla="*/ 2331587 w 3104662"/>
                <a:gd name="connsiteY77" fmla="*/ 834250 h 848462"/>
                <a:gd name="connsiteX78" fmla="*/ 2151141 w 3104662"/>
                <a:gd name="connsiteY78" fmla="*/ 834250 h 848462"/>
                <a:gd name="connsiteX79" fmla="*/ 2079456 w 3104662"/>
                <a:gd name="connsiteY79" fmla="*/ 647625 h 848462"/>
                <a:gd name="connsiteX80" fmla="*/ 1751316 w 3104662"/>
                <a:gd name="connsiteY80" fmla="*/ 647625 h 848462"/>
                <a:gd name="connsiteX81" fmla="*/ 1683340 w 3104662"/>
                <a:gd name="connsiteY81" fmla="*/ 834250 h 848462"/>
                <a:gd name="connsiteX82" fmla="*/ 1507838 w 3104662"/>
                <a:gd name="connsiteY82" fmla="*/ 834250 h 848462"/>
                <a:gd name="connsiteX83" fmla="*/ 1827326 w 3104662"/>
                <a:gd name="connsiteY83" fmla="*/ 14213 h 848462"/>
                <a:gd name="connsiteX84" fmla="*/ 2002211 w 3104662"/>
                <a:gd name="connsiteY84" fmla="*/ 14213 h 848462"/>
                <a:gd name="connsiteX85" fmla="*/ 1802608 w 3104662"/>
                <a:gd name="connsiteY85" fmla="*/ 509819 h 848462"/>
                <a:gd name="connsiteX86" fmla="*/ 2026311 w 3104662"/>
                <a:gd name="connsiteY86" fmla="*/ 509819 h 848462"/>
                <a:gd name="connsiteX87" fmla="*/ 1913224 w 3104662"/>
                <a:gd name="connsiteY87" fmla="*/ 205164 h 848462"/>
                <a:gd name="connsiteX88" fmla="*/ 1802608 w 3104662"/>
                <a:gd name="connsiteY88" fmla="*/ 509819 h 848462"/>
                <a:gd name="connsiteX89" fmla="*/ 2943991 w 3104662"/>
                <a:gd name="connsiteY89" fmla="*/ 533302 h 848462"/>
                <a:gd name="connsiteX90" fmla="*/ 2943991 w 3104662"/>
                <a:gd name="connsiteY90" fmla="*/ 533302 h 848462"/>
                <a:gd name="connsiteX91" fmla="*/ 3104663 w 3104662"/>
                <a:gd name="connsiteY91" fmla="*/ 583975 h 848462"/>
                <a:gd name="connsiteX92" fmla="*/ 2981687 w 3104662"/>
                <a:gd name="connsiteY92" fmla="*/ 783577 h 848462"/>
                <a:gd name="connsiteX93" fmla="*/ 2763545 w 3104662"/>
                <a:gd name="connsiteY93" fmla="*/ 848463 h 848462"/>
                <a:gd name="connsiteX94" fmla="*/ 2763545 w 3104662"/>
                <a:gd name="connsiteY94" fmla="*/ 848463 h 848462"/>
                <a:gd name="connsiteX95" fmla="*/ 2494730 w 3104662"/>
                <a:gd name="connsiteY95" fmla="*/ 736612 h 848462"/>
                <a:gd name="connsiteX96" fmla="*/ 2389676 w 3104662"/>
                <a:gd name="connsiteY96" fmla="*/ 431338 h 848462"/>
                <a:gd name="connsiteX97" fmla="*/ 2389676 w 3104662"/>
                <a:gd name="connsiteY97" fmla="*/ 431338 h 848462"/>
                <a:gd name="connsiteX98" fmla="*/ 2495348 w 3104662"/>
                <a:gd name="connsiteY98" fmla="*/ 113087 h 848462"/>
                <a:gd name="connsiteX99" fmla="*/ 2773432 w 3104662"/>
                <a:gd name="connsiteY99" fmla="*/ 0 h 848462"/>
                <a:gd name="connsiteX100" fmla="*/ 2773432 w 3104662"/>
                <a:gd name="connsiteY100" fmla="*/ 0 h 848462"/>
                <a:gd name="connsiteX101" fmla="*/ 3018147 w 3104662"/>
                <a:gd name="connsiteY101" fmla="*/ 88987 h 848462"/>
                <a:gd name="connsiteX102" fmla="*/ 3018147 w 3104662"/>
                <a:gd name="connsiteY102" fmla="*/ 88987 h 848462"/>
                <a:gd name="connsiteX103" fmla="*/ 3102191 w 3104662"/>
                <a:gd name="connsiteY103" fmla="*/ 240388 h 848462"/>
                <a:gd name="connsiteX104" fmla="*/ 3102191 w 3104662"/>
                <a:gd name="connsiteY104" fmla="*/ 240388 h 848462"/>
                <a:gd name="connsiteX105" fmla="*/ 2938429 w 3104662"/>
                <a:gd name="connsiteY105" fmla="*/ 279319 h 848462"/>
                <a:gd name="connsiteX106" fmla="*/ 2877869 w 3104662"/>
                <a:gd name="connsiteY106" fmla="*/ 178591 h 848462"/>
                <a:gd name="connsiteX107" fmla="*/ 2765399 w 3104662"/>
                <a:gd name="connsiteY107" fmla="*/ 141514 h 848462"/>
                <a:gd name="connsiteX108" fmla="*/ 2765399 w 3104662"/>
                <a:gd name="connsiteY108" fmla="*/ 141514 h 848462"/>
                <a:gd name="connsiteX109" fmla="*/ 2617087 w 3104662"/>
                <a:gd name="connsiteY109" fmla="*/ 207018 h 848462"/>
                <a:gd name="connsiteX110" fmla="*/ 2560234 w 3104662"/>
                <a:gd name="connsiteY110" fmla="*/ 418979 h 848462"/>
                <a:gd name="connsiteX111" fmla="*/ 2560234 w 3104662"/>
                <a:gd name="connsiteY111" fmla="*/ 418979 h 848462"/>
                <a:gd name="connsiteX112" fmla="*/ 2616469 w 3104662"/>
                <a:gd name="connsiteY112" fmla="*/ 640210 h 848462"/>
                <a:gd name="connsiteX113" fmla="*/ 2761691 w 3104662"/>
                <a:gd name="connsiteY113" fmla="*/ 706332 h 848462"/>
                <a:gd name="connsiteX114" fmla="*/ 2761691 w 3104662"/>
                <a:gd name="connsiteY114" fmla="*/ 706332 h 848462"/>
                <a:gd name="connsiteX115" fmla="*/ 2875397 w 3104662"/>
                <a:gd name="connsiteY115" fmla="*/ 664310 h 848462"/>
                <a:gd name="connsiteX116" fmla="*/ 2943373 w 3104662"/>
                <a:gd name="connsiteY116" fmla="*/ 532066 h 84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3104662" h="848462">
                  <a:moveTo>
                    <a:pt x="165615" y="834868"/>
                  </a:moveTo>
                  <a:lnTo>
                    <a:pt x="0" y="834868"/>
                  </a:lnTo>
                  <a:lnTo>
                    <a:pt x="0" y="14831"/>
                  </a:lnTo>
                  <a:lnTo>
                    <a:pt x="265725" y="14831"/>
                  </a:lnTo>
                  <a:cubicBezTo>
                    <a:pt x="366454" y="14831"/>
                    <a:pt x="431959" y="19157"/>
                    <a:pt x="462857" y="27191"/>
                  </a:cubicBezTo>
                  <a:lnTo>
                    <a:pt x="462857" y="27191"/>
                  </a:lnTo>
                  <a:cubicBezTo>
                    <a:pt x="509822" y="39550"/>
                    <a:pt x="549372" y="66122"/>
                    <a:pt x="580888" y="107526"/>
                  </a:cubicBezTo>
                  <a:cubicBezTo>
                    <a:pt x="612405" y="148929"/>
                    <a:pt x="628472" y="202074"/>
                    <a:pt x="628472" y="267578"/>
                  </a:cubicBezTo>
                  <a:lnTo>
                    <a:pt x="628472" y="267578"/>
                  </a:lnTo>
                  <a:cubicBezTo>
                    <a:pt x="628472" y="318251"/>
                    <a:pt x="619202" y="360272"/>
                    <a:pt x="601281" y="394878"/>
                  </a:cubicBezTo>
                  <a:cubicBezTo>
                    <a:pt x="582742" y="429484"/>
                    <a:pt x="559877" y="456057"/>
                    <a:pt x="531451" y="475831"/>
                  </a:cubicBezTo>
                  <a:cubicBezTo>
                    <a:pt x="503025" y="495606"/>
                    <a:pt x="474598" y="508583"/>
                    <a:pt x="445554" y="514763"/>
                  </a:cubicBezTo>
                  <a:lnTo>
                    <a:pt x="445554" y="514763"/>
                  </a:lnTo>
                  <a:cubicBezTo>
                    <a:pt x="406004" y="522797"/>
                    <a:pt x="348533" y="526504"/>
                    <a:pt x="273759" y="526504"/>
                  </a:cubicBezTo>
                  <a:lnTo>
                    <a:pt x="165615" y="526504"/>
                  </a:lnTo>
                  <a:lnTo>
                    <a:pt x="165615" y="836104"/>
                  </a:lnTo>
                  <a:close/>
                  <a:moveTo>
                    <a:pt x="245333" y="153255"/>
                  </a:moveTo>
                  <a:lnTo>
                    <a:pt x="165615" y="153255"/>
                  </a:lnTo>
                  <a:lnTo>
                    <a:pt x="165615" y="386227"/>
                  </a:lnTo>
                  <a:lnTo>
                    <a:pt x="256456" y="386227"/>
                  </a:lnTo>
                  <a:cubicBezTo>
                    <a:pt x="321960" y="386227"/>
                    <a:pt x="365218" y="381901"/>
                    <a:pt x="387465" y="373250"/>
                  </a:cubicBezTo>
                  <a:cubicBezTo>
                    <a:pt x="409712" y="364598"/>
                    <a:pt x="427015" y="351003"/>
                    <a:pt x="439374" y="333082"/>
                  </a:cubicBezTo>
                  <a:cubicBezTo>
                    <a:pt x="451733" y="314543"/>
                    <a:pt x="457913" y="293532"/>
                    <a:pt x="457913" y="269432"/>
                  </a:cubicBezTo>
                  <a:lnTo>
                    <a:pt x="457913" y="269432"/>
                  </a:lnTo>
                  <a:cubicBezTo>
                    <a:pt x="457913" y="239770"/>
                    <a:pt x="449262" y="215051"/>
                    <a:pt x="431341" y="195276"/>
                  </a:cubicBezTo>
                  <a:cubicBezTo>
                    <a:pt x="414037" y="176119"/>
                    <a:pt x="391791" y="163760"/>
                    <a:pt x="364600" y="158817"/>
                  </a:cubicBezTo>
                  <a:lnTo>
                    <a:pt x="364600" y="158817"/>
                  </a:lnTo>
                  <a:cubicBezTo>
                    <a:pt x="344825" y="155109"/>
                    <a:pt x="305275" y="153255"/>
                    <a:pt x="245333" y="153255"/>
                  </a:cubicBezTo>
                  <a:lnTo>
                    <a:pt x="245333" y="153255"/>
                  </a:lnTo>
                  <a:close/>
                  <a:moveTo>
                    <a:pt x="764424" y="834868"/>
                  </a:moveTo>
                  <a:lnTo>
                    <a:pt x="764424" y="14831"/>
                  </a:lnTo>
                  <a:lnTo>
                    <a:pt x="1092564" y="14831"/>
                  </a:lnTo>
                  <a:cubicBezTo>
                    <a:pt x="1157451" y="14831"/>
                    <a:pt x="1205652" y="17303"/>
                    <a:pt x="1237786" y="22865"/>
                  </a:cubicBezTo>
                  <a:cubicBezTo>
                    <a:pt x="1269921" y="28427"/>
                    <a:pt x="1298347" y="39550"/>
                    <a:pt x="1323684" y="56853"/>
                  </a:cubicBezTo>
                  <a:cubicBezTo>
                    <a:pt x="1349020" y="74156"/>
                    <a:pt x="1370031" y="97020"/>
                    <a:pt x="1386716" y="125446"/>
                  </a:cubicBezTo>
                  <a:cubicBezTo>
                    <a:pt x="1403402" y="153873"/>
                    <a:pt x="1412053" y="186007"/>
                    <a:pt x="1412053" y="221231"/>
                  </a:cubicBezTo>
                  <a:lnTo>
                    <a:pt x="1412053" y="221231"/>
                  </a:lnTo>
                  <a:cubicBezTo>
                    <a:pt x="1412053" y="259544"/>
                    <a:pt x="1401547" y="294768"/>
                    <a:pt x="1381155" y="326903"/>
                  </a:cubicBezTo>
                  <a:cubicBezTo>
                    <a:pt x="1360762" y="359037"/>
                    <a:pt x="1332335" y="383137"/>
                    <a:pt x="1297111" y="399204"/>
                  </a:cubicBezTo>
                  <a:lnTo>
                    <a:pt x="1297111" y="399204"/>
                  </a:lnTo>
                  <a:cubicBezTo>
                    <a:pt x="1347166" y="414035"/>
                    <a:pt x="1385480" y="438754"/>
                    <a:pt x="1412671" y="473360"/>
                  </a:cubicBezTo>
                  <a:cubicBezTo>
                    <a:pt x="1439244" y="508583"/>
                    <a:pt x="1452839" y="549369"/>
                    <a:pt x="1452839" y="596952"/>
                  </a:cubicBezTo>
                  <a:lnTo>
                    <a:pt x="1452839" y="596952"/>
                  </a:lnTo>
                  <a:cubicBezTo>
                    <a:pt x="1452839" y="634030"/>
                    <a:pt x="1444187" y="670490"/>
                    <a:pt x="1426884" y="705714"/>
                  </a:cubicBezTo>
                  <a:cubicBezTo>
                    <a:pt x="1409581" y="740938"/>
                    <a:pt x="1386098" y="769364"/>
                    <a:pt x="1355818" y="790375"/>
                  </a:cubicBezTo>
                  <a:cubicBezTo>
                    <a:pt x="1325538" y="811385"/>
                    <a:pt x="1288460" y="824363"/>
                    <a:pt x="1244584" y="829306"/>
                  </a:cubicBezTo>
                  <a:lnTo>
                    <a:pt x="1244584" y="829306"/>
                  </a:lnTo>
                  <a:cubicBezTo>
                    <a:pt x="1216776" y="832396"/>
                    <a:pt x="1150653" y="834250"/>
                    <a:pt x="1044981" y="834868"/>
                  </a:cubicBezTo>
                  <a:lnTo>
                    <a:pt x="765660" y="834868"/>
                  </a:lnTo>
                  <a:close/>
                  <a:moveTo>
                    <a:pt x="1025824" y="150783"/>
                  </a:moveTo>
                  <a:lnTo>
                    <a:pt x="930657" y="150783"/>
                  </a:lnTo>
                  <a:lnTo>
                    <a:pt x="930657" y="340498"/>
                  </a:lnTo>
                  <a:lnTo>
                    <a:pt x="1039419" y="340498"/>
                  </a:lnTo>
                  <a:cubicBezTo>
                    <a:pt x="1103688" y="340498"/>
                    <a:pt x="1143856" y="339262"/>
                    <a:pt x="1159923" y="337408"/>
                  </a:cubicBezTo>
                  <a:lnTo>
                    <a:pt x="1159923" y="337408"/>
                  </a:lnTo>
                  <a:cubicBezTo>
                    <a:pt x="1188349" y="334318"/>
                    <a:pt x="1210596" y="324431"/>
                    <a:pt x="1226663" y="307745"/>
                  </a:cubicBezTo>
                  <a:cubicBezTo>
                    <a:pt x="1242730" y="291679"/>
                    <a:pt x="1250764" y="270050"/>
                    <a:pt x="1250764" y="243478"/>
                  </a:cubicBezTo>
                  <a:lnTo>
                    <a:pt x="1250764" y="243478"/>
                  </a:lnTo>
                  <a:cubicBezTo>
                    <a:pt x="1250764" y="218141"/>
                    <a:pt x="1243966" y="197748"/>
                    <a:pt x="1229753" y="181681"/>
                  </a:cubicBezTo>
                  <a:cubicBezTo>
                    <a:pt x="1215540" y="165614"/>
                    <a:pt x="1195147" y="156345"/>
                    <a:pt x="1167338" y="152637"/>
                  </a:cubicBezTo>
                  <a:lnTo>
                    <a:pt x="1167338" y="152637"/>
                  </a:lnTo>
                  <a:cubicBezTo>
                    <a:pt x="1150653" y="150783"/>
                    <a:pt x="1103688" y="149547"/>
                    <a:pt x="1025824" y="149547"/>
                  </a:cubicBezTo>
                  <a:lnTo>
                    <a:pt x="1025824" y="149547"/>
                  </a:lnTo>
                  <a:close/>
                  <a:moveTo>
                    <a:pt x="1064138" y="477067"/>
                  </a:moveTo>
                  <a:lnTo>
                    <a:pt x="930657" y="477067"/>
                  </a:lnTo>
                  <a:lnTo>
                    <a:pt x="930657" y="696444"/>
                  </a:lnTo>
                  <a:lnTo>
                    <a:pt x="1083913" y="696444"/>
                  </a:lnTo>
                  <a:cubicBezTo>
                    <a:pt x="1143856" y="696444"/>
                    <a:pt x="1181552" y="694590"/>
                    <a:pt x="1197619" y="691501"/>
                  </a:cubicBezTo>
                  <a:lnTo>
                    <a:pt x="1197619" y="691501"/>
                  </a:lnTo>
                  <a:cubicBezTo>
                    <a:pt x="1222337" y="687175"/>
                    <a:pt x="1242112" y="676052"/>
                    <a:pt x="1257561" y="658749"/>
                  </a:cubicBezTo>
                  <a:cubicBezTo>
                    <a:pt x="1273010" y="641445"/>
                    <a:pt x="1281044" y="617963"/>
                    <a:pt x="1281044" y="588919"/>
                  </a:cubicBezTo>
                  <a:lnTo>
                    <a:pt x="1281044" y="588919"/>
                  </a:lnTo>
                  <a:cubicBezTo>
                    <a:pt x="1281044" y="564200"/>
                    <a:pt x="1274864" y="543190"/>
                    <a:pt x="1263123" y="526504"/>
                  </a:cubicBezTo>
                  <a:cubicBezTo>
                    <a:pt x="1251382" y="509202"/>
                    <a:pt x="1234079" y="496842"/>
                    <a:pt x="1211214" y="488809"/>
                  </a:cubicBezTo>
                  <a:cubicBezTo>
                    <a:pt x="1188967" y="480775"/>
                    <a:pt x="1139530" y="477067"/>
                    <a:pt x="1064138" y="477067"/>
                  </a:cubicBezTo>
                  <a:lnTo>
                    <a:pt x="1064138" y="477067"/>
                  </a:lnTo>
                  <a:close/>
                  <a:moveTo>
                    <a:pt x="2002829" y="14213"/>
                  </a:moveTo>
                  <a:lnTo>
                    <a:pt x="2331587" y="834250"/>
                  </a:lnTo>
                  <a:lnTo>
                    <a:pt x="2151141" y="834250"/>
                  </a:lnTo>
                  <a:lnTo>
                    <a:pt x="2079456" y="647625"/>
                  </a:lnTo>
                  <a:lnTo>
                    <a:pt x="1751316" y="647625"/>
                  </a:lnTo>
                  <a:lnTo>
                    <a:pt x="1683340" y="834250"/>
                  </a:lnTo>
                  <a:lnTo>
                    <a:pt x="1507838" y="834250"/>
                  </a:lnTo>
                  <a:lnTo>
                    <a:pt x="1827326" y="14213"/>
                  </a:lnTo>
                  <a:lnTo>
                    <a:pt x="2002211" y="14213"/>
                  </a:lnTo>
                  <a:close/>
                  <a:moveTo>
                    <a:pt x="1802608" y="509819"/>
                  </a:moveTo>
                  <a:lnTo>
                    <a:pt x="2026311" y="509819"/>
                  </a:lnTo>
                  <a:lnTo>
                    <a:pt x="1913224" y="205164"/>
                  </a:lnTo>
                  <a:lnTo>
                    <a:pt x="1802608" y="509819"/>
                  </a:lnTo>
                  <a:close/>
                  <a:moveTo>
                    <a:pt x="2943991" y="533302"/>
                  </a:moveTo>
                  <a:lnTo>
                    <a:pt x="2943991" y="533302"/>
                  </a:lnTo>
                  <a:lnTo>
                    <a:pt x="3104663" y="583975"/>
                  </a:lnTo>
                  <a:cubicBezTo>
                    <a:pt x="3079944" y="673580"/>
                    <a:pt x="3039158" y="739702"/>
                    <a:pt x="2981687" y="783577"/>
                  </a:cubicBezTo>
                  <a:cubicBezTo>
                    <a:pt x="2924216" y="826834"/>
                    <a:pt x="2851914" y="848463"/>
                    <a:pt x="2763545" y="848463"/>
                  </a:cubicBezTo>
                  <a:lnTo>
                    <a:pt x="2763545" y="848463"/>
                  </a:lnTo>
                  <a:cubicBezTo>
                    <a:pt x="2654783" y="848463"/>
                    <a:pt x="2565178" y="811385"/>
                    <a:pt x="2494730" y="736612"/>
                  </a:cubicBezTo>
                  <a:cubicBezTo>
                    <a:pt x="2424900" y="662456"/>
                    <a:pt x="2389676" y="560492"/>
                    <a:pt x="2389676" y="431338"/>
                  </a:cubicBezTo>
                  <a:lnTo>
                    <a:pt x="2389676" y="431338"/>
                  </a:lnTo>
                  <a:cubicBezTo>
                    <a:pt x="2389676" y="294768"/>
                    <a:pt x="2424900" y="188479"/>
                    <a:pt x="2495348" y="113087"/>
                  </a:cubicBezTo>
                  <a:cubicBezTo>
                    <a:pt x="2565796" y="37696"/>
                    <a:pt x="2658491" y="0"/>
                    <a:pt x="2773432" y="0"/>
                  </a:cubicBezTo>
                  <a:lnTo>
                    <a:pt x="2773432" y="0"/>
                  </a:lnTo>
                  <a:cubicBezTo>
                    <a:pt x="2873543" y="0"/>
                    <a:pt x="2955115" y="29662"/>
                    <a:pt x="3018147" y="88987"/>
                  </a:cubicBezTo>
                  <a:lnTo>
                    <a:pt x="3018147" y="88987"/>
                  </a:lnTo>
                  <a:cubicBezTo>
                    <a:pt x="3055225" y="124211"/>
                    <a:pt x="3083652" y="174266"/>
                    <a:pt x="3102191" y="240388"/>
                  </a:cubicBezTo>
                  <a:lnTo>
                    <a:pt x="3102191" y="240388"/>
                  </a:lnTo>
                  <a:lnTo>
                    <a:pt x="2938429" y="279319"/>
                  </a:lnTo>
                  <a:cubicBezTo>
                    <a:pt x="2928542" y="236680"/>
                    <a:pt x="2908149" y="203310"/>
                    <a:pt x="2877869" y="178591"/>
                  </a:cubicBezTo>
                  <a:cubicBezTo>
                    <a:pt x="2846971" y="153873"/>
                    <a:pt x="2809893" y="141514"/>
                    <a:pt x="2765399" y="141514"/>
                  </a:cubicBezTo>
                  <a:lnTo>
                    <a:pt x="2765399" y="141514"/>
                  </a:lnTo>
                  <a:cubicBezTo>
                    <a:pt x="2704838" y="141514"/>
                    <a:pt x="2655401" y="163142"/>
                    <a:pt x="2617087" y="207018"/>
                  </a:cubicBezTo>
                  <a:cubicBezTo>
                    <a:pt x="2579391" y="250893"/>
                    <a:pt x="2560234" y="321341"/>
                    <a:pt x="2560234" y="418979"/>
                  </a:cubicBezTo>
                  <a:lnTo>
                    <a:pt x="2560234" y="418979"/>
                  </a:lnTo>
                  <a:cubicBezTo>
                    <a:pt x="2560234" y="522797"/>
                    <a:pt x="2578773" y="596334"/>
                    <a:pt x="2616469" y="640210"/>
                  </a:cubicBezTo>
                  <a:cubicBezTo>
                    <a:pt x="2653547" y="684085"/>
                    <a:pt x="2702366" y="706332"/>
                    <a:pt x="2761691" y="706332"/>
                  </a:cubicBezTo>
                  <a:lnTo>
                    <a:pt x="2761691" y="706332"/>
                  </a:lnTo>
                  <a:cubicBezTo>
                    <a:pt x="2805567" y="706332"/>
                    <a:pt x="2843263" y="692118"/>
                    <a:pt x="2875397" y="664310"/>
                  </a:cubicBezTo>
                  <a:cubicBezTo>
                    <a:pt x="2906913" y="636502"/>
                    <a:pt x="2929778" y="592627"/>
                    <a:pt x="2943373" y="532066"/>
                  </a:cubicBezTo>
                  <a:close/>
                </a:path>
              </a:pathLst>
            </a:custGeom>
            <a:solidFill>
              <a:srgbClr val="009AD7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0000C941-5510-5D3F-62F4-30AD2D2C95A7}"/>
                </a:ext>
              </a:extLst>
            </p:cNvPr>
            <p:cNvSpPr/>
            <p:nvPr/>
          </p:nvSpPr>
          <p:spPr>
            <a:xfrm>
              <a:off x="6306416" y="2074362"/>
              <a:ext cx="3049045" cy="847845"/>
            </a:xfrm>
            <a:custGeom>
              <a:avLst/>
              <a:gdLst>
                <a:gd name="connsiteX0" fmla="*/ 108762 w 3049045"/>
                <a:gd name="connsiteY0" fmla="*/ 834250 h 847845"/>
                <a:gd name="connsiteX1" fmla="*/ 0 w 3049045"/>
                <a:gd name="connsiteY1" fmla="*/ 834250 h 847845"/>
                <a:gd name="connsiteX2" fmla="*/ 0 w 3049045"/>
                <a:gd name="connsiteY2" fmla="*/ 14213 h 847845"/>
                <a:gd name="connsiteX3" fmla="*/ 363982 w 3049045"/>
                <a:gd name="connsiteY3" fmla="*/ 14213 h 847845"/>
                <a:gd name="connsiteX4" fmla="*/ 530833 w 3049045"/>
                <a:gd name="connsiteY4" fmla="*/ 36460 h 847845"/>
                <a:gd name="connsiteX5" fmla="*/ 622292 w 3049045"/>
                <a:gd name="connsiteY5" fmla="*/ 114323 h 847845"/>
                <a:gd name="connsiteX6" fmla="*/ 656280 w 3049045"/>
                <a:gd name="connsiteY6" fmla="*/ 237916 h 847845"/>
                <a:gd name="connsiteX7" fmla="*/ 656280 w 3049045"/>
                <a:gd name="connsiteY7" fmla="*/ 237916 h 847845"/>
                <a:gd name="connsiteX8" fmla="*/ 600045 w 3049045"/>
                <a:gd name="connsiteY8" fmla="*/ 384991 h 847845"/>
                <a:gd name="connsiteX9" fmla="*/ 425779 w 3049045"/>
                <a:gd name="connsiteY9" fmla="*/ 461000 h 847845"/>
                <a:gd name="connsiteX10" fmla="*/ 425779 w 3049045"/>
                <a:gd name="connsiteY10" fmla="*/ 461000 h 847845"/>
                <a:gd name="connsiteX11" fmla="*/ 491283 w 3049045"/>
                <a:gd name="connsiteY11" fmla="*/ 501786 h 847845"/>
                <a:gd name="connsiteX12" fmla="*/ 491283 w 3049045"/>
                <a:gd name="connsiteY12" fmla="*/ 501786 h 847845"/>
                <a:gd name="connsiteX13" fmla="*/ 581506 w 3049045"/>
                <a:gd name="connsiteY13" fmla="*/ 610547 h 847845"/>
                <a:gd name="connsiteX14" fmla="*/ 581506 w 3049045"/>
                <a:gd name="connsiteY14" fmla="*/ 610547 h 847845"/>
                <a:gd name="connsiteX15" fmla="*/ 724256 w 3049045"/>
                <a:gd name="connsiteY15" fmla="*/ 833632 h 847845"/>
                <a:gd name="connsiteX16" fmla="*/ 587686 w 3049045"/>
                <a:gd name="connsiteY16" fmla="*/ 833632 h 847845"/>
                <a:gd name="connsiteX17" fmla="*/ 478924 w 3049045"/>
                <a:gd name="connsiteY17" fmla="*/ 663074 h 847845"/>
                <a:gd name="connsiteX18" fmla="*/ 400442 w 3049045"/>
                <a:gd name="connsiteY18" fmla="*/ 549987 h 847845"/>
                <a:gd name="connsiteX19" fmla="*/ 345443 w 3049045"/>
                <a:gd name="connsiteY19" fmla="*/ 494988 h 847845"/>
                <a:gd name="connsiteX20" fmla="*/ 296006 w 3049045"/>
                <a:gd name="connsiteY20" fmla="*/ 473360 h 847845"/>
                <a:gd name="connsiteX21" fmla="*/ 296006 w 3049045"/>
                <a:gd name="connsiteY21" fmla="*/ 473360 h 847845"/>
                <a:gd name="connsiteX22" fmla="*/ 235445 w 3049045"/>
                <a:gd name="connsiteY22" fmla="*/ 469652 h 847845"/>
                <a:gd name="connsiteX23" fmla="*/ 109380 w 3049045"/>
                <a:gd name="connsiteY23" fmla="*/ 469652 h 847845"/>
                <a:gd name="connsiteX24" fmla="*/ 109380 w 3049045"/>
                <a:gd name="connsiteY24" fmla="*/ 833632 h 847845"/>
                <a:gd name="connsiteX25" fmla="*/ 108762 w 3049045"/>
                <a:gd name="connsiteY25" fmla="*/ 104436 h 847845"/>
                <a:gd name="connsiteX26" fmla="*/ 108762 w 3049045"/>
                <a:gd name="connsiteY26" fmla="*/ 375722 h 847845"/>
                <a:gd name="connsiteX27" fmla="*/ 342353 w 3049045"/>
                <a:gd name="connsiteY27" fmla="*/ 375722 h 847845"/>
                <a:gd name="connsiteX28" fmla="*/ 458531 w 3049045"/>
                <a:gd name="connsiteY28" fmla="*/ 360272 h 847845"/>
                <a:gd name="connsiteX29" fmla="*/ 522181 w 3049045"/>
                <a:gd name="connsiteY29" fmla="*/ 310835 h 847845"/>
                <a:gd name="connsiteX30" fmla="*/ 543810 w 3049045"/>
                <a:gd name="connsiteY30" fmla="*/ 237298 h 847845"/>
                <a:gd name="connsiteX31" fmla="*/ 543810 w 3049045"/>
                <a:gd name="connsiteY31" fmla="*/ 237298 h 847845"/>
                <a:gd name="connsiteX32" fmla="*/ 501789 w 3049045"/>
                <a:gd name="connsiteY32" fmla="*/ 141513 h 847845"/>
                <a:gd name="connsiteX33" fmla="*/ 368308 w 3049045"/>
                <a:gd name="connsiteY33" fmla="*/ 103818 h 847845"/>
                <a:gd name="connsiteX34" fmla="*/ 108762 w 3049045"/>
                <a:gd name="connsiteY34" fmla="*/ 103818 h 847845"/>
                <a:gd name="connsiteX35" fmla="*/ 1134586 w 3049045"/>
                <a:gd name="connsiteY35" fmla="*/ 834250 h 847845"/>
                <a:gd name="connsiteX36" fmla="*/ 821895 w 3049045"/>
                <a:gd name="connsiteY36" fmla="*/ 834250 h 847845"/>
                <a:gd name="connsiteX37" fmla="*/ 821895 w 3049045"/>
                <a:gd name="connsiteY37" fmla="*/ 14213 h 847845"/>
                <a:gd name="connsiteX38" fmla="*/ 1129642 w 3049045"/>
                <a:gd name="connsiteY38" fmla="*/ 14213 h 847845"/>
                <a:gd name="connsiteX39" fmla="*/ 1280426 w 3049045"/>
                <a:gd name="connsiteY39" fmla="*/ 38932 h 847845"/>
                <a:gd name="connsiteX40" fmla="*/ 1369413 w 3049045"/>
                <a:gd name="connsiteY40" fmla="*/ 115559 h 847845"/>
                <a:gd name="connsiteX41" fmla="*/ 1401547 w 3049045"/>
                <a:gd name="connsiteY41" fmla="*/ 223703 h 847845"/>
                <a:gd name="connsiteX42" fmla="*/ 1401547 w 3049045"/>
                <a:gd name="connsiteY42" fmla="*/ 223703 h 847845"/>
                <a:gd name="connsiteX43" fmla="*/ 1373121 w 3049045"/>
                <a:gd name="connsiteY43" fmla="*/ 322577 h 847845"/>
                <a:gd name="connsiteX44" fmla="*/ 1287224 w 3049045"/>
                <a:gd name="connsiteY44" fmla="*/ 397350 h 847845"/>
                <a:gd name="connsiteX45" fmla="*/ 1287224 w 3049045"/>
                <a:gd name="connsiteY45" fmla="*/ 397350 h 847845"/>
                <a:gd name="connsiteX46" fmla="*/ 1401547 w 3049045"/>
                <a:gd name="connsiteY46" fmla="*/ 472124 h 847845"/>
                <a:gd name="connsiteX47" fmla="*/ 1441715 w 3049045"/>
                <a:gd name="connsiteY47" fmla="*/ 596334 h 847845"/>
                <a:gd name="connsiteX48" fmla="*/ 1441715 w 3049045"/>
                <a:gd name="connsiteY48" fmla="*/ 596334 h 847845"/>
                <a:gd name="connsiteX49" fmla="*/ 1417615 w 3049045"/>
                <a:gd name="connsiteY49" fmla="*/ 703242 h 847845"/>
                <a:gd name="connsiteX50" fmla="*/ 1357672 w 3049045"/>
                <a:gd name="connsiteY50" fmla="*/ 779869 h 847845"/>
                <a:gd name="connsiteX51" fmla="*/ 1268067 w 3049045"/>
                <a:gd name="connsiteY51" fmla="*/ 820655 h 847845"/>
                <a:gd name="connsiteX52" fmla="*/ 1135822 w 3049045"/>
                <a:gd name="connsiteY52" fmla="*/ 834250 h 847845"/>
                <a:gd name="connsiteX53" fmla="*/ 1135822 w 3049045"/>
                <a:gd name="connsiteY53" fmla="*/ 834250 h 847845"/>
                <a:gd name="connsiteX54" fmla="*/ 930039 w 3049045"/>
                <a:gd name="connsiteY54" fmla="*/ 110615 h 847845"/>
                <a:gd name="connsiteX55" fmla="*/ 930039 w 3049045"/>
                <a:gd name="connsiteY55" fmla="*/ 358418 h 847845"/>
                <a:gd name="connsiteX56" fmla="*/ 1107395 w 3049045"/>
                <a:gd name="connsiteY56" fmla="*/ 358418 h 847845"/>
                <a:gd name="connsiteX57" fmla="*/ 1211214 w 3049045"/>
                <a:gd name="connsiteY57" fmla="*/ 349149 h 847845"/>
                <a:gd name="connsiteX58" fmla="*/ 1211214 w 3049045"/>
                <a:gd name="connsiteY58" fmla="*/ 349149 h 847845"/>
                <a:gd name="connsiteX59" fmla="*/ 1273628 w 3049045"/>
                <a:gd name="connsiteY59" fmla="*/ 308363 h 847845"/>
                <a:gd name="connsiteX60" fmla="*/ 1294639 w 3049045"/>
                <a:gd name="connsiteY60" fmla="*/ 236680 h 847845"/>
                <a:gd name="connsiteX61" fmla="*/ 1294639 w 3049045"/>
                <a:gd name="connsiteY61" fmla="*/ 236680 h 847845"/>
                <a:gd name="connsiteX62" fmla="*/ 1274864 w 3049045"/>
                <a:gd name="connsiteY62" fmla="*/ 164996 h 847845"/>
                <a:gd name="connsiteX63" fmla="*/ 1219247 w 3049045"/>
                <a:gd name="connsiteY63" fmla="*/ 122357 h 847845"/>
                <a:gd name="connsiteX64" fmla="*/ 1094418 w 3049045"/>
                <a:gd name="connsiteY64" fmla="*/ 110615 h 847845"/>
                <a:gd name="connsiteX65" fmla="*/ 930657 w 3049045"/>
                <a:gd name="connsiteY65" fmla="*/ 110615 h 847845"/>
                <a:gd name="connsiteX66" fmla="*/ 930039 w 3049045"/>
                <a:gd name="connsiteY66" fmla="*/ 455439 h 847845"/>
                <a:gd name="connsiteX67" fmla="*/ 930039 w 3049045"/>
                <a:gd name="connsiteY67" fmla="*/ 737230 h 847845"/>
                <a:gd name="connsiteX68" fmla="*/ 1134586 w 3049045"/>
                <a:gd name="connsiteY68" fmla="*/ 737230 h 847845"/>
                <a:gd name="connsiteX69" fmla="*/ 1208124 w 3049045"/>
                <a:gd name="connsiteY69" fmla="*/ 733522 h 847845"/>
                <a:gd name="connsiteX70" fmla="*/ 1208124 w 3049045"/>
                <a:gd name="connsiteY70" fmla="*/ 733522 h 847845"/>
                <a:gd name="connsiteX71" fmla="*/ 1270539 w 3049045"/>
                <a:gd name="connsiteY71" fmla="*/ 711275 h 847845"/>
                <a:gd name="connsiteX72" fmla="*/ 1311942 w 3049045"/>
                <a:gd name="connsiteY72" fmla="*/ 665546 h 847845"/>
                <a:gd name="connsiteX73" fmla="*/ 1328010 w 3049045"/>
                <a:gd name="connsiteY73" fmla="*/ 596334 h 847845"/>
                <a:gd name="connsiteX74" fmla="*/ 1328010 w 3049045"/>
                <a:gd name="connsiteY74" fmla="*/ 596334 h 847845"/>
                <a:gd name="connsiteX75" fmla="*/ 1304527 w 3049045"/>
                <a:gd name="connsiteY75" fmla="*/ 516617 h 847845"/>
                <a:gd name="connsiteX76" fmla="*/ 1239640 w 3049045"/>
                <a:gd name="connsiteY76" fmla="*/ 469034 h 847845"/>
                <a:gd name="connsiteX77" fmla="*/ 1119755 w 3049045"/>
                <a:gd name="connsiteY77" fmla="*/ 455439 h 847845"/>
                <a:gd name="connsiteX78" fmla="*/ 930039 w 3049045"/>
                <a:gd name="connsiteY78" fmla="*/ 455439 h 847845"/>
                <a:gd name="connsiteX79" fmla="*/ 1615982 w 3049045"/>
                <a:gd name="connsiteY79" fmla="*/ 834250 h 847845"/>
                <a:gd name="connsiteX80" fmla="*/ 1500422 w 3049045"/>
                <a:gd name="connsiteY80" fmla="*/ 834250 h 847845"/>
                <a:gd name="connsiteX81" fmla="*/ 1815585 w 3049045"/>
                <a:gd name="connsiteY81" fmla="*/ 14213 h 847845"/>
                <a:gd name="connsiteX82" fmla="*/ 1932380 w 3049045"/>
                <a:gd name="connsiteY82" fmla="*/ 14213 h 847845"/>
                <a:gd name="connsiteX83" fmla="*/ 2267936 w 3049045"/>
                <a:gd name="connsiteY83" fmla="*/ 834250 h 847845"/>
                <a:gd name="connsiteX84" fmla="*/ 2144343 w 3049045"/>
                <a:gd name="connsiteY84" fmla="*/ 834250 h 847845"/>
                <a:gd name="connsiteX85" fmla="*/ 2048558 w 3049045"/>
                <a:gd name="connsiteY85" fmla="*/ 585829 h 847845"/>
                <a:gd name="connsiteX86" fmla="*/ 1705587 w 3049045"/>
                <a:gd name="connsiteY86" fmla="*/ 585829 h 847845"/>
                <a:gd name="connsiteX87" fmla="*/ 1615364 w 3049045"/>
                <a:gd name="connsiteY87" fmla="*/ 834250 h 847845"/>
                <a:gd name="connsiteX88" fmla="*/ 1827326 w 3049045"/>
                <a:gd name="connsiteY88" fmla="*/ 256455 h 847845"/>
                <a:gd name="connsiteX89" fmla="*/ 1737103 w 3049045"/>
                <a:gd name="connsiteY89" fmla="*/ 496842 h 847845"/>
                <a:gd name="connsiteX90" fmla="*/ 2015188 w 3049045"/>
                <a:gd name="connsiteY90" fmla="*/ 496842 h 847845"/>
                <a:gd name="connsiteX91" fmla="*/ 1929291 w 3049045"/>
                <a:gd name="connsiteY91" fmla="*/ 269432 h 847845"/>
                <a:gd name="connsiteX92" fmla="*/ 1871202 w 3049045"/>
                <a:gd name="connsiteY92" fmla="*/ 99492 h 847845"/>
                <a:gd name="connsiteX93" fmla="*/ 1871202 w 3049045"/>
                <a:gd name="connsiteY93" fmla="*/ 99492 h 847845"/>
                <a:gd name="connsiteX94" fmla="*/ 1826708 w 3049045"/>
                <a:gd name="connsiteY94" fmla="*/ 256455 h 847845"/>
                <a:gd name="connsiteX95" fmla="*/ 1826708 w 3049045"/>
                <a:gd name="connsiteY95" fmla="*/ 256455 h 847845"/>
                <a:gd name="connsiteX96" fmla="*/ 2940283 w 3049045"/>
                <a:gd name="connsiteY96" fmla="*/ 546279 h 847845"/>
                <a:gd name="connsiteX97" fmla="*/ 2940283 w 3049045"/>
                <a:gd name="connsiteY97" fmla="*/ 546279 h 847845"/>
                <a:gd name="connsiteX98" fmla="*/ 3049045 w 3049045"/>
                <a:gd name="connsiteY98" fmla="*/ 573470 h 847845"/>
                <a:gd name="connsiteX99" fmla="*/ 2926070 w 3049045"/>
                <a:gd name="connsiteY99" fmla="*/ 777397 h 847845"/>
                <a:gd name="connsiteX100" fmla="*/ 2709164 w 3049045"/>
                <a:gd name="connsiteY100" fmla="*/ 847845 h 847845"/>
                <a:gd name="connsiteX101" fmla="*/ 2709164 w 3049045"/>
                <a:gd name="connsiteY101" fmla="*/ 847845 h 847845"/>
                <a:gd name="connsiteX102" fmla="*/ 2493494 w 3049045"/>
                <a:gd name="connsiteY102" fmla="*/ 794082 h 847845"/>
                <a:gd name="connsiteX103" fmla="*/ 2366811 w 3049045"/>
                <a:gd name="connsiteY103" fmla="*/ 637738 h 847845"/>
                <a:gd name="connsiteX104" fmla="*/ 2323553 w 3049045"/>
                <a:gd name="connsiteY104" fmla="*/ 417743 h 847845"/>
                <a:gd name="connsiteX105" fmla="*/ 2323553 w 3049045"/>
                <a:gd name="connsiteY105" fmla="*/ 417743 h 847845"/>
                <a:gd name="connsiteX106" fmla="*/ 2372372 w 3049045"/>
                <a:gd name="connsiteY106" fmla="*/ 194040 h 847845"/>
                <a:gd name="connsiteX107" fmla="*/ 2512033 w 3049045"/>
                <a:gd name="connsiteY107" fmla="*/ 49437 h 847845"/>
                <a:gd name="connsiteX108" fmla="*/ 2711018 w 3049045"/>
                <a:gd name="connsiteY108" fmla="*/ 0 h 847845"/>
                <a:gd name="connsiteX109" fmla="*/ 2711018 w 3049045"/>
                <a:gd name="connsiteY109" fmla="*/ 0 h 847845"/>
                <a:gd name="connsiteX110" fmla="*/ 2918037 w 3049045"/>
                <a:gd name="connsiteY110" fmla="*/ 62414 h 847845"/>
                <a:gd name="connsiteX111" fmla="*/ 3034832 w 3049045"/>
                <a:gd name="connsiteY111" fmla="*/ 238534 h 847845"/>
                <a:gd name="connsiteX112" fmla="*/ 3034832 w 3049045"/>
                <a:gd name="connsiteY112" fmla="*/ 238534 h 847845"/>
                <a:gd name="connsiteX113" fmla="*/ 2927924 w 3049045"/>
                <a:gd name="connsiteY113" fmla="*/ 263870 h 847845"/>
                <a:gd name="connsiteX114" fmla="*/ 2845117 w 3049045"/>
                <a:gd name="connsiteY114" fmla="*/ 133480 h 847845"/>
                <a:gd name="connsiteX115" fmla="*/ 2708546 w 3049045"/>
                <a:gd name="connsiteY115" fmla="*/ 92694 h 847845"/>
                <a:gd name="connsiteX116" fmla="*/ 2708546 w 3049045"/>
                <a:gd name="connsiteY116" fmla="*/ 92694 h 847845"/>
                <a:gd name="connsiteX117" fmla="*/ 2550347 w 3049045"/>
                <a:gd name="connsiteY117" fmla="*/ 137806 h 847845"/>
                <a:gd name="connsiteX118" fmla="*/ 2461359 w 3049045"/>
                <a:gd name="connsiteY118" fmla="*/ 259544 h 847845"/>
                <a:gd name="connsiteX119" fmla="*/ 2435405 w 3049045"/>
                <a:gd name="connsiteY119" fmla="*/ 417125 h 847845"/>
                <a:gd name="connsiteX120" fmla="*/ 2435405 w 3049045"/>
                <a:gd name="connsiteY120" fmla="*/ 417125 h 847845"/>
                <a:gd name="connsiteX121" fmla="*/ 2465685 w 3049045"/>
                <a:gd name="connsiteY121" fmla="*/ 600042 h 847845"/>
                <a:gd name="connsiteX122" fmla="*/ 2560852 w 3049045"/>
                <a:gd name="connsiteY122" fmla="*/ 716837 h 847845"/>
                <a:gd name="connsiteX123" fmla="*/ 2699895 w 3049045"/>
                <a:gd name="connsiteY123" fmla="*/ 755151 h 847845"/>
                <a:gd name="connsiteX124" fmla="*/ 2699895 w 3049045"/>
                <a:gd name="connsiteY124" fmla="*/ 755151 h 847845"/>
                <a:gd name="connsiteX125" fmla="*/ 2854386 w 3049045"/>
                <a:gd name="connsiteY125" fmla="*/ 702624 h 847845"/>
                <a:gd name="connsiteX126" fmla="*/ 2940283 w 3049045"/>
                <a:gd name="connsiteY126" fmla="*/ 546279 h 8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3049045" h="847845">
                  <a:moveTo>
                    <a:pt x="108762" y="834250"/>
                  </a:moveTo>
                  <a:lnTo>
                    <a:pt x="0" y="834250"/>
                  </a:lnTo>
                  <a:lnTo>
                    <a:pt x="0" y="14213"/>
                  </a:lnTo>
                  <a:lnTo>
                    <a:pt x="363982" y="14213"/>
                  </a:lnTo>
                  <a:cubicBezTo>
                    <a:pt x="436902" y="14213"/>
                    <a:pt x="492519" y="21629"/>
                    <a:pt x="530833" y="36460"/>
                  </a:cubicBezTo>
                  <a:cubicBezTo>
                    <a:pt x="569147" y="51291"/>
                    <a:pt x="599427" y="77245"/>
                    <a:pt x="622292" y="114323"/>
                  </a:cubicBezTo>
                  <a:cubicBezTo>
                    <a:pt x="645157" y="151401"/>
                    <a:pt x="656280" y="192804"/>
                    <a:pt x="656280" y="237916"/>
                  </a:cubicBezTo>
                  <a:lnTo>
                    <a:pt x="656280" y="237916"/>
                  </a:lnTo>
                  <a:cubicBezTo>
                    <a:pt x="656280" y="296004"/>
                    <a:pt x="637123" y="344823"/>
                    <a:pt x="600045" y="384991"/>
                  </a:cubicBezTo>
                  <a:cubicBezTo>
                    <a:pt x="562349" y="425159"/>
                    <a:pt x="504260" y="450495"/>
                    <a:pt x="425779" y="461000"/>
                  </a:cubicBezTo>
                  <a:lnTo>
                    <a:pt x="425779" y="461000"/>
                  </a:lnTo>
                  <a:cubicBezTo>
                    <a:pt x="454205" y="474596"/>
                    <a:pt x="476452" y="488191"/>
                    <a:pt x="491283" y="501786"/>
                  </a:cubicBezTo>
                  <a:lnTo>
                    <a:pt x="491283" y="501786"/>
                  </a:lnTo>
                  <a:cubicBezTo>
                    <a:pt x="522799" y="530830"/>
                    <a:pt x="553080" y="567290"/>
                    <a:pt x="581506" y="610547"/>
                  </a:cubicBezTo>
                  <a:lnTo>
                    <a:pt x="581506" y="610547"/>
                  </a:lnTo>
                  <a:lnTo>
                    <a:pt x="724256" y="833632"/>
                  </a:lnTo>
                  <a:lnTo>
                    <a:pt x="587686" y="833632"/>
                  </a:lnTo>
                  <a:lnTo>
                    <a:pt x="478924" y="663074"/>
                  </a:lnTo>
                  <a:cubicBezTo>
                    <a:pt x="447408" y="613637"/>
                    <a:pt x="420835" y="575941"/>
                    <a:pt x="400442" y="549987"/>
                  </a:cubicBezTo>
                  <a:cubicBezTo>
                    <a:pt x="380049" y="524033"/>
                    <a:pt x="361510" y="505494"/>
                    <a:pt x="345443" y="494988"/>
                  </a:cubicBezTo>
                  <a:cubicBezTo>
                    <a:pt x="329376" y="484483"/>
                    <a:pt x="312691" y="477067"/>
                    <a:pt x="296006" y="473360"/>
                  </a:cubicBezTo>
                  <a:lnTo>
                    <a:pt x="296006" y="473360"/>
                  </a:lnTo>
                  <a:cubicBezTo>
                    <a:pt x="283646" y="470888"/>
                    <a:pt x="263254" y="469652"/>
                    <a:pt x="235445" y="469652"/>
                  </a:cubicBezTo>
                  <a:lnTo>
                    <a:pt x="109380" y="469652"/>
                  </a:lnTo>
                  <a:lnTo>
                    <a:pt x="109380" y="833632"/>
                  </a:lnTo>
                  <a:close/>
                  <a:moveTo>
                    <a:pt x="108762" y="104436"/>
                  </a:moveTo>
                  <a:lnTo>
                    <a:pt x="108762" y="375722"/>
                  </a:lnTo>
                  <a:lnTo>
                    <a:pt x="342353" y="375722"/>
                  </a:lnTo>
                  <a:cubicBezTo>
                    <a:pt x="391791" y="375722"/>
                    <a:pt x="430722" y="370778"/>
                    <a:pt x="458531" y="360272"/>
                  </a:cubicBezTo>
                  <a:cubicBezTo>
                    <a:pt x="486339" y="349767"/>
                    <a:pt x="507968" y="333700"/>
                    <a:pt x="522181" y="310835"/>
                  </a:cubicBezTo>
                  <a:cubicBezTo>
                    <a:pt x="537013" y="288589"/>
                    <a:pt x="543810" y="263870"/>
                    <a:pt x="543810" y="237298"/>
                  </a:cubicBezTo>
                  <a:lnTo>
                    <a:pt x="543810" y="237298"/>
                  </a:lnTo>
                  <a:cubicBezTo>
                    <a:pt x="543810" y="198366"/>
                    <a:pt x="529597" y="166850"/>
                    <a:pt x="501789" y="141513"/>
                  </a:cubicBezTo>
                  <a:cubicBezTo>
                    <a:pt x="473362" y="116795"/>
                    <a:pt x="428869" y="103818"/>
                    <a:pt x="368308" y="103818"/>
                  </a:cubicBezTo>
                  <a:lnTo>
                    <a:pt x="108762" y="103818"/>
                  </a:lnTo>
                  <a:close/>
                  <a:moveTo>
                    <a:pt x="1134586" y="834250"/>
                  </a:moveTo>
                  <a:lnTo>
                    <a:pt x="821895" y="834250"/>
                  </a:lnTo>
                  <a:lnTo>
                    <a:pt x="821895" y="14213"/>
                  </a:lnTo>
                  <a:lnTo>
                    <a:pt x="1129642" y="14213"/>
                  </a:lnTo>
                  <a:cubicBezTo>
                    <a:pt x="1192057" y="14213"/>
                    <a:pt x="1242730" y="22247"/>
                    <a:pt x="1280426" y="38932"/>
                  </a:cubicBezTo>
                  <a:cubicBezTo>
                    <a:pt x="1318122" y="55617"/>
                    <a:pt x="1347784" y="80953"/>
                    <a:pt x="1369413" y="115559"/>
                  </a:cubicBezTo>
                  <a:cubicBezTo>
                    <a:pt x="1391042" y="150165"/>
                    <a:pt x="1401547" y="186007"/>
                    <a:pt x="1401547" y="223703"/>
                  </a:cubicBezTo>
                  <a:lnTo>
                    <a:pt x="1401547" y="223703"/>
                  </a:lnTo>
                  <a:cubicBezTo>
                    <a:pt x="1401547" y="258926"/>
                    <a:pt x="1392278" y="291679"/>
                    <a:pt x="1373121" y="322577"/>
                  </a:cubicBezTo>
                  <a:cubicBezTo>
                    <a:pt x="1353964" y="353475"/>
                    <a:pt x="1325537" y="378811"/>
                    <a:pt x="1287224" y="397350"/>
                  </a:cubicBezTo>
                  <a:lnTo>
                    <a:pt x="1287224" y="397350"/>
                  </a:lnTo>
                  <a:cubicBezTo>
                    <a:pt x="1336661" y="412181"/>
                    <a:pt x="1374975" y="436900"/>
                    <a:pt x="1401547" y="472124"/>
                  </a:cubicBezTo>
                  <a:cubicBezTo>
                    <a:pt x="1428120" y="507348"/>
                    <a:pt x="1441715" y="548751"/>
                    <a:pt x="1441715" y="596334"/>
                  </a:cubicBezTo>
                  <a:lnTo>
                    <a:pt x="1441715" y="596334"/>
                  </a:lnTo>
                  <a:cubicBezTo>
                    <a:pt x="1441715" y="634648"/>
                    <a:pt x="1433682" y="670490"/>
                    <a:pt x="1417615" y="703242"/>
                  </a:cubicBezTo>
                  <a:cubicBezTo>
                    <a:pt x="1401547" y="735994"/>
                    <a:pt x="1381154" y="761948"/>
                    <a:pt x="1357672" y="779869"/>
                  </a:cubicBezTo>
                  <a:cubicBezTo>
                    <a:pt x="1333571" y="797790"/>
                    <a:pt x="1303909" y="811385"/>
                    <a:pt x="1268067" y="820655"/>
                  </a:cubicBezTo>
                  <a:cubicBezTo>
                    <a:pt x="1232225" y="829924"/>
                    <a:pt x="1187731" y="834250"/>
                    <a:pt x="1135822" y="834250"/>
                  </a:cubicBezTo>
                  <a:lnTo>
                    <a:pt x="1135822" y="834250"/>
                  </a:lnTo>
                  <a:close/>
                  <a:moveTo>
                    <a:pt x="930039" y="110615"/>
                  </a:moveTo>
                  <a:lnTo>
                    <a:pt x="930039" y="358418"/>
                  </a:lnTo>
                  <a:lnTo>
                    <a:pt x="1107395" y="358418"/>
                  </a:lnTo>
                  <a:cubicBezTo>
                    <a:pt x="1155597" y="358418"/>
                    <a:pt x="1190203" y="355329"/>
                    <a:pt x="1211214" y="349149"/>
                  </a:cubicBezTo>
                  <a:lnTo>
                    <a:pt x="1211214" y="349149"/>
                  </a:lnTo>
                  <a:cubicBezTo>
                    <a:pt x="1239022" y="341116"/>
                    <a:pt x="1259415" y="327520"/>
                    <a:pt x="1273628" y="308363"/>
                  </a:cubicBezTo>
                  <a:cubicBezTo>
                    <a:pt x="1287842" y="289207"/>
                    <a:pt x="1294639" y="265724"/>
                    <a:pt x="1294639" y="236680"/>
                  </a:cubicBezTo>
                  <a:lnTo>
                    <a:pt x="1294639" y="236680"/>
                  </a:lnTo>
                  <a:cubicBezTo>
                    <a:pt x="1294639" y="209489"/>
                    <a:pt x="1287842" y="185389"/>
                    <a:pt x="1274864" y="164996"/>
                  </a:cubicBezTo>
                  <a:cubicBezTo>
                    <a:pt x="1261887" y="143985"/>
                    <a:pt x="1243348" y="130390"/>
                    <a:pt x="1219247" y="122357"/>
                  </a:cubicBezTo>
                  <a:cubicBezTo>
                    <a:pt x="1195147" y="114941"/>
                    <a:pt x="1153125" y="110615"/>
                    <a:pt x="1094418" y="110615"/>
                  </a:cubicBezTo>
                  <a:lnTo>
                    <a:pt x="930657" y="110615"/>
                  </a:lnTo>
                  <a:close/>
                  <a:moveTo>
                    <a:pt x="930039" y="455439"/>
                  </a:moveTo>
                  <a:lnTo>
                    <a:pt x="930039" y="737230"/>
                  </a:lnTo>
                  <a:lnTo>
                    <a:pt x="1134586" y="737230"/>
                  </a:lnTo>
                  <a:cubicBezTo>
                    <a:pt x="1169810" y="737230"/>
                    <a:pt x="1194529" y="735994"/>
                    <a:pt x="1208124" y="733522"/>
                  </a:cubicBezTo>
                  <a:lnTo>
                    <a:pt x="1208124" y="733522"/>
                  </a:lnTo>
                  <a:cubicBezTo>
                    <a:pt x="1232843" y="729196"/>
                    <a:pt x="1253854" y="721781"/>
                    <a:pt x="1270539" y="711275"/>
                  </a:cubicBezTo>
                  <a:cubicBezTo>
                    <a:pt x="1287224" y="700770"/>
                    <a:pt x="1301437" y="685939"/>
                    <a:pt x="1311942" y="665546"/>
                  </a:cubicBezTo>
                  <a:cubicBezTo>
                    <a:pt x="1323066" y="645771"/>
                    <a:pt x="1328010" y="622289"/>
                    <a:pt x="1328010" y="596334"/>
                  </a:cubicBezTo>
                  <a:lnTo>
                    <a:pt x="1328010" y="596334"/>
                  </a:lnTo>
                  <a:cubicBezTo>
                    <a:pt x="1328010" y="565436"/>
                    <a:pt x="1319976" y="538864"/>
                    <a:pt x="1304527" y="516617"/>
                  </a:cubicBezTo>
                  <a:cubicBezTo>
                    <a:pt x="1289078" y="493752"/>
                    <a:pt x="1267449" y="478303"/>
                    <a:pt x="1239640" y="469034"/>
                  </a:cubicBezTo>
                  <a:cubicBezTo>
                    <a:pt x="1211832" y="459764"/>
                    <a:pt x="1171664" y="455439"/>
                    <a:pt x="1119755" y="455439"/>
                  </a:cubicBezTo>
                  <a:lnTo>
                    <a:pt x="930039" y="455439"/>
                  </a:lnTo>
                  <a:close/>
                  <a:moveTo>
                    <a:pt x="1615982" y="834250"/>
                  </a:moveTo>
                  <a:lnTo>
                    <a:pt x="1500422" y="834250"/>
                  </a:lnTo>
                  <a:lnTo>
                    <a:pt x="1815585" y="14213"/>
                  </a:lnTo>
                  <a:lnTo>
                    <a:pt x="1932380" y="14213"/>
                  </a:lnTo>
                  <a:lnTo>
                    <a:pt x="2267936" y="834250"/>
                  </a:lnTo>
                  <a:lnTo>
                    <a:pt x="2144343" y="834250"/>
                  </a:lnTo>
                  <a:lnTo>
                    <a:pt x="2048558" y="585829"/>
                  </a:lnTo>
                  <a:lnTo>
                    <a:pt x="1705587" y="585829"/>
                  </a:lnTo>
                  <a:lnTo>
                    <a:pt x="1615364" y="834250"/>
                  </a:lnTo>
                  <a:close/>
                  <a:moveTo>
                    <a:pt x="1827326" y="256455"/>
                  </a:moveTo>
                  <a:lnTo>
                    <a:pt x="1737103" y="496842"/>
                  </a:lnTo>
                  <a:lnTo>
                    <a:pt x="2015188" y="496842"/>
                  </a:lnTo>
                  <a:lnTo>
                    <a:pt x="1929291" y="269432"/>
                  </a:lnTo>
                  <a:cubicBezTo>
                    <a:pt x="1903336" y="200220"/>
                    <a:pt x="1883561" y="143985"/>
                    <a:pt x="1871202" y="99492"/>
                  </a:cubicBezTo>
                  <a:lnTo>
                    <a:pt x="1871202" y="99492"/>
                  </a:lnTo>
                  <a:cubicBezTo>
                    <a:pt x="1860696" y="152019"/>
                    <a:pt x="1845865" y="204546"/>
                    <a:pt x="1826708" y="256455"/>
                  </a:cubicBezTo>
                  <a:lnTo>
                    <a:pt x="1826708" y="256455"/>
                  </a:lnTo>
                  <a:close/>
                  <a:moveTo>
                    <a:pt x="2940283" y="546279"/>
                  </a:moveTo>
                  <a:lnTo>
                    <a:pt x="2940283" y="546279"/>
                  </a:lnTo>
                  <a:lnTo>
                    <a:pt x="3049045" y="573470"/>
                  </a:lnTo>
                  <a:cubicBezTo>
                    <a:pt x="3026181" y="662456"/>
                    <a:pt x="2985395" y="730432"/>
                    <a:pt x="2926070" y="777397"/>
                  </a:cubicBezTo>
                  <a:cubicBezTo>
                    <a:pt x="2866745" y="824362"/>
                    <a:pt x="2794443" y="847845"/>
                    <a:pt x="2709164" y="847845"/>
                  </a:cubicBezTo>
                  <a:lnTo>
                    <a:pt x="2709164" y="847845"/>
                  </a:lnTo>
                  <a:cubicBezTo>
                    <a:pt x="2620795" y="847845"/>
                    <a:pt x="2549111" y="829924"/>
                    <a:pt x="2493494" y="794082"/>
                  </a:cubicBezTo>
                  <a:cubicBezTo>
                    <a:pt x="2437877" y="758241"/>
                    <a:pt x="2395855" y="705714"/>
                    <a:pt x="2366811" y="637738"/>
                  </a:cubicBezTo>
                  <a:cubicBezTo>
                    <a:pt x="2337766" y="569762"/>
                    <a:pt x="2323553" y="496224"/>
                    <a:pt x="2323553" y="417743"/>
                  </a:cubicBezTo>
                  <a:lnTo>
                    <a:pt x="2323553" y="417743"/>
                  </a:lnTo>
                  <a:cubicBezTo>
                    <a:pt x="2323553" y="332464"/>
                    <a:pt x="2339620" y="257691"/>
                    <a:pt x="2372372" y="194040"/>
                  </a:cubicBezTo>
                  <a:cubicBezTo>
                    <a:pt x="2405125" y="130390"/>
                    <a:pt x="2451472" y="82189"/>
                    <a:pt x="2512033" y="49437"/>
                  </a:cubicBezTo>
                  <a:cubicBezTo>
                    <a:pt x="2571975" y="16685"/>
                    <a:pt x="2638716" y="0"/>
                    <a:pt x="2711018" y="0"/>
                  </a:cubicBezTo>
                  <a:lnTo>
                    <a:pt x="2711018" y="0"/>
                  </a:lnTo>
                  <a:cubicBezTo>
                    <a:pt x="2793207" y="0"/>
                    <a:pt x="2861802" y="21011"/>
                    <a:pt x="2918037" y="62414"/>
                  </a:cubicBezTo>
                  <a:cubicBezTo>
                    <a:pt x="2974271" y="104436"/>
                    <a:pt x="3013204" y="163142"/>
                    <a:pt x="3034832" y="238534"/>
                  </a:cubicBezTo>
                  <a:lnTo>
                    <a:pt x="3034832" y="238534"/>
                  </a:lnTo>
                  <a:lnTo>
                    <a:pt x="2927924" y="263870"/>
                  </a:lnTo>
                  <a:cubicBezTo>
                    <a:pt x="2908767" y="203928"/>
                    <a:pt x="2881576" y="160670"/>
                    <a:pt x="2845117" y="133480"/>
                  </a:cubicBezTo>
                  <a:cubicBezTo>
                    <a:pt x="2808656" y="106290"/>
                    <a:pt x="2763545" y="92694"/>
                    <a:pt x="2708546" y="92694"/>
                  </a:cubicBezTo>
                  <a:lnTo>
                    <a:pt x="2708546" y="92694"/>
                  </a:lnTo>
                  <a:cubicBezTo>
                    <a:pt x="2645514" y="92694"/>
                    <a:pt x="2592986" y="107526"/>
                    <a:pt x="2550347" y="137806"/>
                  </a:cubicBezTo>
                  <a:cubicBezTo>
                    <a:pt x="2508325" y="168086"/>
                    <a:pt x="2478045" y="208872"/>
                    <a:pt x="2461359" y="259544"/>
                  </a:cubicBezTo>
                  <a:cubicBezTo>
                    <a:pt x="2444056" y="310217"/>
                    <a:pt x="2435405" y="362744"/>
                    <a:pt x="2435405" y="417125"/>
                  </a:cubicBezTo>
                  <a:lnTo>
                    <a:pt x="2435405" y="417125"/>
                  </a:lnTo>
                  <a:cubicBezTo>
                    <a:pt x="2435405" y="486955"/>
                    <a:pt x="2445292" y="548133"/>
                    <a:pt x="2465685" y="600042"/>
                  </a:cubicBezTo>
                  <a:cubicBezTo>
                    <a:pt x="2486078" y="651951"/>
                    <a:pt x="2517595" y="690883"/>
                    <a:pt x="2560852" y="716837"/>
                  </a:cubicBezTo>
                  <a:cubicBezTo>
                    <a:pt x="2603492" y="742791"/>
                    <a:pt x="2650457" y="755151"/>
                    <a:pt x="2699895" y="755151"/>
                  </a:cubicBezTo>
                  <a:lnTo>
                    <a:pt x="2699895" y="755151"/>
                  </a:lnTo>
                  <a:cubicBezTo>
                    <a:pt x="2760455" y="755151"/>
                    <a:pt x="2812364" y="737848"/>
                    <a:pt x="2854386" y="702624"/>
                  </a:cubicBezTo>
                  <a:cubicBezTo>
                    <a:pt x="2896408" y="667400"/>
                    <a:pt x="2924834" y="615491"/>
                    <a:pt x="2940283" y="546279"/>
                  </a:cubicBezTo>
                  <a:close/>
                </a:path>
              </a:pathLst>
            </a:custGeom>
            <a:solidFill>
              <a:srgbClr val="009AD7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D58D56AA-2DB4-1A51-014E-C5BC6C43F0AE}"/>
                </a:ext>
              </a:extLst>
            </p:cNvPr>
            <p:cNvSpPr/>
            <p:nvPr/>
          </p:nvSpPr>
          <p:spPr>
            <a:xfrm>
              <a:off x="8081833" y="4844071"/>
              <a:ext cx="2094905" cy="635883"/>
            </a:xfrm>
            <a:custGeom>
              <a:avLst/>
              <a:gdLst>
                <a:gd name="connsiteX0" fmla="*/ 415273 w 2094905"/>
                <a:gd name="connsiteY0" fmla="*/ 399204 h 635883"/>
                <a:gd name="connsiteX1" fmla="*/ 415273 w 2094905"/>
                <a:gd name="connsiteY1" fmla="*/ 399204 h 635883"/>
                <a:gd name="connsiteX2" fmla="*/ 535777 w 2094905"/>
                <a:gd name="connsiteY2" fmla="*/ 437518 h 635883"/>
                <a:gd name="connsiteX3" fmla="*/ 443700 w 2094905"/>
                <a:gd name="connsiteY3" fmla="*/ 587065 h 635883"/>
                <a:gd name="connsiteX4" fmla="*/ 280557 w 2094905"/>
                <a:gd name="connsiteY4" fmla="*/ 635884 h 635883"/>
                <a:gd name="connsiteX5" fmla="*/ 280557 w 2094905"/>
                <a:gd name="connsiteY5" fmla="*/ 635884 h 635883"/>
                <a:gd name="connsiteX6" fmla="*/ 79100 w 2094905"/>
                <a:gd name="connsiteY6" fmla="*/ 552459 h 635883"/>
                <a:gd name="connsiteX7" fmla="*/ 0 w 2094905"/>
                <a:gd name="connsiteY7" fmla="*/ 323813 h 635883"/>
                <a:gd name="connsiteX8" fmla="*/ 0 w 2094905"/>
                <a:gd name="connsiteY8" fmla="*/ 323813 h 635883"/>
                <a:gd name="connsiteX9" fmla="*/ 79100 w 2094905"/>
                <a:gd name="connsiteY9" fmla="*/ 85279 h 635883"/>
                <a:gd name="connsiteX10" fmla="*/ 287972 w 2094905"/>
                <a:gd name="connsiteY10" fmla="*/ 0 h 635883"/>
                <a:gd name="connsiteX11" fmla="*/ 287972 w 2094905"/>
                <a:gd name="connsiteY11" fmla="*/ 0 h 635883"/>
                <a:gd name="connsiteX12" fmla="*/ 471508 w 2094905"/>
                <a:gd name="connsiteY12" fmla="*/ 66740 h 635883"/>
                <a:gd name="connsiteX13" fmla="*/ 471508 w 2094905"/>
                <a:gd name="connsiteY13" fmla="*/ 66740 h 635883"/>
                <a:gd name="connsiteX14" fmla="*/ 534541 w 2094905"/>
                <a:gd name="connsiteY14" fmla="*/ 179827 h 635883"/>
                <a:gd name="connsiteX15" fmla="*/ 534541 w 2094905"/>
                <a:gd name="connsiteY15" fmla="*/ 179827 h 635883"/>
                <a:gd name="connsiteX16" fmla="*/ 411566 w 2094905"/>
                <a:gd name="connsiteY16" fmla="*/ 209490 h 635883"/>
                <a:gd name="connsiteX17" fmla="*/ 365836 w 2094905"/>
                <a:gd name="connsiteY17" fmla="*/ 134098 h 635883"/>
                <a:gd name="connsiteX18" fmla="*/ 281793 w 2094905"/>
                <a:gd name="connsiteY18" fmla="*/ 106290 h 635883"/>
                <a:gd name="connsiteX19" fmla="*/ 281793 w 2094905"/>
                <a:gd name="connsiteY19" fmla="*/ 106290 h 635883"/>
                <a:gd name="connsiteX20" fmla="*/ 170559 w 2094905"/>
                <a:gd name="connsiteY20" fmla="*/ 155727 h 635883"/>
                <a:gd name="connsiteX21" fmla="*/ 127919 w 2094905"/>
                <a:gd name="connsiteY21" fmla="*/ 314543 h 635883"/>
                <a:gd name="connsiteX22" fmla="*/ 127919 w 2094905"/>
                <a:gd name="connsiteY22" fmla="*/ 314543 h 635883"/>
                <a:gd name="connsiteX23" fmla="*/ 169941 w 2094905"/>
                <a:gd name="connsiteY23" fmla="*/ 480775 h 635883"/>
                <a:gd name="connsiteX24" fmla="*/ 279321 w 2094905"/>
                <a:gd name="connsiteY24" fmla="*/ 530212 h 635883"/>
                <a:gd name="connsiteX25" fmla="*/ 279321 w 2094905"/>
                <a:gd name="connsiteY25" fmla="*/ 530212 h 635883"/>
                <a:gd name="connsiteX26" fmla="*/ 364600 w 2094905"/>
                <a:gd name="connsiteY26" fmla="*/ 498696 h 635883"/>
                <a:gd name="connsiteX27" fmla="*/ 415891 w 2094905"/>
                <a:gd name="connsiteY27" fmla="*/ 399822 h 635883"/>
                <a:gd name="connsiteX28" fmla="*/ 762570 w 2094905"/>
                <a:gd name="connsiteY28" fmla="*/ 625379 h 635883"/>
                <a:gd name="connsiteX29" fmla="*/ 638359 w 2094905"/>
                <a:gd name="connsiteY29" fmla="*/ 625379 h 635883"/>
                <a:gd name="connsiteX30" fmla="*/ 638359 w 2094905"/>
                <a:gd name="connsiteY30" fmla="*/ 9888 h 635883"/>
                <a:gd name="connsiteX31" fmla="*/ 762570 w 2094905"/>
                <a:gd name="connsiteY31" fmla="*/ 9888 h 635883"/>
                <a:gd name="connsiteX32" fmla="*/ 762570 w 2094905"/>
                <a:gd name="connsiteY32" fmla="*/ 625379 h 635883"/>
                <a:gd name="connsiteX33" fmla="*/ 1189585 w 2094905"/>
                <a:gd name="connsiteY33" fmla="*/ 9888 h 635883"/>
                <a:gd name="connsiteX34" fmla="*/ 1436153 w 2094905"/>
                <a:gd name="connsiteY34" fmla="*/ 625379 h 635883"/>
                <a:gd name="connsiteX35" fmla="*/ 1300819 w 2094905"/>
                <a:gd name="connsiteY35" fmla="*/ 625379 h 635883"/>
                <a:gd name="connsiteX36" fmla="*/ 1247056 w 2094905"/>
                <a:gd name="connsiteY36" fmla="*/ 485719 h 635883"/>
                <a:gd name="connsiteX37" fmla="*/ 1001105 w 2094905"/>
                <a:gd name="connsiteY37" fmla="*/ 485719 h 635883"/>
                <a:gd name="connsiteX38" fmla="*/ 950432 w 2094905"/>
                <a:gd name="connsiteY38" fmla="*/ 625379 h 635883"/>
                <a:gd name="connsiteX39" fmla="*/ 818805 w 2094905"/>
                <a:gd name="connsiteY39" fmla="*/ 625379 h 635883"/>
                <a:gd name="connsiteX40" fmla="*/ 1058576 w 2094905"/>
                <a:gd name="connsiteY40" fmla="*/ 9888 h 635883"/>
                <a:gd name="connsiteX41" fmla="*/ 1190203 w 2094905"/>
                <a:gd name="connsiteY41" fmla="*/ 9888 h 635883"/>
                <a:gd name="connsiteX42" fmla="*/ 1038801 w 2094905"/>
                <a:gd name="connsiteY42" fmla="*/ 381901 h 635883"/>
                <a:gd name="connsiteX43" fmla="*/ 1206888 w 2094905"/>
                <a:gd name="connsiteY43" fmla="*/ 381901 h 635883"/>
                <a:gd name="connsiteX44" fmla="*/ 1122227 w 2094905"/>
                <a:gd name="connsiteY44" fmla="*/ 153873 h 635883"/>
                <a:gd name="connsiteX45" fmla="*/ 1038801 w 2094905"/>
                <a:gd name="connsiteY45" fmla="*/ 381901 h 635883"/>
                <a:gd name="connsiteX46" fmla="*/ 1615364 w 2094905"/>
                <a:gd name="connsiteY46" fmla="*/ 625379 h 635883"/>
                <a:gd name="connsiteX47" fmla="*/ 1499804 w 2094905"/>
                <a:gd name="connsiteY47" fmla="*/ 625379 h 635883"/>
                <a:gd name="connsiteX48" fmla="*/ 1499804 w 2094905"/>
                <a:gd name="connsiteY48" fmla="*/ 9888 h 635883"/>
                <a:gd name="connsiteX49" fmla="*/ 1685812 w 2094905"/>
                <a:gd name="connsiteY49" fmla="*/ 9888 h 635883"/>
                <a:gd name="connsiteX50" fmla="*/ 1797664 w 2094905"/>
                <a:gd name="connsiteY50" fmla="*/ 429484 h 635883"/>
                <a:gd name="connsiteX51" fmla="*/ 1908280 w 2094905"/>
                <a:gd name="connsiteY51" fmla="*/ 9888 h 635883"/>
                <a:gd name="connsiteX52" fmla="*/ 2094905 w 2094905"/>
                <a:gd name="connsiteY52" fmla="*/ 9888 h 635883"/>
                <a:gd name="connsiteX53" fmla="*/ 2094905 w 2094905"/>
                <a:gd name="connsiteY53" fmla="*/ 625379 h 635883"/>
                <a:gd name="connsiteX54" fmla="*/ 1979346 w 2094905"/>
                <a:gd name="connsiteY54" fmla="*/ 625379 h 635883"/>
                <a:gd name="connsiteX55" fmla="*/ 1979346 w 2094905"/>
                <a:gd name="connsiteY55" fmla="*/ 140896 h 635883"/>
                <a:gd name="connsiteX56" fmla="*/ 1856988 w 2094905"/>
                <a:gd name="connsiteY56" fmla="*/ 625379 h 635883"/>
                <a:gd name="connsiteX57" fmla="*/ 1737103 w 2094905"/>
                <a:gd name="connsiteY57" fmla="*/ 625379 h 635883"/>
                <a:gd name="connsiteX58" fmla="*/ 1615364 w 2094905"/>
                <a:gd name="connsiteY58" fmla="*/ 140896 h 635883"/>
                <a:gd name="connsiteX59" fmla="*/ 1615364 w 2094905"/>
                <a:gd name="connsiteY59" fmla="*/ 625379 h 6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094905" h="635883">
                  <a:moveTo>
                    <a:pt x="415273" y="399204"/>
                  </a:moveTo>
                  <a:lnTo>
                    <a:pt x="415273" y="399204"/>
                  </a:lnTo>
                  <a:lnTo>
                    <a:pt x="535777" y="437518"/>
                  </a:lnTo>
                  <a:cubicBezTo>
                    <a:pt x="517238" y="504876"/>
                    <a:pt x="486339" y="554313"/>
                    <a:pt x="443700" y="587065"/>
                  </a:cubicBezTo>
                  <a:cubicBezTo>
                    <a:pt x="401060" y="619817"/>
                    <a:pt x="346061" y="635884"/>
                    <a:pt x="280557" y="635884"/>
                  </a:cubicBezTo>
                  <a:lnTo>
                    <a:pt x="280557" y="635884"/>
                  </a:lnTo>
                  <a:cubicBezTo>
                    <a:pt x="198985" y="635884"/>
                    <a:pt x="131627" y="608076"/>
                    <a:pt x="79100" y="552459"/>
                  </a:cubicBezTo>
                  <a:cubicBezTo>
                    <a:pt x="26572" y="496842"/>
                    <a:pt x="0" y="420215"/>
                    <a:pt x="0" y="323813"/>
                  </a:cubicBezTo>
                  <a:lnTo>
                    <a:pt x="0" y="323813"/>
                  </a:lnTo>
                  <a:cubicBezTo>
                    <a:pt x="0" y="221231"/>
                    <a:pt x="26572" y="142131"/>
                    <a:pt x="79100" y="85279"/>
                  </a:cubicBezTo>
                  <a:cubicBezTo>
                    <a:pt x="132245" y="28427"/>
                    <a:pt x="201457" y="0"/>
                    <a:pt x="287972" y="0"/>
                  </a:cubicBezTo>
                  <a:lnTo>
                    <a:pt x="287972" y="0"/>
                  </a:lnTo>
                  <a:cubicBezTo>
                    <a:pt x="363364" y="0"/>
                    <a:pt x="424543" y="22247"/>
                    <a:pt x="471508" y="66740"/>
                  </a:cubicBezTo>
                  <a:lnTo>
                    <a:pt x="471508" y="66740"/>
                  </a:lnTo>
                  <a:cubicBezTo>
                    <a:pt x="499317" y="93313"/>
                    <a:pt x="520327" y="131008"/>
                    <a:pt x="534541" y="179827"/>
                  </a:cubicBezTo>
                  <a:lnTo>
                    <a:pt x="534541" y="179827"/>
                  </a:lnTo>
                  <a:lnTo>
                    <a:pt x="411566" y="209490"/>
                  </a:lnTo>
                  <a:cubicBezTo>
                    <a:pt x="404150" y="177355"/>
                    <a:pt x="389319" y="152637"/>
                    <a:pt x="365836" y="134098"/>
                  </a:cubicBezTo>
                  <a:cubicBezTo>
                    <a:pt x="342971" y="115559"/>
                    <a:pt x="314545" y="106290"/>
                    <a:pt x="281793" y="106290"/>
                  </a:cubicBezTo>
                  <a:lnTo>
                    <a:pt x="281793" y="106290"/>
                  </a:lnTo>
                  <a:cubicBezTo>
                    <a:pt x="236063" y="106290"/>
                    <a:pt x="198985" y="122975"/>
                    <a:pt x="170559" y="155727"/>
                  </a:cubicBezTo>
                  <a:cubicBezTo>
                    <a:pt x="142132" y="188479"/>
                    <a:pt x="127919" y="241624"/>
                    <a:pt x="127919" y="314543"/>
                  </a:cubicBezTo>
                  <a:lnTo>
                    <a:pt x="127919" y="314543"/>
                  </a:lnTo>
                  <a:cubicBezTo>
                    <a:pt x="127919" y="392406"/>
                    <a:pt x="142132" y="447405"/>
                    <a:pt x="169941" y="480775"/>
                  </a:cubicBezTo>
                  <a:cubicBezTo>
                    <a:pt x="197749" y="513527"/>
                    <a:pt x="234209" y="530212"/>
                    <a:pt x="279321" y="530212"/>
                  </a:cubicBezTo>
                  <a:lnTo>
                    <a:pt x="279321" y="530212"/>
                  </a:lnTo>
                  <a:cubicBezTo>
                    <a:pt x="312073" y="530212"/>
                    <a:pt x="340499" y="519707"/>
                    <a:pt x="364600" y="498696"/>
                  </a:cubicBezTo>
                  <a:cubicBezTo>
                    <a:pt x="388083" y="477686"/>
                    <a:pt x="405386" y="444933"/>
                    <a:pt x="415891" y="399822"/>
                  </a:cubicBezTo>
                  <a:close/>
                  <a:moveTo>
                    <a:pt x="762570" y="625379"/>
                  </a:moveTo>
                  <a:lnTo>
                    <a:pt x="638359" y="625379"/>
                  </a:lnTo>
                  <a:lnTo>
                    <a:pt x="638359" y="9888"/>
                  </a:lnTo>
                  <a:lnTo>
                    <a:pt x="762570" y="9888"/>
                  </a:lnTo>
                  <a:lnTo>
                    <a:pt x="762570" y="625379"/>
                  </a:lnTo>
                  <a:close/>
                  <a:moveTo>
                    <a:pt x="1189585" y="9888"/>
                  </a:moveTo>
                  <a:lnTo>
                    <a:pt x="1436153" y="625379"/>
                  </a:lnTo>
                  <a:lnTo>
                    <a:pt x="1300819" y="625379"/>
                  </a:lnTo>
                  <a:lnTo>
                    <a:pt x="1247056" y="485719"/>
                  </a:lnTo>
                  <a:lnTo>
                    <a:pt x="1001105" y="485719"/>
                  </a:lnTo>
                  <a:lnTo>
                    <a:pt x="950432" y="625379"/>
                  </a:lnTo>
                  <a:lnTo>
                    <a:pt x="818805" y="625379"/>
                  </a:lnTo>
                  <a:lnTo>
                    <a:pt x="1058576" y="9888"/>
                  </a:lnTo>
                  <a:lnTo>
                    <a:pt x="1190203" y="9888"/>
                  </a:lnTo>
                  <a:close/>
                  <a:moveTo>
                    <a:pt x="1038801" y="381901"/>
                  </a:moveTo>
                  <a:lnTo>
                    <a:pt x="1206888" y="381901"/>
                  </a:lnTo>
                  <a:lnTo>
                    <a:pt x="1122227" y="153873"/>
                  </a:lnTo>
                  <a:lnTo>
                    <a:pt x="1038801" y="381901"/>
                  </a:lnTo>
                  <a:close/>
                  <a:moveTo>
                    <a:pt x="1615364" y="625379"/>
                  </a:moveTo>
                  <a:lnTo>
                    <a:pt x="1499804" y="625379"/>
                  </a:lnTo>
                  <a:lnTo>
                    <a:pt x="1499804" y="9888"/>
                  </a:lnTo>
                  <a:lnTo>
                    <a:pt x="1685812" y="9888"/>
                  </a:lnTo>
                  <a:lnTo>
                    <a:pt x="1797664" y="429484"/>
                  </a:lnTo>
                  <a:lnTo>
                    <a:pt x="1908280" y="9888"/>
                  </a:lnTo>
                  <a:lnTo>
                    <a:pt x="2094905" y="9888"/>
                  </a:lnTo>
                  <a:lnTo>
                    <a:pt x="2094905" y="625379"/>
                  </a:lnTo>
                  <a:lnTo>
                    <a:pt x="1979346" y="625379"/>
                  </a:lnTo>
                  <a:lnTo>
                    <a:pt x="1979346" y="140896"/>
                  </a:lnTo>
                  <a:lnTo>
                    <a:pt x="1856988" y="625379"/>
                  </a:lnTo>
                  <a:lnTo>
                    <a:pt x="1737103" y="625379"/>
                  </a:lnTo>
                  <a:lnTo>
                    <a:pt x="1615364" y="140896"/>
                  </a:lnTo>
                  <a:lnTo>
                    <a:pt x="1615364" y="625379"/>
                  </a:lnTo>
                  <a:close/>
                </a:path>
              </a:pathLst>
            </a:custGeom>
            <a:solidFill>
              <a:srgbClr val="355578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DF97E29B-38C4-7A51-4351-2742F37C82FC}"/>
                </a:ext>
              </a:extLst>
            </p:cNvPr>
            <p:cNvSpPr/>
            <p:nvPr/>
          </p:nvSpPr>
          <p:spPr>
            <a:xfrm>
              <a:off x="6993595" y="1382861"/>
              <a:ext cx="2045468" cy="636501"/>
            </a:xfrm>
            <a:custGeom>
              <a:avLst/>
              <a:gdLst>
                <a:gd name="connsiteX0" fmla="*/ 0 w 2045468"/>
                <a:gd name="connsiteY0" fmla="*/ 428248 h 636501"/>
                <a:gd name="connsiteX1" fmla="*/ 0 w 2045468"/>
                <a:gd name="connsiteY1" fmla="*/ 428248 h 636501"/>
                <a:gd name="connsiteX2" fmla="*/ 76628 w 2045468"/>
                <a:gd name="connsiteY2" fmla="*/ 421451 h 636501"/>
                <a:gd name="connsiteX3" fmla="*/ 101964 w 2045468"/>
                <a:gd name="connsiteY3" fmla="*/ 496842 h 636501"/>
                <a:gd name="connsiteX4" fmla="*/ 163761 w 2045468"/>
                <a:gd name="connsiteY4" fmla="*/ 545043 h 636501"/>
                <a:gd name="connsiteX5" fmla="*/ 258310 w 2045468"/>
                <a:gd name="connsiteY5" fmla="*/ 563582 h 636501"/>
                <a:gd name="connsiteX6" fmla="*/ 258310 w 2045468"/>
                <a:gd name="connsiteY6" fmla="*/ 563582 h 636501"/>
                <a:gd name="connsiteX7" fmla="*/ 340499 w 2045468"/>
                <a:gd name="connsiteY7" fmla="*/ 549987 h 636501"/>
                <a:gd name="connsiteX8" fmla="*/ 393645 w 2045468"/>
                <a:gd name="connsiteY8" fmla="*/ 511673 h 636501"/>
                <a:gd name="connsiteX9" fmla="*/ 410948 w 2045468"/>
                <a:gd name="connsiteY9" fmla="*/ 459146 h 636501"/>
                <a:gd name="connsiteX10" fmla="*/ 410948 w 2045468"/>
                <a:gd name="connsiteY10" fmla="*/ 459146 h 636501"/>
                <a:gd name="connsiteX11" fmla="*/ 394262 w 2045468"/>
                <a:gd name="connsiteY11" fmla="*/ 408474 h 636501"/>
                <a:gd name="connsiteX12" fmla="*/ 338645 w 2045468"/>
                <a:gd name="connsiteY12" fmla="*/ 372014 h 636501"/>
                <a:gd name="connsiteX13" fmla="*/ 338645 w 2045468"/>
                <a:gd name="connsiteY13" fmla="*/ 372014 h 636501"/>
                <a:gd name="connsiteX14" fmla="*/ 229266 w 2045468"/>
                <a:gd name="connsiteY14" fmla="*/ 341733 h 636501"/>
                <a:gd name="connsiteX15" fmla="*/ 110616 w 2045468"/>
                <a:gd name="connsiteY15" fmla="*/ 303420 h 636501"/>
                <a:gd name="connsiteX16" fmla="*/ 110616 w 2045468"/>
                <a:gd name="connsiteY16" fmla="*/ 303420 h 636501"/>
                <a:gd name="connsiteX17" fmla="*/ 45112 w 2045468"/>
                <a:gd name="connsiteY17" fmla="*/ 245949 h 636501"/>
                <a:gd name="connsiteX18" fmla="*/ 23483 w 2045468"/>
                <a:gd name="connsiteY18" fmla="*/ 169322 h 636501"/>
                <a:gd name="connsiteX19" fmla="*/ 23483 w 2045468"/>
                <a:gd name="connsiteY19" fmla="*/ 169322 h 636501"/>
                <a:gd name="connsiteX20" fmla="*/ 50055 w 2045468"/>
                <a:gd name="connsiteY20" fmla="*/ 82189 h 636501"/>
                <a:gd name="connsiteX21" fmla="*/ 127301 w 2045468"/>
                <a:gd name="connsiteY21" fmla="*/ 21011 h 636501"/>
                <a:gd name="connsiteX22" fmla="*/ 240389 w 2045468"/>
                <a:gd name="connsiteY22" fmla="*/ 0 h 636501"/>
                <a:gd name="connsiteX23" fmla="*/ 240389 w 2045468"/>
                <a:gd name="connsiteY23" fmla="*/ 0 h 636501"/>
                <a:gd name="connsiteX24" fmla="*/ 360892 w 2045468"/>
                <a:gd name="connsiteY24" fmla="*/ 22247 h 636501"/>
                <a:gd name="connsiteX25" fmla="*/ 441228 w 2045468"/>
                <a:gd name="connsiteY25" fmla="*/ 87133 h 636501"/>
                <a:gd name="connsiteX26" fmla="*/ 471508 w 2045468"/>
                <a:gd name="connsiteY26" fmla="*/ 184153 h 636501"/>
                <a:gd name="connsiteX27" fmla="*/ 471508 w 2045468"/>
                <a:gd name="connsiteY27" fmla="*/ 184153 h 636501"/>
                <a:gd name="connsiteX28" fmla="*/ 393645 w 2045468"/>
                <a:gd name="connsiteY28" fmla="*/ 189715 h 636501"/>
                <a:gd name="connsiteX29" fmla="*/ 351005 w 2045468"/>
                <a:gd name="connsiteY29" fmla="*/ 101346 h 636501"/>
                <a:gd name="connsiteX30" fmla="*/ 244097 w 2045468"/>
                <a:gd name="connsiteY30" fmla="*/ 71684 h 636501"/>
                <a:gd name="connsiteX31" fmla="*/ 244097 w 2045468"/>
                <a:gd name="connsiteY31" fmla="*/ 71684 h 636501"/>
                <a:gd name="connsiteX32" fmla="*/ 136571 w 2045468"/>
                <a:gd name="connsiteY32" fmla="*/ 98874 h 636501"/>
                <a:gd name="connsiteX33" fmla="*/ 102582 w 2045468"/>
                <a:gd name="connsiteY33" fmla="*/ 164378 h 636501"/>
                <a:gd name="connsiteX34" fmla="*/ 102582 w 2045468"/>
                <a:gd name="connsiteY34" fmla="*/ 164378 h 636501"/>
                <a:gd name="connsiteX35" fmla="*/ 126683 w 2045468"/>
                <a:gd name="connsiteY35" fmla="*/ 218759 h 636501"/>
                <a:gd name="connsiteX36" fmla="*/ 126683 w 2045468"/>
                <a:gd name="connsiteY36" fmla="*/ 218759 h 636501"/>
                <a:gd name="connsiteX37" fmla="*/ 249658 w 2045468"/>
                <a:gd name="connsiteY37" fmla="*/ 262634 h 636501"/>
                <a:gd name="connsiteX38" fmla="*/ 385611 w 2045468"/>
                <a:gd name="connsiteY38" fmla="*/ 302184 h 636501"/>
                <a:gd name="connsiteX39" fmla="*/ 385611 w 2045468"/>
                <a:gd name="connsiteY39" fmla="*/ 302184 h 636501"/>
                <a:gd name="connsiteX40" fmla="*/ 464711 w 2045468"/>
                <a:gd name="connsiteY40" fmla="*/ 364598 h 636501"/>
                <a:gd name="connsiteX41" fmla="*/ 490047 w 2045468"/>
                <a:gd name="connsiteY41" fmla="*/ 452349 h 636501"/>
                <a:gd name="connsiteX42" fmla="*/ 490047 w 2045468"/>
                <a:gd name="connsiteY42" fmla="*/ 452349 h 636501"/>
                <a:gd name="connsiteX43" fmla="*/ 462239 w 2045468"/>
                <a:gd name="connsiteY43" fmla="*/ 545043 h 636501"/>
                <a:gd name="connsiteX44" fmla="*/ 381285 w 2045468"/>
                <a:gd name="connsiteY44" fmla="*/ 612401 h 636501"/>
                <a:gd name="connsiteX45" fmla="*/ 262636 w 2045468"/>
                <a:gd name="connsiteY45" fmla="*/ 636502 h 636501"/>
                <a:gd name="connsiteX46" fmla="*/ 262636 w 2045468"/>
                <a:gd name="connsiteY46" fmla="*/ 636502 h 636501"/>
                <a:gd name="connsiteX47" fmla="*/ 122357 w 2045468"/>
                <a:gd name="connsiteY47" fmla="*/ 612401 h 636501"/>
                <a:gd name="connsiteX48" fmla="*/ 33988 w 2045468"/>
                <a:gd name="connsiteY48" fmla="*/ 538864 h 636501"/>
                <a:gd name="connsiteX49" fmla="*/ 0 w 2045468"/>
                <a:gd name="connsiteY49" fmla="*/ 428248 h 636501"/>
                <a:gd name="connsiteX50" fmla="*/ 1040037 w 2045468"/>
                <a:gd name="connsiteY50" fmla="*/ 410327 h 636501"/>
                <a:gd name="connsiteX51" fmla="*/ 1040037 w 2045468"/>
                <a:gd name="connsiteY51" fmla="*/ 410327 h 636501"/>
                <a:gd name="connsiteX52" fmla="*/ 1121609 w 2045468"/>
                <a:gd name="connsiteY52" fmla="*/ 430720 h 636501"/>
                <a:gd name="connsiteX53" fmla="*/ 1029532 w 2045468"/>
                <a:gd name="connsiteY53" fmla="*/ 583975 h 636501"/>
                <a:gd name="connsiteX54" fmla="*/ 867007 w 2045468"/>
                <a:gd name="connsiteY54" fmla="*/ 636502 h 636501"/>
                <a:gd name="connsiteX55" fmla="*/ 867007 w 2045468"/>
                <a:gd name="connsiteY55" fmla="*/ 636502 h 636501"/>
                <a:gd name="connsiteX56" fmla="*/ 705100 w 2045468"/>
                <a:gd name="connsiteY56" fmla="*/ 595716 h 636501"/>
                <a:gd name="connsiteX57" fmla="*/ 609933 w 2045468"/>
                <a:gd name="connsiteY57" fmla="*/ 478303 h 636501"/>
                <a:gd name="connsiteX58" fmla="*/ 577180 w 2045468"/>
                <a:gd name="connsiteY58" fmla="*/ 313307 h 636501"/>
                <a:gd name="connsiteX59" fmla="*/ 577180 w 2045468"/>
                <a:gd name="connsiteY59" fmla="*/ 313307 h 636501"/>
                <a:gd name="connsiteX60" fmla="*/ 613640 w 2045468"/>
                <a:gd name="connsiteY60" fmla="*/ 145839 h 636501"/>
                <a:gd name="connsiteX61" fmla="*/ 718077 w 2045468"/>
                <a:gd name="connsiteY61" fmla="*/ 37078 h 636501"/>
                <a:gd name="connsiteX62" fmla="*/ 867007 w 2045468"/>
                <a:gd name="connsiteY62" fmla="*/ 0 h 636501"/>
                <a:gd name="connsiteX63" fmla="*/ 867007 w 2045468"/>
                <a:gd name="connsiteY63" fmla="*/ 0 h 636501"/>
                <a:gd name="connsiteX64" fmla="*/ 1022116 w 2045468"/>
                <a:gd name="connsiteY64" fmla="*/ 46965 h 636501"/>
                <a:gd name="connsiteX65" fmla="*/ 1109867 w 2045468"/>
                <a:gd name="connsiteY65" fmla="*/ 179209 h 636501"/>
                <a:gd name="connsiteX66" fmla="*/ 1109867 w 2045468"/>
                <a:gd name="connsiteY66" fmla="*/ 179209 h 636501"/>
                <a:gd name="connsiteX67" fmla="*/ 1029532 w 2045468"/>
                <a:gd name="connsiteY67" fmla="*/ 198366 h 636501"/>
                <a:gd name="connsiteX68" fmla="*/ 967117 w 2045468"/>
                <a:gd name="connsiteY68" fmla="*/ 100728 h 636501"/>
                <a:gd name="connsiteX69" fmla="*/ 864535 w 2045468"/>
                <a:gd name="connsiteY69" fmla="*/ 70448 h 636501"/>
                <a:gd name="connsiteX70" fmla="*/ 864535 w 2045468"/>
                <a:gd name="connsiteY70" fmla="*/ 70448 h 636501"/>
                <a:gd name="connsiteX71" fmla="*/ 745885 w 2045468"/>
                <a:gd name="connsiteY71" fmla="*/ 104436 h 636501"/>
                <a:gd name="connsiteX72" fmla="*/ 679145 w 2045468"/>
                <a:gd name="connsiteY72" fmla="*/ 195894 h 636501"/>
                <a:gd name="connsiteX73" fmla="*/ 659988 w 2045468"/>
                <a:gd name="connsiteY73" fmla="*/ 313925 h 636501"/>
                <a:gd name="connsiteX74" fmla="*/ 659988 w 2045468"/>
                <a:gd name="connsiteY74" fmla="*/ 313925 h 636501"/>
                <a:gd name="connsiteX75" fmla="*/ 682853 w 2045468"/>
                <a:gd name="connsiteY75" fmla="*/ 451113 h 636501"/>
                <a:gd name="connsiteX76" fmla="*/ 753919 w 2045468"/>
                <a:gd name="connsiteY76" fmla="*/ 538864 h 636501"/>
                <a:gd name="connsiteX77" fmla="*/ 858355 w 2045468"/>
                <a:gd name="connsiteY77" fmla="*/ 567908 h 636501"/>
                <a:gd name="connsiteX78" fmla="*/ 858355 w 2045468"/>
                <a:gd name="connsiteY78" fmla="*/ 567908 h 636501"/>
                <a:gd name="connsiteX79" fmla="*/ 974533 w 2045468"/>
                <a:gd name="connsiteY79" fmla="*/ 528358 h 636501"/>
                <a:gd name="connsiteX80" fmla="*/ 1038801 w 2045468"/>
                <a:gd name="connsiteY80" fmla="*/ 410945 h 636501"/>
                <a:gd name="connsiteX81" fmla="*/ 1316886 w 2045468"/>
                <a:gd name="connsiteY81" fmla="*/ 625996 h 636501"/>
                <a:gd name="connsiteX82" fmla="*/ 1235314 w 2045468"/>
                <a:gd name="connsiteY82" fmla="*/ 625996 h 636501"/>
                <a:gd name="connsiteX83" fmla="*/ 1235314 w 2045468"/>
                <a:gd name="connsiteY83" fmla="*/ 10505 h 636501"/>
                <a:gd name="connsiteX84" fmla="*/ 1316886 w 2045468"/>
                <a:gd name="connsiteY84" fmla="*/ 10505 h 636501"/>
                <a:gd name="connsiteX85" fmla="*/ 1316886 w 2045468"/>
                <a:gd name="connsiteY85" fmla="*/ 625996 h 636501"/>
                <a:gd name="connsiteX86" fmla="*/ 1536882 w 2045468"/>
                <a:gd name="connsiteY86" fmla="*/ 625996 h 636501"/>
                <a:gd name="connsiteX87" fmla="*/ 1458400 w 2045468"/>
                <a:gd name="connsiteY87" fmla="*/ 625996 h 636501"/>
                <a:gd name="connsiteX88" fmla="*/ 1458400 w 2045468"/>
                <a:gd name="connsiteY88" fmla="*/ 10505 h 636501"/>
                <a:gd name="connsiteX89" fmla="*/ 1580758 w 2045468"/>
                <a:gd name="connsiteY89" fmla="*/ 10505 h 636501"/>
                <a:gd name="connsiteX90" fmla="*/ 1726598 w 2045468"/>
                <a:gd name="connsiteY90" fmla="*/ 446169 h 636501"/>
                <a:gd name="connsiteX91" fmla="*/ 1756260 w 2045468"/>
                <a:gd name="connsiteY91" fmla="*/ 537010 h 636501"/>
                <a:gd name="connsiteX92" fmla="*/ 1756260 w 2045468"/>
                <a:gd name="connsiteY92" fmla="*/ 537010 h 636501"/>
                <a:gd name="connsiteX93" fmla="*/ 1789012 w 2045468"/>
                <a:gd name="connsiteY93" fmla="*/ 438136 h 636501"/>
                <a:gd name="connsiteX94" fmla="*/ 1789012 w 2045468"/>
                <a:gd name="connsiteY94" fmla="*/ 438136 h 636501"/>
                <a:gd name="connsiteX95" fmla="*/ 1936088 w 2045468"/>
                <a:gd name="connsiteY95" fmla="*/ 9887 h 636501"/>
                <a:gd name="connsiteX96" fmla="*/ 2045468 w 2045468"/>
                <a:gd name="connsiteY96" fmla="*/ 9887 h 636501"/>
                <a:gd name="connsiteX97" fmla="*/ 2045468 w 2045468"/>
                <a:gd name="connsiteY97" fmla="*/ 625379 h 636501"/>
                <a:gd name="connsiteX98" fmla="*/ 1966986 w 2045468"/>
                <a:gd name="connsiteY98" fmla="*/ 625379 h 636501"/>
                <a:gd name="connsiteX99" fmla="*/ 1966986 w 2045468"/>
                <a:gd name="connsiteY99" fmla="*/ 110615 h 636501"/>
                <a:gd name="connsiteX100" fmla="*/ 1788394 w 2045468"/>
                <a:gd name="connsiteY100" fmla="*/ 625379 h 636501"/>
                <a:gd name="connsiteX101" fmla="*/ 1714856 w 2045468"/>
                <a:gd name="connsiteY101" fmla="*/ 625379 h 636501"/>
                <a:gd name="connsiteX102" fmla="*/ 1536882 w 2045468"/>
                <a:gd name="connsiteY102" fmla="*/ 101346 h 636501"/>
                <a:gd name="connsiteX103" fmla="*/ 1536882 w 2045468"/>
                <a:gd name="connsiteY103" fmla="*/ 625379 h 6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045468" h="636501">
                  <a:moveTo>
                    <a:pt x="0" y="428248"/>
                  </a:moveTo>
                  <a:lnTo>
                    <a:pt x="0" y="428248"/>
                  </a:lnTo>
                  <a:lnTo>
                    <a:pt x="76628" y="421451"/>
                  </a:lnTo>
                  <a:cubicBezTo>
                    <a:pt x="80336" y="452349"/>
                    <a:pt x="88987" y="477685"/>
                    <a:pt x="101964" y="496842"/>
                  </a:cubicBezTo>
                  <a:cubicBezTo>
                    <a:pt x="114942" y="516617"/>
                    <a:pt x="135953" y="532684"/>
                    <a:pt x="163761" y="545043"/>
                  </a:cubicBezTo>
                  <a:cubicBezTo>
                    <a:pt x="191570" y="557403"/>
                    <a:pt x="223086" y="563582"/>
                    <a:pt x="258310" y="563582"/>
                  </a:cubicBezTo>
                  <a:lnTo>
                    <a:pt x="258310" y="563582"/>
                  </a:lnTo>
                  <a:cubicBezTo>
                    <a:pt x="289208" y="563582"/>
                    <a:pt x="317017" y="559256"/>
                    <a:pt x="340499" y="549987"/>
                  </a:cubicBezTo>
                  <a:cubicBezTo>
                    <a:pt x="363982" y="540718"/>
                    <a:pt x="381903" y="528358"/>
                    <a:pt x="393645" y="511673"/>
                  </a:cubicBezTo>
                  <a:cubicBezTo>
                    <a:pt x="405386" y="495606"/>
                    <a:pt x="410948" y="478303"/>
                    <a:pt x="410948" y="459146"/>
                  </a:cubicBezTo>
                  <a:lnTo>
                    <a:pt x="410948" y="459146"/>
                  </a:lnTo>
                  <a:cubicBezTo>
                    <a:pt x="410948" y="439990"/>
                    <a:pt x="405386" y="422687"/>
                    <a:pt x="394262" y="408474"/>
                  </a:cubicBezTo>
                  <a:cubicBezTo>
                    <a:pt x="383139" y="394260"/>
                    <a:pt x="364600" y="381901"/>
                    <a:pt x="338645" y="372014"/>
                  </a:cubicBezTo>
                  <a:lnTo>
                    <a:pt x="338645" y="372014"/>
                  </a:lnTo>
                  <a:cubicBezTo>
                    <a:pt x="321960" y="365834"/>
                    <a:pt x="285500" y="355329"/>
                    <a:pt x="229266" y="341733"/>
                  </a:cubicBezTo>
                  <a:cubicBezTo>
                    <a:pt x="173031" y="328138"/>
                    <a:pt x="132863" y="315161"/>
                    <a:pt x="110616" y="303420"/>
                  </a:cubicBezTo>
                  <a:lnTo>
                    <a:pt x="110616" y="303420"/>
                  </a:lnTo>
                  <a:cubicBezTo>
                    <a:pt x="80954" y="287971"/>
                    <a:pt x="59325" y="268814"/>
                    <a:pt x="45112" y="245949"/>
                  </a:cubicBezTo>
                  <a:cubicBezTo>
                    <a:pt x="30898" y="223085"/>
                    <a:pt x="23483" y="197748"/>
                    <a:pt x="23483" y="169322"/>
                  </a:cubicBezTo>
                  <a:lnTo>
                    <a:pt x="23483" y="169322"/>
                  </a:lnTo>
                  <a:cubicBezTo>
                    <a:pt x="23483" y="138424"/>
                    <a:pt x="32134" y="109379"/>
                    <a:pt x="50055" y="82189"/>
                  </a:cubicBezTo>
                  <a:cubicBezTo>
                    <a:pt x="67976" y="54999"/>
                    <a:pt x="93313" y="34606"/>
                    <a:pt x="127301" y="21011"/>
                  </a:cubicBezTo>
                  <a:cubicBezTo>
                    <a:pt x="161289" y="6798"/>
                    <a:pt x="198985" y="0"/>
                    <a:pt x="240389" y="0"/>
                  </a:cubicBezTo>
                  <a:lnTo>
                    <a:pt x="240389" y="0"/>
                  </a:lnTo>
                  <a:cubicBezTo>
                    <a:pt x="286118" y="0"/>
                    <a:pt x="326286" y="7416"/>
                    <a:pt x="360892" y="22247"/>
                  </a:cubicBezTo>
                  <a:cubicBezTo>
                    <a:pt x="395498" y="37078"/>
                    <a:pt x="422689" y="58706"/>
                    <a:pt x="441228" y="87133"/>
                  </a:cubicBezTo>
                  <a:cubicBezTo>
                    <a:pt x="459767" y="115559"/>
                    <a:pt x="470272" y="147693"/>
                    <a:pt x="471508" y="184153"/>
                  </a:cubicBezTo>
                  <a:lnTo>
                    <a:pt x="471508" y="184153"/>
                  </a:lnTo>
                  <a:lnTo>
                    <a:pt x="393645" y="189715"/>
                  </a:lnTo>
                  <a:cubicBezTo>
                    <a:pt x="389319" y="150783"/>
                    <a:pt x="375106" y="121739"/>
                    <a:pt x="351005" y="101346"/>
                  </a:cubicBezTo>
                  <a:cubicBezTo>
                    <a:pt x="326904" y="81571"/>
                    <a:pt x="291062" y="71684"/>
                    <a:pt x="244097" y="71684"/>
                  </a:cubicBezTo>
                  <a:lnTo>
                    <a:pt x="244097" y="71684"/>
                  </a:lnTo>
                  <a:cubicBezTo>
                    <a:pt x="194659" y="71684"/>
                    <a:pt x="158817" y="80953"/>
                    <a:pt x="136571" y="98874"/>
                  </a:cubicBezTo>
                  <a:cubicBezTo>
                    <a:pt x="114324" y="116795"/>
                    <a:pt x="102582" y="138424"/>
                    <a:pt x="102582" y="164378"/>
                  </a:cubicBezTo>
                  <a:lnTo>
                    <a:pt x="102582" y="164378"/>
                  </a:lnTo>
                  <a:cubicBezTo>
                    <a:pt x="102582" y="186625"/>
                    <a:pt x="110616" y="204546"/>
                    <a:pt x="126683" y="218759"/>
                  </a:cubicBezTo>
                  <a:lnTo>
                    <a:pt x="126683" y="218759"/>
                  </a:lnTo>
                  <a:cubicBezTo>
                    <a:pt x="142132" y="232972"/>
                    <a:pt x="183536" y="247803"/>
                    <a:pt x="249658" y="262634"/>
                  </a:cubicBezTo>
                  <a:cubicBezTo>
                    <a:pt x="315781" y="277465"/>
                    <a:pt x="361510" y="290443"/>
                    <a:pt x="385611" y="302184"/>
                  </a:cubicBezTo>
                  <a:lnTo>
                    <a:pt x="385611" y="302184"/>
                  </a:lnTo>
                  <a:cubicBezTo>
                    <a:pt x="421453" y="318869"/>
                    <a:pt x="448026" y="339880"/>
                    <a:pt x="464711" y="364598"/>
                  </a:cubicBezTo>
                  <a:cubicBezTo>
                    <a:pt x="482014" y="389935"/>
                    <a:pt x="490047" y="418979"/>
                    <a:pt x="490047" y="452349"/>
                  </a:cubicBezTo>
                  <a:lnTo>
                    <a:pt x="490047" y="452349"/>
                  </a:lnTo>
                  <a:cubicBezTo>
                    <a:pt x="490047" y="485101"/>
                    <a:pt x="480778" y="515999"/>
                    <a:pt x="462239" y="545043"/>
                  </a:cubicBezTo>
                  <a:cubicBezTo>
                    <a:pt x="443700" y="574087"/>
                    <a:pt x="416509" y="596334"/>
                    <a:pt x="381285" y="612401"/>
                  </a:cubicBezTo>
                  <a:cubicBezTo>
                    <a:pt x="346061" y="628468"/>
                    <a:pt x="306511" y="636502"/>
                    <a:pt x="262636" y="636502"/>
                  </a:cubicBezTo>
                  <a:lnTo>
                    <a:pt x="262636" y="636502"/>
                  </a:lnTo>
                  <a:cubicBezTo>
                    <a:pt x="207019" y="636502"/>
                    <a:pt x="160053" y="628468"/>
                    <a:pt x="122357" y="612401"/>
                  </a:cubicBezTo>
                  <a:cubicBezTo>
                    <a:pt x="84661" y="596334"/>
                    <a:pt x="54999" y="571616"/>
                    <a:pt x="33988" y="538864"/>
                  </a:cubicBezTo>
                  <a:cubicBezTo>
                    <a:pt x="12359" y="506112"/>
                    <a:pt x="1236" y="469652"/>
                    <a:pt x="0" y="428248"/>
                  </a:cubicBezTo>
                  <a:close/>
                  <a:moveTo>
                    <a:pt x="1040037" y="410327"/>
                  </a:moveTo>
                  <a:lnTo>
                    <a:pt x="1040037" y="410327"/>
                  </a:lnTo>
                  <a:lnTo>
                    <a:pt x="1121609" y="430720"/>
                  </a:lnTo>
                  <a:cubicBezTo>
                    <a:pt x="1104306" y="497460"/>
                    <a:pt x="1074025" y="548751"/>
                    <a:pt x="1029532" y="583975"/>
                  </a:cubicBezTo>
                  <a:cubicBezTo>
                    <a:pt x="985038" y="619199"/>
                    <a:pt x="930657" y="636502"/>
                    <a:pt x="867007" y="636502"/>
                  </a:cubicBezTo>
                  <a:lnTo>
                    <a:pt x="867007" y="636502"/>
                  </a:lnTo>
                  <a:cubicBezTo>
                    <a:pt x="800884" y="636502"/>
                    <a:pt x="746503" y="622907"/>
                    <a:pt x="705100" y="595716"/>
                  </a:cubicBezTo>
                  <a:cubicBezTo>
                    <a:pt x="663696" y="568526"/>
                    <a:pt x="632179" y="529594"/>
                    <a:pt x="609933" y="478303"/>
                  </a:cubicBezTo>
                  <a:cubicBezTo>
                    <a:pt x="588304" y="427012"/>
                    <a:pt x="577180" y="372014"/>
                    <a:pt x="577180" y="313307"/>
                  </a:cubicBezTo>
                  <a:lnTo>
                    <a:pt x="577180" y="313307"/>
                  </a:lnTo>
                  <a:cubicBezTo>
                    <a:pt x="577180" y="249039"/>
                    <a:pt x="589540" y="193422"/>
                    <a:pt x="613640" y="145839"/>
                  </a:cubicBezTo>
                  <a:cubicBezTo>
                    <a:pt x="638359" y="98256"/>
                    <a:pt x="672965" y="61796"/>
                    <a:pt x="718077" y="37078"/>
                  </a:cubicBezTo>
                  <a:cubicBezTo>
                    <a:pt x="763188" y="12359"/>
                    <a:pt x="813244" y="0"/>
                    <a:pt x="867007" y="0"/>
                  </a:cubicBezTo>
                  <a:lnTo>
                    <a:pt x="867007" y="0"/>
                  </a:lnTo>
                  <a:cubicBezTo>
                    <a:pt x="928803" y="0"/>
                    <a:pt x="980094" y="15449"/>
                    <a:pt x="1022116" y="46965"/>
                  </a:cubicBezTo>
                  <a:cubicBezTo>
                    <a:pt x="1064138" y="78481"/>
                    <a:pt x="1093182" y="122357"/>
                    <a:pt x="1109867" y="179209"/>
                  </a:cubicBezTo>
                  <a:lnTo>
                    <a:pt x="1109867" y="179209"/>
                  </a:lnTo>
                  <a:lnTo>
                    <a:pt x="1029532" y="198366"/>
                  </a:lnTo>
                  <a:cubicBezTo>
                    <a:pt x="1015318" y="153873"/>
                    <a:pt x="994308" y="121121"/>
                    <a:pt x="967117" y="100728"/>
                  </a:cubicBezTo>
                  <a:cubicBezTo>
                    <a:pt x="939927" y="80335"/>
                    <a:pt x="905939" y="70448"/>
                    <a:pt x="864535" y="70448"/>
                  </a:cubicBezTo>
                  <a:lnTo>
                    <a:pt x="864535" y="70448"/>
                  </a:lnTo>
                  <a:cubicBezTo>
                    <a:pt x="817569" y="70448"/>
                    <a:pt x="778019" y="81571"/>
                    <a:pt x="745885" y="104436"/>
                  </a:cubicBezTo>
                  <a:cubicBezTo>
                    <a:pt x="714369" y="127300"/>
                    <a:pt x="691504" y="157581"/>
                    <a:pt x="679145" y="195894"/>
                  </a:cubicBezTo>
                  <a:cubicBezTo>
                    <a:pt x="666168" y="234208"/>
                    <a:pt x="659988" y="273758"/>
                    <a:pt x="659988" y="313925"/>
                  </a:cubicBezTo>
                  <a:lnTo>
                    <a:pt x="659988" y="313925"/>
                  </a:lnTo>
                  <a:cubicBezTo>
                    <a:pt x="659988" y="366452"/>
                    <a:pt x="667404" y="411563"/>
                    <a:pt x="682853" y="451113"/>
                  </a:cubicBezTo>
                  <a:cubicBezTo>
                    <a:pt x="698302" y="490044"/>
                    <a:pt x="721784" y="519089"/>
                    <a:pt x="753919" y="538864"/>
                  </a:cubicBezTo>
                  <a:cubicBezTo>
                    <a:pt x="786053" y="558020"/>
                    <a:pt x="820659" y="567908"/>
                    <a:pt x="858355" y="567908"/>
                  </a:cubicBezTo>
                  <a:lnTo>
                    <a:pt x="858355" y="567908"/>
                  </a:lnTo>
                  <a:cubicBezTo>
                    <a:pt x="904085" y="567908"/>
                    <a:pt x="942399" y="554931"/>
                    <a:pt x="974533" y="528358"/>
                  </a:cubicBezTo>
                  <a:cubicBezTo>
                    <a:pt x="1006049" y="501786"/>
                    <a:pt x="1027678" y="462854"/>
                    <a:pt x="1038801" y="410945"/>
                  </a:cubicBezTo>
                  <a:close/>
                  <a:moveTo>
                    <a:pt x="1316886" y="625996"/>
                  </a:moveTo>
                  <a:lnTo>
                    <a:pt x="1235314" y="625996"/>
                  </a:lnTo>
                  <a:lnTo>
                    <a:pt x="1235314" y="10505"/>
                  </a:lnTo>
                  <a:lnTo>
                    <a:pt x="1316886" y="10505"/>
                  </a:lnTo>
                  <a:lnTo>
                    <a:pt x="1316886" y="625996"/>
                  </a:lnTo>
                  <a:close/>
                  <a:moveTo>
                    <a:pt x="1536882" y="625996"/>
                  </a:moveTo>
                  <a:lnTo>
                    <a:pt x="1458400" y="625996"/>
                  </a:lnTo>
                  <a:lnTo>
                    <a:pt x="1458400" y="10505"/>
                  </a:lnTo>
                  <a:lnTo>
                    <a:pt x="1580758" y="10505"/>
                  </a:lnTo>
                  <a:lnTo>
                    <a:pt x="1726598" y="446169"/>
                  </a:lnTo>
                  <a:cubicBezTo>
                    <a:pt x="1740193" y="486955"/>
                    <a:pt x="1750080" y="517235"/>
                    <a:pt x="1756260" y="537010"/>
                  </a:cubicBezTo>
                  <a:lnTo>
                    <a:pt x="1756260" y="537010"/>
                  </a:lnTo>
                  <a:cubicBezTo>
                    <a:pt x="1763058" y="514763"/>
                    <a:pt x="1774181" y="482011"/>
                    <a:pt x="1789012" y="438136"/>
                  </a:cubicBezTo>
                  <a:lnTo>
                    <a:pt x="1789012" y="438136"/>
                  </a:lnTo>
                  <a:lnTo>
                    <a:pt x="1936088" y="9887"/>
                  </a:lnTo>
                  <a:lnTo>
                    <a:pt x="2045468" y="9887"/>
                  </a:lnTo>
                  <a:lnTo>
                    <a:pt x="2045468" y="625379"/>
                  </a:lnTo>
                  <a:lnTo>
                    <a:pt x="1966986" y="625379"/>
                  </a:lnTo>
                  <a:lnTo>
                    <a:pt x="1966986" y="110615"/>
                  </a:lnTo>
                  <a:lnTo>
                    <a:pt x="1788394" y="625379"/>
                  </a:lnTo>
                  <a:lnTo>
                    <a:pt x="1714856" y="625379"/>
                  </a:lnTo>
                  <a:lnTo>
                    <a:pt x="1536882" y="101346"/>
                  </a:lnTo>
                  <a:lnTo>
                    <a:pt x="1536882" y="625379"/>
                  </a:lnTo>
                  <a:close/>
                </a:path>
              </a:pathLst>
            </a:custGeom>
            <a:solidFill>
              <a:srgbClr val="91DCF8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D60761AC-A60F-F4C0-FCA5-97A8A5F44EDE}"/>
                </a:ext>
              </a:extLst>
            </p:cNvPr>
            <p:cNvSpPr/>
            <p:nvPr/>
          </p:nvSpPr>
          <p:spPr>
            <a:xfrm>
              <a:off x="5883109" y="3916509"/>
              <a:ext cx="2041142" cy="636501"/>
            </a:xfrm>
            <a:custGeom>
              <a:avLst/>
              <a:gdLst>
                <a:gd name="connsiteX0" fmla="*/ 462857 w 2041142"/>
                <a:gd name="connsiteY0" fmla="*/ 410328 h 636501"/>
                <a:gd name="connsiteX1" fmla="*/ 462857 w 2041142"/>
                <a:gd name="connsiteY1" fmla="*/ 410328 h 636501"/>
                <a:gd name="connsiteX2" fmla="*/ 544428 w 2041142"/>
                <a:gd name="connsiteY2" fmla="*/ 430720 h 636501"/>
                <a:gd name="connsiteX3" fmla="*/ 452351 w 2041142"/>
                <a:gd name="connsiteY3" fmla="*/ 583975 h 636501"/>
                <a:gd name="connsiteX4" fmla="*/ 289826 w 2041142"/>
                <a:gd name="connsiteY4" fmla="*/ 636502 h 636501"/>
                <a:gd name="connsiteX5" fmla="*/ 289826 w 2041142"/>
                <a:gd name="connsiteY5" fmla="*/ 636502 h 636501"/>
                <a:gd name="connsiteX6" fmla="*/ 127919 w 2041142"/>
                <a:gd name="connsiteY6" fmla="*/ 595716 h 636501"/>
                <a:gd name="connsiteX7" fmla="*/ 32752 w 2041142"/>
                <a:gd name="connsiteY7" fmla="*/ 478303 h 636501"/>
                <a:gd name="connsiteX8" fmla="*/ 0 w 2041142"/>
                <a:gd name="connsiteY8" fmla="*/ 313307 h 636501"/>
                <a:gd name="connsiteX9" fmla="*/ 0 w 2041142"/>
                <a:gd name="connsiteY9" fmla="*/ 313307 h 636501"/>
                <a:gd name="connsiteX10" fmla="*/ 36460 w 2041142"/>
                <a:gd name="connsiteY10" fmla="*/ 145839 h 636501"/>
                <a:gd name="connsiteX11" fmla="*/ 140896 w 2041142"/>
                <a:gd name="connsiteY11" fmla="*/ 37078 h 636501"/>
                <a:gd name="connsiteX12" fmla="*/ 290444 w 2041142"/>
                <a:gd name="connsiteY12" fmla="*/ 0 h 636501"/>
                <a:gd name="connsiteX13" fmla="*/ 290444 w 2041142"/>
                <a:gd name="connsiteY13" fmla="*/ 0 h 636501"/>
                <a:gd name="connsiteX14" fmla="*/ 445554 w 2041142"/>
                <a:gd name="connsiteY14" fmla="*/ 46965 h 636501"/>
                <a:gd name="connsiteX15" fmla="*/ 533305 w 2041142"/>
                <a:gd name="connsiteY15" fmla="*/ 179209 h 636501"/>
                <a:gd name="connsiteX16" fmla="*/ 533305 w 2041142"/>
                <a:gd name="connsiteY16" fmla="*/ 179209 h 636501"/>
                <a:gd name="connsiteX17" fmla="*/ 452969 w 2041142"/>
                <a:gd name="connsiteY17" fmla="*/ 198366 h 636501"/>
                <a:gd name="connsiteX18" fmla="*/ 390555 w 2041142"/>
                <a:gd name="connsiteY18" fmla="*/ 100728 h 636501"/>
                <a:gd name="connsiteX19" fmla="*/ 287972 w 2041142"/>
                <a:gd name="connsiteY19" fmla="*/ 69830 h 636501"/>
                <a:gd name="connsiteX20" fmla="*/ 287972 w 2041142"/>
                <a:gd name="connsiteY20" fmla="*/ 69830 h 636501"/>
                <a:gd name="connsiteX21" fmla="*/ 169323 w 2041142"/>
                <a:gd name="connsiteY21" fmla="*/ 103818 h 636501"/>
                <a:gd name="connsiteX22" fmla="*/ 102582 w 2041142"/>
                <a:gd name="connsiteY22" fmla="*/ 195276 h 636501"/>
                <a:gd name="connsiteX23" fmla="*/ 83425 w 2041142"/>
                <a:gd name="connsiteY23" fmla="*/ 313307 h 636501"/>
                <a:gd name="connsiteX24" fmla="*/ 83425 w 2041142"/>
                <a:gd name="connsiteY24" fmla="*/ 313307 h 636501"/>
                <a:gd name="connsiteX25" fmla="*/ 106290 w 2041142"/>
                <a:gd name="connsiteY25" fmla="*/ 450495 h 636501"/>
                <a:gd name="connsiteX26" fmla="*/ 177356 w 2041142"/>
                <a:gd name="connsiteY26" fmla="*/ 538246 h 636501"/>
                <a:gd name="connsiteX27" fmla="*/ 281793 w 2041142"/>
                <a:gd name="connsiteY27" fmla="*/ 567290 h 636501"/>
                <a:gd name="connsiteX28" fmla="*/ 281793 w 2041142"/>
                <a:gd name="connsiteY28" fmla="*/ 567290 h 636501"/>
                <a:gd name="connsiteX29" fmla="*/ 397352 w 2041142"/>
                <a:gd name="connsiteY29" fmla="*/ 527740 h 636501"/>
                <a:gd name="connsiteX30" fmla="*/ 461621 w 2041142"/>
                <a:gd name="connsiteY30" fmla="*/ 410328 h 636501"/>
                <a:gd name="connsiteX31" fmla="*/ 739706 w 2041142"/>
                <a:gd name="connsiteY31" fmla="*/ 625996 h 636501"/>
                <a:gd name="connsiteX32" fmla="*/ 658134 w 2041142"/>
                <a:gd name="connsiteY32" fmla="*/ 625996 h 636501"/>
                <a:gd name="connsiteX33" fmla="*/ 658134 w 2041142"/>
                <a:gd name="connsiteY33" fmla="*/ 10505 h 636501"/>
                <a:gd name="connsiteX34" fmla="*/ 739706 w 2041142"/>
                <a:gd name="connsiteY34" fmla="*/ 10505 h 636501"/>
                <a:gd name="connsiteX35" fmla="*/ 739706 w 2041142"/>
                <a:gd name="connsiteY35" fmla="*/ 625996 h 636501"/>
                <a:gd name="connsiteX36" fmla="*/ 1344077 w 2041142"/>
                <a:gd name="connsiteY36" fmla="*/ 625996 h 636501"/>
                <a:gd name="connsiteX37" fmla="*/ 884928 w 2041142"/>
                <a:gd name="connsiteY37" fmla="*/ 625996 h 636501"/>
                <a:gd name="connsiteX38" fmla="*/ 884928 w 2041142"/>
                <a:gd name="connsiteY38" fmla="*/ 10505 h 636501"/>
                <a:gd name="connsiteX39" fmla="*/ 1329863 w 2041142"/>
                <a:gd name="connsiteY39" fmla="*/ 10505 h 636501"/>
                <a:gd name="connsiteX40" fmla="*/ 1329863 w 2041142"/>
                <a:gd name="connsiteY40" fmla="*/ 83425 h 636501"/>
                <a:gd name="connsiteX41" fmla="*/ 966499 w 2041142"/>
                <a:gd name="connsiteY41" fmla="*/ 83425 h 636501"/>
                <a:gd name="connsiteX42" fmla="*/ 966499 w 2041142"/>
                <a:gd name="connsiteY42" fmla="*/ 271904 h 636501"/>
                <a:gd name="connsiteX43" fmla="*/ 1306999 w 2041142"/>
                <a:gd name="connsiteY43" fmla="*/ 271904 h 636501"/>
                <a:gd name="connsiteX44" fmla="*/ 1306999 w 2041142"/>
                <a:gd name="connsiteY44" fmla="*/ 344205 h 636501"/>
                <a:gd name="connsiteX45" fmla="*/ 966499 w 2041142"/>
                <a:gd name="connsiteY45" fmla="*/ 344205 h 636501"/>
                <a:gd name="connsiteX46" fmla="*/ 966499 w 2041142"/>
                <a:gd name="connsiteY46" fmla="*/ 553695 h 636501"/>
                <a:gd name="connsiteX47" fmla="*/ 1344077 w 2041142"/>
                <a:gd name="connsiteY47" fmla="*/ 553695 h 636501"/>
                <a:gd name="connsiteX48" fmla="*/ 1344077 w 2041142"/>
                <a:gd name="connsiteY48" fmla="*/ 626615 h 636501"/>
                <a:gd name="connsiteX49" fmla="*/ 1532556 w 2041142"/>
                <a:gd name="connsiteY49" fmla="*/ 625996 h 636501"/>
                <a:gd name="connsiteX50" fmla="*/ 1454075 w 2041142"/>
                <a:gd name="connsiteY50" fmla="*/ 625996 h 636501"/>
                <a:gd name="connsiteX51" fmla="*/ 1454075 w 2041142"/>
                <a:gd name="connsiteY51" fmla="*/ 10505 h 636501"/>
                <a:gd name="connsiteX52" fmla="*/ 1576432 w 2041142"/>
                <a:gd name="connsiteY52" fmla="*/ 10505 h 636501"/>
                <a:gd name="connsiteX53" fmla="*/ 1722272 w 2041142"/>
                <a:gd name="connsiteY53" fmla="*/ 446169 h 636501"/>
                <a:gd name="connsiteX54" fmla="*/ 1751934 w 2041142"/>
                <a:gd name="connsiteY54" fmla="*/ 537010 h 636501"/>
                <a:gd name="connsiteX55" fmla="*/ 1751934 w 2041142"/>
                <a:gd name="connsiteY55" fmla="*/ 537010 h 636501"/>
                <a:gd name="connsiteX56" fmla="*/ 1784687 w 2041142"/>
                <a:gd name="connsiteY56" fmla="*/ 438136 h 636501"/>
                <a:gd name="connsiteX57" fmla="*/ 1784687 w 2041142"/>
                <a:gd name="connsiteY57" fmla="*/ 438136 h 636501"/>
                <a:gd name="connsiteX58" fmla="*/ 1931762 w 2041142"/>
                <a:gd name="connsiteY58" fmla="*/ 9887 h 636501"/>
                <a:gd name="connsiteX59" fmla="*/ 2041142 w 2041142"/>
                <a:gd name="connsiteY59" fmla="*/ 9887 h 636501"/>
                <a:gd name="connsiteX60" fmla="*/ 2041142 w 2041142"/>
                <a:gd name="connsiteY60" fmla="*/ 625379 h 636501"/>
                <a:gd name="connsiteX61" fmla="*/ 1962661 w 2041142"/>
                <a:gd name="connsiteY61" fmla="*/ 625379 h 636501"/>
                <a:gd name="connsiteX62" fmla="*/ 1962661 w 2041142"/>
                <a:gd name="connsiteY62" fmla="*/ 110616 h 636501"/>
                <a:gd name="connsiteX63" fmla="*/ 1784069 w 2041142"/>
                <a:gd name="connsiteY63" fmla="*/ 625379 h 636501"/>
                <a:gd name="connsiteX64" fmla="*/ 1710531 w 2041142"/>
                <a:gd name="connsiteY64" fmla="*/ 625379 h 636501"/>
                <a:gd name="connsiteX65" fmla="*/ 1532556 w 2041142"/>
                <a:gd name="connsiteY65" fmla="*/ 101346 h 636501"/>
                <a:gd name="connsiteX66" fmla="*/ 1532556 w 2041142"/>
                <a:gd name="connsiteY66" fmla="*/ 625379 h 6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041142" h="636501">
                  <a:moveTo>
                    <a:pt x="462857" y="410328"/>
                  </a:moveTo>
                  <a:lnTo>
                    <a:pt x="462857" y="410328"/>
                  </a:lnTo>
                  <a:lnTo>
                    <a:pt x="544428" y="430720"/>
                  </a:lnTo>
                  <a:cubicBezTo>
                    <a:pt x="527125" y="497460"/>
                    <a:pt x="496845" y="548751"/>
                    <a:pt x="452351" y="583975"/>
                  </a:cubicBezTo>
                  <a:cubicBezTo>
                    <a:pt x="407858" y="619199"/>
                    <a:pt x="353477" y="636502"/>
                    <a:pt x="289826" y="636502"/>
                  </a:cubicBezTo>
                  <a:lnTo>
                    <a:pt x="289826" y="636502"/>
                  </a:lnTo>
                  <a:cubicBezTo>
                    <a:pt x="223704" y="636502"/>
                    <a:pt x="169323" y="622907"/>
                    <a:pt x="127919" y="595716"/>
                  </a:cubicBezTo>
                  <a:cubicBezTo>
                    <a:pt x="86515" y="568526"/>
                    <a:pt x="54999" y="529594"/>
                    <a:pt x="32752" y="478303"/>
                  </a:cubicBezTo>
                  <a:cubicBezTo>
                    <a:pt x="11123" y="427012"/>
                    <a:pt x="0" y="372014"/>
                    <a:pt x="0" y="313307"/>
                  </a:cubicBezTo>
                  <a:lnTo>
                    <a:pt x="0" y="313307"/>
                  </a:lnTo>
                  <a:cubicBezTo>
                    <a:pt x="0" y="249039"/>
                    <a:pt x="12359" y="193422"/>
                    <a:pt x="36460" y="145839"/>
                  </a:cubicBezTo>
                  <a:cubicBezTo>
                    <a:pt x="61179" y="98256"/>
                    <a:pt x="95785" y="61796"/>
                    <a:pt x="140896" y="37078"/>
                  </a:cubicBezTo>
                  <a:cubicBezTo>
                    <a:pt x="186008" y="12359"/>
                    <a:pt x="236063" y="0"/>
                    <a:pt x="290444" y="0"/>
                  </a:cubicBezTo>
                  <a:lnTo>
                    <a:pt x="290444" y="0"/>
                  </a:lnTo>
                  <a:cubicBezTo>
                    <a:pt x="352241" y="0"/>
                    <a:pt x="403532" y="15449"/>
                    <a:pt x="445554" y="46965"/>
                  </a:cubicBezTo>
                  <a:cubicBezTo>
                    <a:pt x="487575" y="78481"/>
                    <a:pt x="516620" y="122357"/>
                    <a:pt x="533305" y="179209"/>
                  </a:cubicBezTo>
                  <a:lnTo>
                    <a:pt x="533305" y="179209"/>
                  </a:lnTo>
                  <a:lnTo>
                    <a:pt x="452969" y="198366"/>
                  </a:lnTo>
                  <a:cubicBezTo>
                    <a:pt x="438756" y="153873"/>
                    <a:pt x="417745" y="121121"/>
                    <a:pt x="390555" y="100728"/>
                  </a:cubicBezTo>
                  <a:cubicBezTo>
                    <a:pt x="363364" y="80335"/>
                    <a:pt x="329376" y="69830"/>
                    <a:pt x="287972" y="69830"/>
                  </a:cubicBezTo>
                  <a:lnTo>
                    <a:pt x="287972" y="69830"/>
                  </a:lnTo>
                  <a:cubicBezTo>
                    <a:pt x="241007" y="69830"/>
                    <a:pt x="201457" y="80953"/>
                    <a:pt x="169323" y="103818"/>
                  </a:cubicBezTo>
                  <a:cubicBezTo>
                    <a:pt x="137806" y="126682"/>
                    <a:pt x="114942" y="156963"/>
                    <a:pt x="102582" y="195276"/>
                  </a:cubicBezTo>
                  <a:cubicBezTo>
                    <a:pt x="89605" y="233590"/>
                    <a:pt x="83425" y="273140"/>
                    <a:pt x="83425" y="313307"/>
                  </a:cubicBezTo>
                  <a:lnTo>
                    <a:pt x="83425" y="313307"/>
                  </a:lnTo>
                  <a:cubicBezTo>
                    <a:pt x="83425" y="365834"/>
                    <a:pt x="90841" y="410945"/>
                    <a:pt x="106290" y="450495"/>
                  </a:cubicBezTo>
                  <a:cubicBezTo>
                    <a:pt x="121739" y="489427"/>
                    <a:pt x="145222" y="518471"/>
                    <a:pt x="177356" y="538246"/>
                  </a:cubicBezTo>
                  <a:cubicBezTo>
                    <a:pt x="209491" y="557403"/>
                    <a:pt x="244097" y="567290"/>
                    <a:pt x="281793" y="567290"/>
                  </a:cubicBezTo>
                  <a:lnTo>
                    <a:pt x="281793" y="567290"/>
                  </a:lnTo>
                  <a:cubicBezTo>
                    <a:pt x="327522" y="567290"/>
                    <a:pt x="365836" y="554313"/>
                    <a:pt x="397352" y="527740"/>
                  </a:cubicBezTo>
                  <a:cubicBezTo>
                    <a:pt x="428869" y="501168"/>
                    <a:pt x="450497" y="462236"/>
                    <a:pt x="461621" y="410328"/>
                  </a:cubicBezTo>
                  <a:close/>
                  <a:moveTo>
                    <a:pt x="739706" y="625996"/>
                  </a:moveTo>
                  <a:lnTo>
                    <a:pt x="658134" y="625996"/>
                  </a:lnTo>
                  <a:lnTo>
                    <a:pt x="658134" y="10505"/>
                  </a:lnTo>
                  <a:lnTo>
                    <a:pt x="739706" y="10505"/>
                  </a:lnTo>
                  <a:lnTo>
                    <a:pt x="739706" y="625996"/>
                  </a:lnTo>
                  <a:close/>
                  <a:moveTo>
                    <a:pt x="1344077" y="625996"/>
                  </a:moveTo>
                  <a:lnTo>
                    <a:pt x="884928" y="625996"/>
                  </a:lnTo>
                  <a:lnTo>
                    <a:pt x="884928" y="10505"/>
                  </a:lnTo>
                  <a:lnTo>
                    <a:pt x="1329863" y="10505"/>
                  </a:lnTo>
                  <a:lnTo>
                    <a:pt x="1329863" y="83425"/>
                  </a:lnTo>
                  <a:lnTo>
                    <a:pt x="966499" y="83425"/>
                  </a:lnTo>
                  <a:lnTo>
                    <a:pt x="966499" y="271904"/>
                  </a:lnTo>
                  <a:lnTo>
                    <a:pt x="1306999" y="271904"/>
                  </a:lnTo>
                  <a:lnTo>
                    <a:pt x="1306999" y="344205"/>
                  </a:lnTo>
                  <a:lnTo>
                    <a:pt x="966499" y="344205"/>
                  </a:lnTo>
                  <a:lnTo>
                    <a:pt x="966499" y="553695"/>
                  </a:lnTo>
                  <a:lnTo>
                    <a:pt x="1344077" y="553695"/>
                  </a:lnTo>
                  <a:lnTo>
                    <a:pt x="1344077" y="626615"/>
                  </a:lnTo>
                  <a:close/>
                  <a:moveTo>
                    <a:pt x="1532556" y="625996"/>
                  </a:moveTo>
                  <a:lnTo>
                    <a:pt x="1454075" y="625996"/>
                  </a:lnTo>
                  <a:lnTo>
                    <a:pt x="1454075" y="10505"/>
                  </a:lnTo>
                  <a:lnTo>
                    <a:pt x="1576432" y="10505"/>
                  </a:lnTo>
                  <a:lnTo>
                    <a:pt x="1722272" y="446169"/>
                  </a:lnTo>
                  <a:cubicBezTo>
                    <a:pt x="1735867" y="486955"/>
                    <a:pt x="1745755" y="517235"/>
                    <a:pt x="1751934" y="537010"/>
                  </a:cubicBezTo>
                  <a:lnTo>
                    <a:pt x="1751934" y="537010"/>
                  </a:lnTo>
                  <a:cubicBezTo>
                    <a:pt x="1758732" y="514763"/>
                    <a:pt x="1769855" y="482011"/>
                    <a:pt x="1784687" y="438136"/>
                  </a:cubicBezTo>
                  <a:lnTo>
                    <a:pt x="1784687" y="438136"/>
                  </a:lnTo>
                  <a:lnTo>
                    <a:pt x="1931762" y="9887"/>
                  </a:lnTo>
                  <a:lnTo>
                    <a:pt x="2041142" y="9887"/>
                  </a:lnTo>
                  <a:lnTo>
                    <a:pt x="2041142" y="625379"/>
                  </a:lnTo>
                  <a:lnTo>
                    <a:pt x="1962661" y="625379"/>
                  </a:lnTo>
                  <a:lnTo>
                    <a:pt x="1962661" y="110616"/>
                  </a:lnTo>
                  <a:lnTo>
                    <a:pt x="1784069" y="625379"/>
                  </a:lnTo>
                  <a:lnTo>
                    <a:pt x="1710531" y="625379"/>
                  </a:lnTo>
                  <a:lnTo>
                    <a:pt x="1532556" y="101346"/>
                  </a:lnTo>
                  <a:lnTo>
                    <a:pt x="1532556" y="625379"/>
                  </a:lnTo>
                  <a:close/>
                </a:path>
              </a:pathLst>
            </a:custGeom>
            <a:solidFill>
              <a:srgbClr val="6A80A3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66914A17-D30E-07C5-0BE6-2E4E70E66213}"/>
                </a:ext>
              </a:extLst>
            </p:cNvPr>
            <p:cNvSpPr/>
            <p:nvPr/>
          </p:nvSpPr>
          <p:spPr>
            <a:xfrm>
              <a:off x="9386978" y="2001442"/>
              <a:ext cx="1955245" cy="636501"/>
            </a:xfrm>
            <a:custGeom>
              <a:avLst/>
              <a:gdLst>
                <a:gd name="connsiteX0" fmla="*/ 124211 w 1955245"/>
                <a:gd name="connsiteY0" fmla="*/ 625378 h 636501"/>
                <a:gd name="connsiteX1" fmla="*/ 0 w 1955245"/>
                <a:gd name="connsiteY1" fmla="*/ 625378 h 636501"/>
                <a:gd name="connsiteX2" fmla="*/ 0 w 1955245"/>
                <a:gd name="connsiteY2" fmla="*/ 9887 h 636501"/>
                <a:gd name="connsiteX3" fmla="*/ 421453 w 1955245"/>
                <a:gd name="connsiteY3" fmla="*/ 9887 h 636501"/>
                <a:gd name="connsiteX4" fmla="*/ 421453 w 1955245"/>
                <a:gd name="connsiteY4" fmla="*/ 113705 h 636501"/>
                <a:gd name="connsiteX5" fmla="*/ 124211 w 1955245"/>
                <a:gd name="connsiteY5" fmla="*/ 113705 h 636501"/>
                <a:gd name="connsiteX6" fmla="*/ 124211 w 1955245"/>
                <a:gd name="connsiteY6" fmla="*/ 259544 h 636501"/>
                <a:gd name="connsiteX7" fmla="*/ 381285 w 1955245"/>
                <a:gd name="connsiteY7" fmla="*/ 259544 h 636501"/>
                <a:gd name="connsiteX8" fmla="*/ 381285 w 1955245"/>
                <a:gd name="connsiteY8" fmla="*/ 363362 h 636501"/>
                <a:gd name="connsiteX9" fmla="*/ 124211 w 1955245"/>
                <a:gd name="connsiteY9" fmla="*/ 363362 h 636501"/>
                <a:gd name="connsiteX10" fmla="*/ 124211 w 1955245"/>
                <a:gd name="connsiteY10" fmla="*/ 624761 h 636501"/>
                <a:gd name="connsiteX11" fmla="*/ 644539 w 1955245"/>
                <a:gd name="connsiteY11" fmla="*/ 625378 h 636501"/>
                <a:gd name="connsiteX12" fmla="*/ 520328 w 1955245"/>
                <a:gd name="connsiteY12" fmla="*/ 625378 h 636501"/>
                <a:gd name="connsiteX13" fmla="*/ 520328 w 1955245"/>
                <a:gd name="connsiteY13" fmla="*/ 9887 h 636501"/>
                <a:gd name="connsiteX14" fmla="*/ 644539 w 1955245"/>
                <a:gd name="connsiteY14" fmla="*/ 9887 h 636501"/>
                <a:gd name="connsiteX15" fmla="*/ 644539 w 1955245"/>
                <a:gd name="connsiteY15" fmla="*/ 625378 h 636501"/>
                <a:gd name="connsiteX16" fmla="*/ 762570 w 1955245"/>
                <a:gd name="connsiteY16" fmla="*/ 625378 h 636501"/>
                <a:gd name="connsiteX17" fmla="*/ 762570 w 1955245"/>
                <a:gd name="connsiteY17" fmla="*/ 9887 h 636501"/>
                <a:gd name="connsiteX18" fmla="*/ 989982 w 1955245"/>
                <a:gd name="connsiteY18" fmla="*/ 9887 h 636501"/>
                <a:gd name="connsiteX19" fmla="*/ 1106778 w 1955245"/>
                <a:gd name="connsiteY19" fmla="*/ 21629 h 636501"/>
                <a:gd name="connsiteX20" fmla="*/ 1106778 w 1955245"/>
                <a:gd name="connsiteY20" fmla="*/ 21629 h 636501"/>
                <a:gd name="connsiteX21" fmla="*/ 1199473 w 1955245"/>
                <a:gd name="connsiteY21" fmla="*/ 78481 h 636501"/>
                <a:gd name="connsiteX22" fmla="*/ 1258179 w 1955245"/>
                <a:gd name="connsiteY22" fmla="*/ 177973 h 636501"/>
                <a:gd name="connsiteX23" fmla="*/ 1278572 w 1955245"/>
                <a:gd name="connsiteY23" fmla="*/ 323195 h 636501"/>
                <a:gd name="connsiteX24" fmla="*/ 1278572 w 1955245"/>
                <a:gd name="connsiteY24" fmla="*/ 323195 h 636501"/>
                <a:gd name="connsiteX25" fmla="*/ 1259415 w 1955245"/>
                <a:gd name="connsiteY25" fmla="*/ 454203 h 636501"/>
                <a:gd name="connsiteX26" fmla="*/ 1259415 w 1955245"/>
                <a:gd name="connsiteY26" fmla="*/ 454203 h 636501"/>
                <a:gd name="connsiteX27" fmla="*/ 1193293 w 1955245"/>
                <a:gd name="connsiteY27" fmla="*/ 562964 h 636501"/>
                <a:gd name="connsiteX28" fmla="*/ 1193293 w 1955245"/>
                <a:gd name="connsiteY28" fmla="*/ 562964 h 636501"/>
                <a:gd name="connsiteX29" fmla="*/ 1106160 w 1955245"/>
                <a:gd name="connsiteY29" fmla="*/ 611783 h 636501"/>
                <a:gd name="connsiteX30" fmla="*/ 1106160 w 1955245"/>
                <a:gd name="connsiteY30" fmla="*/ 611783 h 636501"/>
                <a:gd name="connsiteX31" fmla="*/ 996162 w 1955245"/>
                <a:gd name="connsiteY31" fmla="*/ 624761 h 636501"/>
                <a:gd name="connsiteX32" fmla="*/ 762570 w 1955245"/>
                <a:gd name="connsiteY32" fmla="*/ 624761 h 636501"/>
                <a:gd name="connsiteX33" fmla="*/ 942399 w 1955245"/>
                <a:gd name="connsiteY33" fmla="*/ 114323 h 636501"/>
                <a:gd name="connsiteX34" fmla="*/ 886782 w 1955245"/>
                <a:gd name="connsiteY34" fmla="*/ 114323 h 636501"/>
                <a:gd name="connsiteX35" fmla="*/ 886782 w 1955245"/>
                <a:gd name="connsiteY35" fmla="*/ 522179 h 636501"/>
                <a:gd name="connsiteX36" fmla="*/ 979476 w 1955245"/>
                <a:gd name="connsiteY36" fmla="*/ 522179 h 636501"/>
                <a:gd name="connsiteX37" fmla="*/ 1054868 w 1955245"/>
                <a:gd name="connsiteY37" fmla="*/ 515999 h 636501"/>
                <a:gd name="connsiteX38" fmla="*/ 1054868 w 1955245"/>
                <a:gd name="connsiteY38" fmla="*/ 515999 h 636501"/>
                <a:gd name="connsiteX39" fmla="*/ 1104924 w 1955245"/>
                <a:gd name="connsiteY39" fmla="*/ 490662 h 636501"/>
                <a:gd name="connsiteX40" fmla="*/ 1137676 w 1955245"/>
                <a:gd name="connsiteY40" fmla="*/ 431338 h 636501"/>
                <a:gd name="connsiteX41" fmla="*/ 1150035 w 1955245"/>
                <a:gd name="connsiteY41" fmla="*/ 318869 h 636501"/>
                <a:gd name="connsiteX42" fmla="*/ 1150035 w 1955245"/>
                <a:gd name="connsiteY42" fmla="*/ 318869 h 636501"/>
                <a:gd name="connsiteX43" fmla="*/ 1137676 w 1955245"/>
                <a:gd name="connsiteY43" fmla="*/ 209489 h 636501"/>
                <a:gd name="connsiteX44" fmla="*/ 1102452 w 1955245"/>
                <a:gd name="connsiteY44" fmla="*/ 150165 h 636501"/>
                <a:gd name="connsiteX45" fmla="*/ 1044981 w 1955245"/>
                <a:gd name="connsiteY45" fmla="*/ 121121 h 636501"/>
                <a:gd name="connsiteX46" fmla="*/ 1044981 w 1955245"/>
                <a:gd name="connsiteY46" fmla="*/ 121121 h 636501"/>
                <a:gd name="connsiteX47" fmla="*/ 943017 w 1955245"/>
                <a:gd name="connsiteY47" fmla="*/ 114941 h 636501"/>
                <a:gd name="connsiteX48" fmla="*/ 943017 w 1955245"/>
                <a:gd name="connsiteY48" fmla="*/ 114941 h 636501"/>
                <a:gd name="connsiteX49" fmla="*/ 1358290 w 1955245"/>
                <a:gd name="connsiteY49" fmla="*/ 321341 h 636501"/>
                <a:gd name="connsiteX50" fmla="*/ 1358290 w 1955245"/>
                <a:gd name="connsiteY50" fmla="*/ 321341 h 636501"/>
                <a:gd name="connsiteX51" fmla="*/ 1386098 w 1955245"/>
                <a:gd name="connsiteY51" fmla="*/ 163760 h 636501"/>
                <a:gd name="connsiteX52" fmla="*/ 1386098 w 1955245"/>
                <a:gd name="connsiteY52" fmla="*/ 163760 h 636501"/>
                <a:gd name="connsiteX53" fmla="*/ 1443569 w 1955245"/>
                <a:gd name="connsiteY53" fmla="*/ 79717 h 636501"/>
                <a:gd name="connsiteX54" fmla="*/ 1523287 w 1955245"/>
                <a:gd name="connsiteY54" fmla="*/ 24101 h 636501"/>
                <a:gd name="connsiteX55" fmla="*/ 1523287 w 1955245"/>
                <a:gd name="connsiteY55" fmla="*/ 24101 h 636501"/>
                <a:gd name="connsiteX56" fmla="*/ 1656150 w 1955245"/>
                <a:gd name="connsiteY56" fmla="*/ 0 h 636501"/>
                <a:gd name="connsiteX57" fmla="*/ 1656150 w 1955245"/>
                <a:gd name="connsiteY57" fmla="*/ 0 h 636501"/>
                <a:gd name="connsiteX58" fmla="*/ 1873674 w 1955245"/>
                <a:gd name="connsiteY58" fmla="*/ 84661 h 636501"/>
                <a:gd name="connsiteX59" fmla="*/ 1955245 w 1955245"/>
                <a:gd name="connsiteY59" fmla="*/ 319487 h 636501"/>
                <a:gd name="connsiteX60" fmla="*/ 1955245 w 1955245"/>
                <a:gd name="connsiteY60" fmla="*/ 319487 h 636501"/>
                <a:gd name="connsiteX61" fmla="*/ 1874292 w 1955245"/>
                <a:gd name="connsiteY61" fmla="*/ 552459 h 636501"/>
                <a:gd name="connsiteX62" fmla="*/ 1658003 w 1955245"/>
                <a:gd name="connsiteY62" fmla="*/ 636502 h 636501"/>
                <a:gd name="connsiteX63" fmla="*/ 1658003 w 1955245"/>
                <a:gd name="connsiteY63" fmla="*/ 636502 h 636501"/>
                <a:gd name="connsiteX64" fmla="*/ 1439861 w 1955245"/>
                <a:gd name="connsiteY64" fmla="*/ 552459 h 636501"/>
                <a:gd name="connsiteX65" fmla="*/ 1358908 w 1955245"/>
                <a:gd name="connsiteY65" fmla="*/ 321959 h 636501"/>
                <a:gd name="connsiteX66" fmla="*/ 1486209 w 1955245"/>
                <a:gd name="connsiteY66" fmla="*/ 317015 h 636501"/>
                <a:gd name="connsiteX67" fmla="*/ 1486209 w 1955245"/>
                <a:gd name="connsiteY67" fmla="*/ 317015 h 636501"/>
                <a:gd name="connsiteX68" fmla="*/ 1534410 w 1955245"/>
                <a:gd name="connsiteY68" fmla="*/ 475213 h 636501"/>
                <a:gd name="connsiteX69" fmla="*/ 1656768 w 1955245"/>
                <a:gd name="connsiteY69" fmla="*/ 528976 h 636501"/>
                <a:gd name="connsiteX70" fmla="*/ 1656768 w 1955245"/>
                <a:gd name="connsiteY70" fmla="*/ 528976 h 636501"/>
                <a:gd name="connsiteX71" fmla="*/ 1778507 w 1955245"/>
                <a:gd name="connsiteY71" fmla="*/ 475213 h 636501"/>
                <a:gd name="connsiteX72" fmla="*/ 1826090 w 1955245"/>
                <a:gd name="connsiteY72" fmla="*/ 314543 h 636501"/>
                <a:gd name="connsiteX73" fmla="*/ 1826090 w 1955245"/>
                <a:gd name="connsiteY73" fmla="*/ 314543 h 636501"/>
                <a:gd name="connsiteX74" fmla="*/ 1779743 w 1955245"/>
                <a:gd name="connsiteY74" fmla="*/ 156963 h 636501"/>
                <a:gd name="connsiteX75" fmla="*/ 1656768 w 1955245"/>
                <a:gd name="connsiteY75" fmla="*/ 105054 h 636501"/>
                <a:gd name="connsiteX76" fmla="*/ 1656768 w 1955245"/>
                <a:gd name="connsiteY76" fmla="*/ 105054 h 636501"/>
                <a:gd name="connsiteX77" fmla="*/ 1533174 w 1955245"/>
                <a:gd name="connsiteY77" fmla="*/ 157581 h 636501"/>
                <a:gd name="connsiteX78" fmla="*/ 1486209 w 1955245"/>
                <a:gd name="connsiteY78" fmla="*/ 316397 h 6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55245" h="636501">
                  <a:moveTo>
                    <a:pt x="124211" y="625378"/>
                  </a:moveTo>
                  <a:lnTo>
                    <a:pt x="0" y="625378"/>
                  </a:lnTo>
                  <a:lnTo>
                    <a:pt x="0" y="9887"/>
                  </a:lnTo>
                  <a:lnTo>
                    <a:pt x="421453" y="9887"/>
                  </a:lnTo>
                  <a:lnTo>
                    <a:pt x="421453" y="113705"/>
                  </a:lnTo>
                  <a:lnTo>
                    <a:pt x="124211" y="113705"/>
                  </a:lnTo>
                  <a:lnTo>
                    <a:pt x="124211" y="259544"/>
                  </a:lnTo>
                  <a:lnTo>
                    <a:pt x="381285" y="259544"/>
                  </a:lnTo>
                  <a:lnTo>
                    <a:pt x="381285" y="363362"/>
                  </a:lnTo>
                  <a:lnTo>
                    <a:pt x="124211" y="363362"/>
                  </a:lnTo>
                  <a:lnTo>
                    <a:pt x="124211" y="624761"/>
                  </a:lnTo>
                  <a:close/>
                  <a:moveTo>
                    <a:pt x="644539" y="625378"/>
                  </a:moveTo>
                  <a:lnTo>
                    <a:pt x="520328" y="625378"/>
                  </a:lnTo>
                  <a:lnTo>
                    <a:pt x="520328" y="9887"/>
                  </a:lnTo>
                  <a:lnTo>
                    <a:pt x="644539" y="9887"/>
                  </a:lnTo>
                  <a:lnTo>
                    <a:pt x="644539" y="625378"/>
                  </a:lnTo>
                  <a:close/>
                  <a:moveTo>
                    <a:pt x="762570" y="625378"/>
                  </a:moveTo>
                  <a:lnTo>
                    <a:pt x="762570" y="9887"/>
                  </a:lnTo>
                  <a:lnTo>
                    <a:pt x="989982" y="9887"/>
                  </a:lnTo>
                  <a:cubicBezTo>
                    <a:pt x="1041273" y="9887"/>
                    <a:pt x="1080205" y="13595"/>
                    <a:pt x="1106778" y="21629"/>
                  </a:cubicBezTo>
                  <a:lnTo>
                    <a:pt x="1106778" y="21629"/>
                  </a:lnTo>
                  <a:cubicBezTo>
                    <a:pt x="1142620" y="32134"/>
                    <a:pt x="1173518" y="51291"/>
                    <a:pt x="1199473" y="78481"/>
                  </a:cubicBezTo>
                  <a:cubicBezTo>
                    <a:pt x="1225427" y="105672"/>
                    <a:pt x="1244584" y="139042"/>
                    <a:pt x="1258179" y="177973"/>
                  </a:cubicBezTo>
                  <a:cubicBezTo>
                    <a:pt x="1271774" y="216905"/>
                    <a:pt x="1278572" y="265724"/>
                    <a:pt x="1278572" y="323195"/>
                  </a:cubicBezTo>
                  <a:lnTo>
                    <a:pt x="1278572" y="323195"/>
                  </a:lnTo>
                  <a:cubicBezTo>
                    <a:pt x="1278572" y="373868"/>
                    <a:pt x="1272393" y="417743"/>
                    <a:pt x="1259415" y="454203"/>
                  </a:cubicBezTo>
                  <a:lnTo>
                    <a:pt x="1259415" y="454203"/>
                  </a:lnTo>
                  <a:cubicBezTo>
                    <a:pt x="1243966" y="498696"/>
                    <a:pt x="1222337" y="535156"/>
                    <a:pt x="1193293" y="562964"/>
                  </a:cubicBezTo>
                  <a:lnTo>
                    <a:pt x="1193293" y="562964"/>
                  </a:lnTo>
                  <a:cubicBezTo>
                    <a:pt x="1171664" y="583975"/>
                    <a:pt x="1142620" y="600042"/>
                    <a:pt x="1106160" y="611783"/>
                  </a:cubicBezTo>
                  <a:lnTo>
                    <a:pt x="1106160" y="611783"/>
                  </a:lnTo>
                  <a:cubicBezTo>
                    <a:pt x="1078969" y="620435"/>
                    <a:pt x="1041891" y="624761"/>
                    <a:pt x="996162" y="624761"/>
                  </a:cubicBezTo>
                  <a:lnTo>
                    <a:pt x="762570" y="624761"/>
                  </a:lnTo>
                  <a:close/>
                  <a:moveTo>
                    <a:pt x="942399" y="114323"/>
                  </a:moveTo>
                  <a:lnTo>
                    <a:pt x="886782" y="114323"/>
                  </a:lnTo>
                  <a:lnTo>
                    <a:pt x="886782" y="522179"/>
                  </a:lnTo>
                  <a:lnTo>
                    <a:pt x="979476" y="522179"/>
                  </a:lnTo>
                  <a:cubicBezTo>
                    <a:pt x="1014083" y="522179"/>
                    <a:pt x="1039419" y="520325"/>
                    <a:pt x="1054868" y="515999"/>
                  </a:cubicBezTo>
                  <a:lnTo>
                    <a:pt x="1054868" y="515999"/>
                  </a:lnTo>
                  <a:cubicBezTo>
                    <a:pt x="1075261" y="511055"/>
                    <a:pt x="1091946" y="502404"/>
                    <a:pt x="1104924" y="490662"/>
                  </a:cubicBezTo>
                  <a:cubicBezTo>
                    <a:pt x="1117901" y="478921"/>
                    <a:pt x="1129024" y="459146"/>
                    <a:pt x="1137676" y="431338"/>
                  </a:cubicBezTo>
                  <a:cubicBezTo>
                    <a:pt x="1146327" y="403530"/>
                    <a:pt x="1150035" y="366452"/>
                    <a:pt x="1150035" y="318869"/>
                  </a:cubicBezTo>
                  <a:lnTo>
                    <a:pt x="1150035" y="318869"/>
                  </a:lnTo>
                  <a:cubicBezTo>
                    <a:pt x="1150035" y="271286"/>
                    <a:pt x="1145710" y="234826"/>
                    <a:pt x="1137676" y="209489"/>
                  </a:cubicBezTo>
                  <a:cubicBezTo>
                    <a:pt x="1129024" y="184153"/>
                    <a:pt x="1117283" y="164378"/>
                    <a:pt x="1102452" y="150165"/>
                  </a:cubicBezTo>
                  <a:cubicBezTo>
                    <a:pt x="1087621" y="135952"/>
                    <a:pt x="1068464" y="126064"/>
                    <a:pt x="1044981" y="121121"/>
                  </a:cubicBezTo>
                  <a:lnTo>
                    <a:pt x="1044981" y="121121"/>
                  </a:lnTo>
                  <a:cubicBezTo>
                    <a:pt x="1027678" y="117413"/>
                    <a:pt x="993690" y="114941"/>
                    <a:pt x="943017" y="114941"/>
                  </a:cubicBezTo>
                  <a:lnTo>
                    <a:pt x="943017" y="114941"/>
                  </a:lnTo>
                  <a:close/>
                  <a:moveTo>
                    <a:pt x="1358290" y="321341"/>
                  </a:moveTo>
                  <a:lnTo>
                    <a:pt x="1358290" y="321341"/>
                  </a:lnTo>
                  <a:cubicBezTo>
                    <a:pt x="1358290" y="258926"/>
                    <a:pt x="1367559" y="206400"/>
                    <a:pt x="1386098" y="163760"/>
                  </a:cubicBezTo>
                  <a:lnTo>
                    <a:pt x="1386098" y="163760"/>
                  </a:lnTo>
                  <a:cubicBezTo>
                    <a:pt x="1400312" y="132244"/>
                    <a:pt x="1419469" y="104436"/>
                    <a:pt x="1443569" y="79717"/>
                  </a:cubicBezTo>
                  <a:cubicBezTo>
                    <a:pt x="1467670" y="54999"/>
                    <a:pt x="1494242" y="36460"/>
                    <a:pt x="1523287" y="24101"/>
                  </a:cubicBezTo>
                  <a:lnTo>
                    <a:pt x="1523287" y="24101"/>
                  </a:lnTo>
                  <a:cubicBezTo>
                    <a:pt x="1561601" y="8033"/>
                    <a:pt x="1606094" y="0"/>
                    <a:pt x="1656150" y="0"/>
                  </a:cubicBezTo>
                  <a:lnTo>
                    <a:pt x="1656150" y="0"/>
                  </a:lnTo>
                  <a:cubicBezTo>
                    <a:pt x="1746991" y="0"/>
                    <a:pt x="1819293" y="27808"/>
                    <a:pt x="1873674" y="84661"/>
                  </a:cubicBezTo>
                  <a:cubicBezTo>
                    <a:pt x="1928055" y="140895"/>
                    <a:pt x="1955245" y="219377"/>
                    <a:pt x="1955245" y="319487"/>
                  </a:cubicBezTo>
                  <a:lnTo>
                    <a:pt x="1955245" y="319487"/>
                  </a:lnTo>
                  <a:cubicBezTo>
                    <a:pt x="1955245" y="418979"/>
                    <a:pt x="1928055" y="496224"/>
                    <a:pt x="1874292" y="552459"/>
                  </a:cubicBezTo>
                  <a:cubicBezTo>
                    <a:pt x="1820529" y="608693"/>
                    <a:pt x="1748227" y="636502"/>
                    <a:pt x="1658003" y="636502"/>
                  </a:cubicBezTo>
                  <a:lnTo>
                    <a:pt x="1658003" y="636502"/>
                  </a:lnTo>
                  <a:cubicBezTo>
                    <a:pt x="1566544" y="636502"/>
                    <a:pt x="1493624" y="608693"/>
                    <a:pt x="1439861" y="552459"/>
                  </a:cubicBezTo>
                  <a:cubicBezTo>
                    <a:pt x="1386098" y="496224"/>
                    <a:pt x="1358908" y="419597"/>
                    <a:pt x="1358908" y="321959"/>
                  </a:cubicBezTo>
                  <a:close/>
                  <a:moveTo>
                    <a:pt x="1486209" y="317015"/>
                  </a:moveTo>
                  <a:lnTo>
                    <a:pt x="1486209" y="317015"/>
                  </a:lnTo>
                  <a:cubicBezTo>
                    <a:pt x="1486209" y="386845"/>
                    <a:pt x="1502276" y="439372"/>
                    <a:pt x="1534410" y="475213"/>
                  </a:cubicBezTo>
                  <a:cubicBezTo>
                    <a:pt x="1566544" y="511055"/>
                    <a:pt x="1607330" y="528976"/>
                    <a:pt x="1656768" y="528976"/>
                  </a:cubicBezTo>
                  <a:lnTo>
                    <a:pt x="1656768" y="528976"/>
                  </a:lnTo>
                  <a:cubicBezTo>
                    <a:pt x="1706205" y="528976"/>
                    <a:pt x="1746991" y="511055"/>
                    <a:pt x="1778507" y="475213"/>
                  </a:cubicBezTo>
                  <a:cubicBezTo>
                    <a:pt x="1810023" y="439372"/>
                    <a:pt x="1826090" y="386227"/>
                    <a:pt x="1826090" y="314543"/>
                  </a:cubicBezTo>
                  <a:lnTo>
                    <a:pt x="1826090" y="314543"/>
                  </a:lnTo>
                  <a:cubicBezTo>
                    <a:pt x="1826090" y="244095"/>
                    <a:pt x="1810641" y="191568"/>
                    <a:pt x="1779743" y="156963"/>
                  </a:cubicBezTo>
                  <a:cubicBezTo>
                    <a:pt x="1748844" y="122357"/>
                    <a:pt x="1707441" y="105054"/>
                    <a:pt x="1656768" y="105054"/>
                  </a:cubicBezTo>
                  <a:lnTo>
                    <a:pt x="1656768" y="105054"/>
                  </a:lnTo>
                  <a:cubicBezTo>
                    <a:pt x="1605476" y="105054"/>
                    <a:pt x="1564073" y="122357"/>
                    <a:pt x="1533174" y="157581"/>
                  </a:cubicBezTo>
                  <a:cubicBezTo>
                    <a:pt x="1501658" y="192804"/>
                    <a:pt x="1486209" y="245331"/>
                    <a:pt x="1486209" y="316397"/>
                  </a:cubicBezTo>
                  <a:close/>
                </a:path>
              </a:pathLst>
            </a:custGeom>
            <a:solidFill>
              <a:srgbClr val="002856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25E0833-B410-F73C-F590-E330EB39DE68}"/>
                </a:ext>
              </a:extLst>
            </p:cNvPr>
            <p:cNvSpPr/>
            <p:nvPr/>
          </p:nvSpPr>
          <p:spPr>
            <a:xfrm>
              <a:off x="6627141" y="4673513"/>
              <a:ext cx="1418850" cy="470887"/>
            </a:xfrm>
            <a:custGeom>
              <a:avLst/>
              <a:gdLst>
                <a:gd name="connsiteX0" fmla="*/ 0 w 1418850"/>
                <a:gd name="connsiteY0" fmla="*/ 246567 h 470887"/>
                <a:gd name="connsiteX1" fmla="*/ 0 w 1418850"/>
                <a:gd name="connsiteY1" fmla="*/ 618 h 470887"/>
                <a:gd name="connsiteX2" fmla="*/ 93313 w 1418850"/>
                <a:gd name="connsiteY2" fmla="*/ 618 h 470887"/>
                <a:gd name="connsiteX3" fmla="*/ 93313 w 1418850"/>
                <a:gd name="connsiteY3" fmla="*/ 250275 h 470887"/>
                <a:gd name="connsiteX4" fmla="*/ 97021 w 1418850"/>
                <a:gd name="connsiteY4" fmla="*/ 327520 h 470887"/>
                <a:gd name="connsiteX5" fmla="*/ 97021 w 1418850"/>
                <a:gd name="connsiteY5" fmla="*/ 327520 h 470887"/>
                <a:gd name="connsiteX6" fmla="*/ 125447 w 1418850"/>
                <a:gd name="connsiteY6" fmla="*/ 373250 h 470887"/>
                <a:gd name="connsiteX7" fmla="*/ 187244 w 1418850"/>
                <a:gd name="connsiteY7" fmla="*/ 390553 h 470887"/>
                <a:gd name="connsiteX8" fmla="*/ 187244 w 1418850"/>
                <a:gd name="connsiteY8" fmla="*/ 390553 h 470887"/>
                <a:gd name="connsiteX9" fmla="*/ 247186 w 1418850"/>
                <a:gd name="connsiteY9" fmla="*/ 374485 h 470887"/>
                <a:gd name="connsiteX10" fmla="*/ 271287 w 1418850"/>
                <a:gd name="connsiteY10" fmla="*/ 334936 h 470887"/>
                <a:gd name="connsiteX11" fmla="*/ 275613 w 1418850"/>
                <a:gd name="connsiteY11" fmla="*/ 256455 h 470887"/>
                <a:gd name="connsiteX12" fmla="*/ 275613 w 1418850"/>
                <a:gd name="connsiteY12" fmla="*/ 256455 h 470887"/>
                <a:gd name="connsiteX13" fmla="*/ 275613 w 1418850"/>
                <a:gd name="connsiteY13" fmla="*/ 1236 h 470887"/>
                <a:gd name="connsiteX14" fmla="*/ 368926 w 1418850"/>
                <a:gd name="connsiteY14" fmla="*/ 1236 h 470887"/>
                <a:gd name="connsiteX15" fmla="*/ 368926 w 1418850"/>
                <a:gd name="connsiteY15" fmla="*/ 243478 h 470887"/>
                <a:gd name="connsiteX16" fmla="*/ 361510 w 1418850"/>
                <a:gd name="connsiteY16" fmla="*/ 360890 h 470887"/>
                <a:gd name="connsiteX17" fmla="*/ 333702 w 1418850"/>
                <a:gd name="connsiteY17" fmla="*/ 418979 h 470887"/>
                <a:gd name="connsiteX18" fmla="*/ 279321 w 1418850"/>
                <a:gd name="connsiteY18" fmla="*/ 456675 h 470887"/>
                <a:gd name="connsiteX19" fmla="*/ 190334 w 1418850"/>
                <a:gd name="connsiteY19" fmla="*/ 470888 h 470887"/>
                <a:gd name="connsiteX20" fmla="*/ 190334 w 1418850"/>
                <a:gd name="connsiteY20" fmla="*/ 470888 h 470887"/>
                <a:gd name="connsiteX21" fmla="*/ 90223 w 1418850"/>
                <a:gd name="connsiteY21" fmla="*/ 455439 h 470887"/>
                <a:gd name="connsiteX22" fmla="*/ 36460 w 1418850"/>
                <a:gd name="connsiteY22" fmla="*/ 415889 h 470887"/>
                <a:gd name="connsiteX23" fmla="*/ 10505 w 1418850"/>
                <a:gd name="connsiteY23" fmla="*/ 364598 h 470887"/>
                <a:gd name="connsiteX24" fmla="*/ 10505 w 1418850"/>
                <a:gd name="connsiteY24" fmla="*/ 364598 h 470887"/>
                <a:gd name="connsiteX25" fmla="*/ 1236 w 1418850"/>
                <a:gd name="connsiteY25" fmla="*/ 247185 h 470887"/>
                <a:gd name="connsiteX26" fmla="*/ 1236 w 1418850"/>
                <a:gd name="connsiteY26" fmla="*/ 247185 h 470887"/>
                <a:gd name="connsiteX27" fmla="*/ 551226 w 1418850"/>
                <a:gd name="connsiteY27" fmla="*/ 461618 h 470887"/>
                <a:gd name="connsiteX28" fmla="*/ 464711 w 1418850"/>
                <a:gd name="connsiteY28" fmla="*/ 461618 h 470887"/>
                <a:gd name="connsiteX29" fmla="*/ 464711 w 1418850"/>
                <a:gd name="connsiteY29" fmla="*/ 0 h 470887"/>
                <a:gd name="connsiteX30" fmla="*/ 604371 w 1418850"/>
                <a:gd name="connsiteY30" fmla="*/ 0 h 470887"/>
                <a:gd name="connsiteX31" fmla="*/ 688414 w 1418850"/>
                <a:gd name="connsiteY31" fmla="*/ 314543 h 470887"/>
                <a:gd name="connsiteX32" fmla="*/ 771222 w 1418850"/>
                <a:gd name="connsiteY32" fmla="*/ 0 h 470887"/>
                <a:gd name="connsiteX33" fmla="*/ 910882 w 1418850"/>
                <a:gd name="connsiteY33" fmla="*/ 0 h 470887"/>
                <a:gd name="connsiteX34" fmla="*/ 910882 w 1418850"/>
                <a:gd name="connsiteY34" fmla="*/ 461618 h 470887"/>
                <a:gd name="connsiteX35" fmla="*/ 824367 w 1418850"/>
                <a:gd name="connsiteY35" fmla="*/ 461618 h 470887"/>
                <a:gd name="connsiteX36" fmla="*/ 824367 w 1418850"/>
                <a:gd name="connsiteY36" fmla="*/ 98256 h 470887"/>
                <a:gd name="connsiteX37" fmla="*/ 732908 w 1418850"/>
                <a:gd name="connsiteY37" fmla="*/ 461618 h 470887"/>
                <a:gd name="connsiteX38" fmla="*/ 643303 w 1418850"/>
                <a:gd name="connsiteY38" fmla="*/ 461618 h 470887"/>
                <a:gd name="connsiteX39" fmla="*/ 551844 w 1418850"/>
                <a:gd name="connsiteY39" fmla="*/ 98256 h 470887"/>
                <a:gd name="connsiteX40" fmla="*/ 551844 w 1418850"/>
                <a:gd name="connsiteY40" fmla="*/ 461618 h 470887"/>
                <a:gd name="connsiteX41" fmla="*/ 1234079 w 1418850"/>
                <a:gd name="connsiteY41" fmla="*/ 0 h 470887"/>
                <a:gd name="connsiteX42" fmla="*/ 1418850 w 1418850"/>
                <a:gd name="connsiteY42" fmla="*/ 461618 h 470887"/>
                <a:gd name="connsiteX43" fmla="*/ 1317504 w 1418850"/>
                <a:gd name="connsiteY43" fmla="*/ 461618 h 470887"/>
                <a:gd name="connsiteX44" fmla="*/ 1277336 w 1418850"/>
                <a:gd name="connsiteY44" fmla="*/ 356565 h 470887"/>
                <a:gd name="connsiteX45" fmla="*/ 1092564 w 1418850"/>
                <a:gd name="connsiteY45" fmla="*/ 356565 h 470887"/>
                <a:gd name="connsiteX46" fmla="*/ 1054250 w 1418850"/>
                <a:gd name="connsiteY46" fmla="*/ 461618 h 470887"/>
                <a:gd name="connsiteX47" fmla="*/ 955376 w 1418850"/>
                <a:gd name="connsiteY47" fmla="*/ 461618 h 470887"/>
                <a:gd name="connsiteX48" fmla="*/ 1135204 w 1418850"/>
                <a:gd name="connsiteY48" fmla="*/ 0 h 470887"/>
                <a:gd name="connsiteX49" fmla="*/ 1233461 w 1418850"/>
                <a:gd name="connsiteY49" fmla="*/ 0 h 470887"/>
                <a:gd name="connsiteX50" fmla="*/ 1121609 w 1418850"/>
                <a:gd name="connsiteY50" fmla="*/ 279319 h 470887"/>
                <a:gd name="connsiteX51" fmla="*/ 1247674 w 1418850"/>
                <a:gd name="connsiteY51" fmla="*/ 279319 h 470887"/>
                <a:gd name="connsiteX52" fmla="*/ 1184023 w 1418850"/>
                <a:gd name="connsiteY52" fmla="*/ 108144 h 470887"/>
                <a:gd name="connsiteX53" fmla="*/ 1121609 w 1418850"/>
                <a:gd name="connsiteY53" fmla="*/ 279319 h 47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418850" h="470887">
                  <a:moveTo>
                    <a:pt x="0" y="246567"/>
                  </a:moveTo>
                  <a:lnTo>
                    <a:pt x="0" y="618"/>
                  </a:lnTo>
                  <a:lnTo>
                    <a:pt x="93313" y="618"/>
                  </a:lnTo>
                  <a:lnTo>
                    <a:pt x="93313" y="250275"/>
                  </a:lnTo>
                  <a:cubicBezTo>
                    <a:pt x="93313" y="289825"/>
                    <a:pt x="94549" y="315779"/>
                    <a:pt x="97021" y="327520"/>
                  </a:cubicBezTo>
                  <a:lnTo>
                    <a:pt x="97021" y="327520"/>
                  </a:lnTo>
                  <a:cubicBezTo>
                    <a:pt x="100729" y="346677"/>
                    <a:pt x="110616" y="361508"/>
                    <a:pt x="125447" y="373250"/>
                  </a:cubicBezTo>
                  <a:cubicBezTo>
                    <a:pt x="140278" y="384991"/>
                    <a:pt x="161289" y="390553"/>
                    <a:pt x="187244" y="390553"/>
                  </a:cubicBezTo>
                  <a:lnTo>
                    <a:pt x="187244" y="390553"/>
                  </a:lnTo>
                  <a:cubicBezTo>
                    <a:pt x="213816" y="390553"/>
                    <a:pt x="233591" y="384991"/>
                    <a:pt x="247186" y="374485"/>
                  </a:cubicBezTo>
                  <a:cubicBezTo>
                    <a:pt x="260782" y="363980"/>
                    <a:pt x="268815" y="350385"/>
                    <a:pt x="271287" y="334936"/>
                  </a:cubicBezTo>
                  <a:cubicBezTo>
                    <a:pt x="273759" y="319487"/>
                    <a:pt x="275613" y="292915"/>
                    <a:pt x="275613" y="256455"/>
                  </a:cubicBezTo>
                  <a:lnTo>
                    <a:pt x="275613" y="256455"/>
                  </a:lnTo>
                  <a:lnTo>
                    <a:pt x="275613" y="1236"/>
                  </a:lnTo>
                  <a:lnTo>
                    <a:pt x="368926" y="1236"/>
                  </a:lnTo>
                  <a:lnTo>
                    <a:pt x="368926" y="243478"/>
                  </a:lnTo>
                  <a:cubicBezTo>
                    <a:pt x="368926" y="299094"/>
                    <a:pt x="366454" y="338026"/>
                    <a:pt x="361510" y="360890"/>
                  </a:cubicBezTo>
                  <a:cubicBezTo>
                    <a:pt x="356567" y="383755"/>
                    <a:pt x="347297" y="402912"/>
                    <a:pt x="333702" y="418979"/>
                  </a:cubicBezTo>
                  <a:cubicBezTo>
                    <a:pt x="320107" y="434428"/>
                    <a:pt x="302186" y="447405"/>
                    <a:pt x="279321" y="456675"/>
                  </a:cubicBezTo>
                  <a:cubicBezTo>
                    <a:pt x="256456" y="465944"/>
                    <a:pt x="226794" y="470888"/>
                    <a:pt x="190334" y="470888"/>
                  </a:cubicBezTo>
                  <a:lnTo>
                    <a:pt x="190334" y="470888"/>
                  </a:lnTo>
                  <a:cubicBezTo>
                    <a:pt x="146458" y="470888"/>
                    <a:pt x="113088" y="465944"/>
                    <a:pt x="90223" y="455439"/>
                  </a:cubicBezTo>
                  <a:cubicBezTo>
                    <a:pt x="67358" y="445551"/>
                    <a:pt x="49437" y="431956"/>
                    <a:pt x="36460" y="415889"/>
                  </a:cubicBezTo>
                  <a:cubicBezTo>
                    <a:pt x="23483" y="399822"/>
                    <a:pt x="14831" y="382519"/>
                    <a:pt x="10505" y="364598"/>
                  </a:cubicBezTo>
                  <a:lnTo>
                    <a:pt x="10505" y="364598"/>
                  </a:lnTo>
                  <a:cubicBezTo>
                    <a:pt x="4326" y="338026"/>
                    <a:pt x="1236" y="299094"/>
                    <a:pt x="1236" y="247185"/>
                  </a:cubicBezTo>
                  <a:lnTo>
                    <a:pt x="1236" y="247185"/>
                  </a:lnTo>
                  <a:close/>
                  <a:moveTo>
                    <a:pt x="551226" y="461618"/>
                  </a:moveTo>
                  <a:lnTo>
                    <a:pt x="464711" y="461618"/>
                  </a:lnTo>
                  <a:lnTo>
                    <a:pt x="464711" y="0"/>
                  </a:lnTo>
                  <a:lnTo>
                    <a:pt x="604371" y="0"/>
                  </a:lnTo>
                  <a:lnTo>
                    <a:pt x="688414" y="314543"/>
                  </a:lnTo>
                  <a:lnTo>
                    <a:pt x="771222" y="0"/>
                  </a:lnTo>
                  <a:lnTo>
                    <a:pt x="910882" y="0"/>
                  </a:lnTo>
                  <a:lnTo>
                    <a:pt x="910882" y="461618"/>
                  </a:lnTo>
                  <a:lnTo>
                    <a:pt x="824367" y="461618"/>
                  </a:lnTo>
                  <a:lnTo>
                    <a:pt x="824367" y="98256"/>
                  </a:lnTo>
                  <a:lnTo>
                    <a:pt x="732908" y="461618"/>
                  </a:lnTo>
                  <a:lnTo>
                    <a:pt x="643303" y="461618"/>
                  </a:lnTo>
                  <a:lnTo>
                    <a:pt x="551844" y="98256"/>
                  </a:lnTo>
                  <a:lnTo>
                    <a:pt x="551844" y="461618"/>
                  </a:lnTo>
                  <a:close/>
                  <a:moveTo>
                    <a:pt x="1234079" y="0"/>
                  </a:moveTo>
                  <a:lnTo>
                    <a:pt x="1418850" y="461618"/>
                  </a:lnTo>
                  <a:lnTo>
                    <a:pt x="1317504" y="461618"/>
                  </a:lnTo>
                  <a:lnTo>
                    <a:pt x="1277336" y="356565"/>
                  </a:lnTo>
                  <a:lnTo>
                    <a:pt x="1092564" y="356565"/>
                  </a:lnTo>
                  <a:lnTo>
                    <a:pt x="1054250" y="461618"/>
                  </a:lnTo>
                  <a:lnTo>
                    <a:pt x="955376" y="461618"/>
                  </a:lnTo>
                  <a:lnTo>
                    <a:pt x="1135204" y="0"/>
                  </a:lnTo>
                  <a:lnTo>
                    <a:pt x="1233461" y="0"/>
                  </a:lnTo>
                  <a:close/>
                  <a:moveTo>
                    <a:pt x="1121609" y="279319"/>
                  </a:moveTo>
                  <a:lnTo>
                    <a:pt x="1247674" y="279319"/>
                  </a:lnTo>
                  <a:lnTo>
                    <a:pt x="1184023" y="108144"/>
                  </a:lnTo>
                  <a:lnTo>
                    <a:pt x="1121609" y="279319"/>
                  </a:lnTo>
                  <a:close/>
                </a:path>
              </a:pathLst>
            </a:custGeom>
            <a:solidFill>
              <a:srgbClr val="009AD7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AFEF8119-54BB-B67F-33FD-C4186DD11454}"/>
                </a:ext>
              </a:extLst>
            </p:cNvPr>
            <p:cNvSpPr/>
            <p:nvPr/>
          </p:nvSpPr>
          <p:spPr>
            <a:xfrm>
              <a:off x="9123106" y="1586171"/>
              <a:ext cx="1001105" cy="352856"/>
            </a:xfrm>
            <a:custGeom>
              <a:avLst/>
              <a:gdLst>
                <a:gd name="connsiteX0" fmla="*/ 45730 w 1001105"/>
                <a:gd name="connsiteY0" fmla="*/ 346677 h 352856"/>
                <a:gd name="connsiteX1" fmla="*/ 0 w 1001105"/>
                <a:gd name="connsiteY1" fmla="*/ 346677 h 352856"/>
                <a:gd name="connsiteX2" fmla="*/ 0 w 1001105"/>
                <a:gd name="connsiteY2" fmla="*/ 618 h 352856"/>
                <a:gd name="connsiteX3" fmla="*/ 130391 w 1001105"/>
                <a:gd name="connsiteY3" fmla="*/ 618 h 352856"/>
                <a:gd name="connsiteX4" fmla="*/ 182918 w 1001105"/>
                <a:gd name="connsiteY4" fmla="*/ 3708 h 352856"/>
                <a:gd name="connsiteX5" fmla="*/ 182918 w 1001105"/>
                <a:gd name="connsiteY5" fmla="*/ 3708 h 352856"/>
                <a:gd name="connsiteX6" fmla="*/ 225558 w 1001105"/>
                <a:gd name="connsiteY6" fmla="*/ 19775 h 352856"/>
                <a:gd name="connsiteX7" fmla="*/ 253366 w 1001105"/>
                <a:gd name="connsiteY7" fmla="*/ 53145 h 352856"/>
                <a:gd name="connsiteX8" fmla="*/ 263872 w 1001105"/>
                <a:gd name="connsiteY8" fmla="*/ 100110 h 352856"/>
                <a:gd name="connsiteX9" fmla="*/ 263872 w 1001105"/>
                <a:gd name="connsiteY9" fmla="*/ 100110 h 352856"/>
                <a:gd name="connsiteX10" fmla="*/ 236063 w 1001105"/>
                <a:gd name="connsiteY10" fmla="*/ 174884 h 352856"/>
                <a:gd name="connsiteX11" fmla="*/ 134717 w 1001105"/>
                <a:gd name="connsiteY11" fmla="*/ 205164 h 352856"/>
                <a:gd name="connsiteX12" fmla="*/ 45730 w 1001105"/>
                <a:gd name="connsiteY12" fmla="*/ 205164 h 352856"/>
                <a:gd name="connsiteX13" fmla="*/ 45730 w 1001105"/>
                <a:gd name="connsiteY13" fmla="*/ 346059 h 352856"/>
                <a:gd name="connsiteX14" fmla="*/ 45730 w 1001105"/>
                <a:gd name="connsiteY14" fmla="*/ 41404 h 352856"/>
                <a:gd name="connsiteX15" fmla="*/ 45730 w 1001105"/>
                <a:gd name="connsiteY15" fmla="*/ 164996 h 352856"/>
                <a:gd name="connsiteX16" fmla="*/ 135335 w 1001105"/>
                <a:gd name="connsiteY16" fmla="*/ 164996 h 352856"/>
                <a:gd name="connsiteX17" fmla="*/ 198367 w 1001105"/>
                <a:gd name="connsiteY17" fmla="*/ 148311 h 352856"/>
                <a:gd name="connsiteX18" fmla="*/ 216906 w 1001105"/>
                <a:gd name="connsiteY18" fmla="*/ 101964 h 352856"/>
                <a:gd name="connsiteX19" fmla="*/ 216906 w 1001105"/>
                <a:gd name="connsiteY19" fmla="*/ 101964 h 352856"/>
                <a:gd name="connsiteX20" fmla="*/ 205783 w 1001105"/>
                <a:gd name="connsiteY20" fmla="*/ 64886 h 352856"/>
                <a:gd name="connsiteX21" fmla="*/ 176739 w 1001105"/>
                <a:gd name="connsiteY21" fmla="*/ 44493 h 352856"/>
                <a:gd name="connsiteX22" fmla="*/ 176739 w 1001105"/>
                <a:gd name="connsiteY22" fmla="*/ 44493 h 352856"/>
                <a:gd name="connsiteX23" fmla="*/ 134099 w 1001105"/>
                <a:gd name="connsiteY23" fmla="*/ 41404 h 352856"/>
                <a:gd name="connsiteX24" fmla="*/ 45730 w 1001105"/>
                <a:gd name="connsiteY24" fmla="*/ 41404 h 352856"/>
                <a:gd name="connsiteX25" fmla="*/ 549372 w 1001105"/>
                <a:gd name="connsiteY25" fmla="*/ 200220 h 352856"/>
                <a:gd name="connsiteX26" fmla="*/ 549372 w 1001105"/>
                <a:gd name="connsiteY26" fmla="*/ 618 h 352856"/>
                <a:gd name="connsiteX27" fmla="*/ 595102 w 1001105"/>
                <a:gd name="connsiteY27" fmla="*/ 618 h 352856"/>
                <a:gd name="connsiteX28" fmla="*/ 595102 w 1001105"/>
                <a:gd name="connsiteY28" fmla="*/ 200838 h 352856"/>
                <a:gd name="connsiteX29" fmla="*/ 583360 w 1001105"/>
                <a:gd name="connsiteY29" fmla="*/ 283645 h 352856"/>
                <a:gd name="connsiteX30" fmla="*/ 540720 w 1001105"/>
                <a:gd name="connsiteY30" fmla="*/ 333700 h 352856"/>
                <a:gd name="connsiteX31" fmla="*/ 459767 w 1001105"/>
                <a:gd name="connsiteY31" fmla="*/ 352857 h 352856"/>
                <a:gd name="connsiteX32" fmla="*/ 459767 w 1001105"/>
                <a:gd name="connsiteY32" fmla="*/ 352857 h 352856"/>
                <a:gd name="connsiteX33" fmla="*/ 380049 w 1001105"/>
                <a:gd name="connsiteY33" fmla="*/ 336172 h 352856"/>
                <a:gd name="connsiteX34" fmla="*/ 336174 w 1001105"/>
                <a:gd name="connsiteY34" fmla="*/ 287971 h 352856"/>
                <a:gd name="connsiteX35" fmla="*/ 323197 w 1001105"/>
                <a:gd name="connsiteY35" fmla="*/ 201456 h 352856"/>
                <a:gd name="connsiteX36" fmla="*/ 323197 w 1001105"/>
                <a:gd name="connsiteY36" fmla="*/ 201456 h 352856"/>
                <a:gd name="connsiteX37" fmla="*/ 323197 w 1001105"/>
                <a:gd name="connsiteY37" fmla="*/ 1236 h 352856"/>
                <a:gd name="connsiteX38" fmla="*/ 368926 w 1001105"/>
                <a:gd name="connsiteY38" fmla="*/ 1236 h 352856"/>
                <a:gd name="connsiteX39" fmla="*/ 368926 w 1001105"/>
                <a:gd name="connsiteY39" fmla="*/ 200838 h 352856"/>
                <a:gd name="connsiteX40" fmla="*/ 377578 w 1001105"/>
                <a:gd name="connsiteY40" fmla="*/ 267578 h 352856"/>
                <a:gd name="connsiteX41" fmla="*/ 406622 w 1001105"/>
                <a:gd name="connsiteY41" fmla="*/ 300330 h 352856"/>
                <a:gd name="connsiteX42" fmla="*/ 456677 w 1001105"/>
                <a:gd name="connsiteY42" fmla="*/ 312071 h 352856"/>
                <a:gd name="connsiteX43" fmla="*/ 456677 w 1001105"/>
                <a:gd name="connsiteY43" fmla="*/ 312071 h 352856"/>
                <a:gd name="connsiteX44" fmla="*/ 528979 w 1001105"/>
                <a:gd name="connsiteY44" fmla="*/ 289207 h 352856"/>
                <a:gd name="connsiteX45" fmla="*/ 550608 w 1001105"/>
                <a:gd name="connsiteY45" fmla="*/ 201456 h 352856"/>
                <a:gd name="connsiteX46" fmla="*/ 550608 w 1001105"/>
                <a:gd name="connsiteY46" fmla="*/ 201456 h 352856"/>
                <a:gd name="connsiteX47" fmla="*/ 714369 w 1001105"/>
                <a:gd name="connsiteY47" fmla="*/ 346677 h 352856"/>
                <a:gd name="connsiteX48" fmla="*/ 669876 w 1001105"/>
                <a:gd name="connsiteY48" fmla="*/ 346677 h 352856"/>
                <a:gd name="connsiteX49" fmla="*/ 669876 w 1001105"/>
                <a:gd name="connsiteY49" fmla="*/ 618 h 352856"/>
                <a:gd name="connsiteX50" fmla="*/ 739088 w 1001105"/>
                <a:gd name="connsiteY50" fmla="*/ 618 h 352856"/>
                <a:gd name="connsiteX51" fmla="*/ 821277 w 1001105"/>
                <a:gd name="connsiteY51" fmla="*/ 245331 h 352856"/>
                <a:gd name="connsiteX52" fmla="*/ 837962 w 1001105"/>
                <a:gd name="connsiteY52" fmla="*/ 296622 h 352856"/>
                <a:gd name="connsiteX53" fmla="*/ 837962 w 1001105"/>
                <a:gd name="connsiteY53" fmla="*/ 296622 h 352856"/>
                <a:gd name="connsiteX54" fmla="*/ 856501 w 1001105"/>
                <a:gd name="connsiteY54" fmla="*/ 241006 h 352856"/>
                <a:gd name="connsiteX55" fmla="*/ 856501 w 1001105"/>
                <a:gd name="connsiteY55" fmla="*/ 241006 h 352856"/>
                <a:gd name="connsiteX56" fmla="*/ 939309 w 1001105"/>
                <a:gd name="connsiteY56" fmla="*/ 0 h 352856"/>
                <a:gd name="connsiteX57" fmla="*/ 1001105 w 1001105"/>
                <a:gd name="connsiteY57" fmla="*/ 0 h 352856"/>
                <a:gd name="connsiteX58" fmla="*/ 1001105 w 1001105"/>
                <a:gd name="connsiteY58" fmla="*/ 346059 h 352856"/>
                <a:gd name="connsiteX59" fmla="*/ 956612 w 1001105"/>
                <a:gd name="connsiteY59" fmla="*/ 346059 h 352856"/>
                <a:gd name="connsiteX60" fmla="*/ 956612 w 1001105"/>
                <a:gd name="connsiteY60" fmla="*/ 56235 h 352856"/>
                <a:gd name="connsiteX61" fmla="*/ 855883 w 1001105"/>
                <a:gd name="connsiteY61" fmla="*/ 346059 h 352856"/>
                <a:gd name="connsiteX62" fmla="*/ 814480 w 1001105"/>
                <a:gd name="connsiteY62" fmla="*/ 346059 h 352856"/>
                <a:gd name="connsiteX63" fmla="*/ 714369 w 1001105"/>
                <a:gd name="connsiteY63" fmla="*/ 51291 h 352856"/>
                <a:gd name="connsiteX64" fmla="*/ 714369 w 1001105"/>
                <a:gd name="connsiteY64" fmla="*/ 346059 h 3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01105" h="352856">
                  <a:moveTo>
                    <a:pt x="45730" y="346677"/>
                  </a:moveTo>
                  <a:lnTo>
                    <a:pt x="0" y="346677"/>
                  </a:lnTo>
                  <a:lnTo>
                    <a:pt x="0" y="618"/>
                  </a:lnTo>
                  <a:lnTo>
                    <a:pt x="130391" y="618"/>
                  </a:lnTo>
                  <a:cubicBezTo>
                    <a:pt x="153256" y="618"/>
                    <a:pt x="171177" y="1854"/>
                    <a:pt x="182918" y="3708"/>
                  </a:cubicBezTo>
                  <a:lnTo>
                    <a:pt x="182918" y="3708"/>
                  </a:lnTo>
                  <a:cubicBezTo>
                    <a:pt x="199603" y="6798"/>
                    <a:pt x="213817" y="11741"/>
                    <a:pt x="225558" y="19775"/>
                  </a:cubicBezTo>
                  <a:cubicBezTo>
                    <a:pt x="237299" y="27808"/>
                    <a:pt x="246569" y="38932"/>
                    <a:pt x="253366" y="53145"/>
                  </a:cubicBezTo>
                  <a:cubicBezTo>
                    <a:pt x="260164" y="67358"/>
                    <a:pt x="263872" y="83425"/>
                    <a:pt x="263872" y="100110"/>
                  </a:cubicBezTo>
                  <a:lnTo>
                    <a:pt x="263872" y="100110"/>
                  </a:lnTo>
                  <a:cubicBezTo>
                    <a:pt x="263872" y="129772"/>
                    <a:pt x="254602" y="154491"/>
                    <a:pt x="236063" y="174884"/>
                  </a:cubicBezTo>
                  <a:cubicBezTo>
                    <a:pt x="217524" y="195276"/>
                    <a:pt x="183536" y="205164"/>
                    <a:pt x="134717" y="205164"/>
                  </a:cubicBezTo>
                  <a:lnTo>
                    <a:pt x="45730" y="205164"/>
                  </a:lnTo>
                  <a:lnTo>
                    <a:pt x="45730" y="346059"/>
                  </a:lnTo>
                  <a:close/>
                  <a:moveTo>
                    <a:pt x="45730" y="41404"/>
                  </a:moveTo>
                  <a:lnTo>
                    <a:pt x="45730" y="164996"/>
                  </a:lnTo>
                  <a:lnTo>
                    <a:pt x="135335" y="164996"/>
                  </a:lnTo>
                  <a:cubicBezTo>
                    <a:pt x="164997" y="164996"/>
                    <a:pt x="186008" y="159434"/>
                    <a:pt x="198367" y="148311"/>
                  </a:cubicBezTo>
                  <a:cubicBezTo>
                    <a:pt x="210727" y="137188"/>
                    <a:pt x="216906" y="121739"/>
                    <a:pt x="216906" y="101964"/>
                  </a:cubicBezTo>
                  <a:lnTo>
                    <a:pt x="216906" y="101964"/>
                  </a:lnTo>
                  <a:cubicBezTo>
                    <a:pt x="216906" y="87751"/>
                    <a:pt x="213198" y="74774"/>
                    <a:pt x="205783" y="64886"/>
                  </a:cubicBezTo>
                  <a:cubicBezTo>
                    <a:pt x="198367" y="54381"/>
                    <a:pt x="189098" y="47583"/>
                    <a:pt x="176739" y="44493"/>
                  </a:cubicBezTo>
                  <a:lnTo>
                    <a:pt x="176739" y="44493"/>
                  </a:lnTo>
                  <a:cubicBezTo>
                    <a:pt x="169323" y="42639"/>
                    <a:pt x="154492" y="41404"/>
                    <a:pt x="134099" y="41404"/>
                  </a:cubicBezTo>
                  <a:lnTo>
                    <a:pt x="45730" y="41404"/>
                  </a:lnTo>
                  <a:close/>
                  <a:moveTo>
                    <a:pt x="549372" y="200220"/>
                  </a:moveTo>
                  <a:lnTo>
                    <a:pt x="549372" y="618"/>
                  </a:lnTo>
                  <a:lnTo>
                    <a:pt x="595102" y="618"/>
                  </a:lnTo>
                  <a:lnTo>
                    <a:pt x="595102" y="200838"/>
                  </a:lnTo>
                  <a:cubicBezTo>
                    <a:pt x="595102" y="235444"/>
                    <a:pt x="591394" y="263252"/>
                    <a:pt x="583360" y="283645"/>
                  </a:cubicBezTo>
                  <a:cubicBezTo>
                    <a:pt x="575327" y="304038"/>
                    <a:pt x="561114" y="320723"/>
                    <a:pt x="540720" y="333700"/>
                  </a:cubicBezTo>
                  <a:cubicBezTo>
                    <a:pt x="520328" y="346677"/>
                    <a:pt x="493137" y="352857"/>
                    <a:pt x="459767" y="352857"/>
                  </a:cubicBezTo>
                  <a:lnTo>
                    <a:pt x="459767" y="352857"/>
                  </a:lnTo>
                  <a:cubicBezTo>
                    <a:pt x="427633" y="352857"/>
                    <a:pt x="401060" y="347295"/>
                    <a:pt x="380049" y="336172"/>
                  </a:cubicBezTo>
                  <a:cubicBezTo>
                    <a:pt x="359656" y="325049"/>
                    <a:pt x="344825" y="308981"/>
                    <a:pt x="336174" y="287971"/>
                  </a:cubicBezTo>
                  <a:cubicBezTo>
                    <a:pt x="327522" y="266960"/>
                    <a:pt x="323197" y="237916"/>
                    <a:pt x="323197" y="201456"/>
                  </a:cubicBezTo>
                  <a:lnTo>
                    <a:pt x="323197" y="201456"/>
                  </a:lnTo>
                  <a:lnTo>
                    <a:pt x="323197" y="1236"/>
                  </a:lnTo>
                  <a:lnTo>
                    <a:pt x="368926" y="1236"/>
                  </a:lnTo>
                  <a:lnTo>
                    <a:pt x="368926" y="200838"/>
                  </a:lnTo>
                  <a:cubicBezTo>
                    <a:pt x="368926" y="231118"/>
                    <a:pt x="372016" y="252747"/>
                    <a:pt x="377578" y="267578"/>
                  </a:cubicBezTo>
                  <a:cubicBezTo>
                    <a:pt x="383139" y="281791"/>
                    <a:pt x="393027" y="292914"/>
                    <a:pt x="406622" y="300330"/>
                  </a:cubicBezTo>
                  <a:cubicBezTo>
                    <a:pt x="420217" y="307746"/>
                    <a:pt x="436902" y="312071"/>
                    <a:pt x="456677" y="312071"/>
                  </a:cubicBezTo>
                  <a:lnTo>
                    <a:pt x="456677" y="312071"/>
                  </a:lnTo>
                  <a:cubicBezTo>
                    <a:pt x="490048" y="312071"/>
                    <a:pt x="514148" y="304656"/>
                    <a:pt x="528979" y="289207"/>
                  </a:cubicBezTo>
                  <a:cubicBezTo>
                    <a:pt x="543192" y="273758"/>
                    <a:pt x="550608" y="244713"/>
                    <a:pt x="550608" y="201456"/>
                  </a:cubicBezTo>
                  <a:lnTo>
                    <a:pt x="550608" y="201456"/>
                  </a:lnTo>
                  <a:close/>
                  <a:moveTo>
                    <a:pt x="714369" y="346677"/>
                  </a:moveTo>
                  <a:lnTo>
                    <a:pt x="669876" y="346677"/>
                  </a:lnTo>
                  <a:lnTo>
                    <a:pt x="669876" y="618"/>
                  </a:lnTo>
                  <a:lnTo>
                    <a:pt x="739088" y="618"/>
                  </a:lnTo>
                  <a:lnTo>
                    <a:pt x="821277" y="245331"/>
                  </a:lnTo>
                  <a:cubicBezTo>
                    <a:pt x="828693" y="268196"/>
                    <a:pt x="834254" y="285499"/>
                    <a:pt x="837962" y="296622"/>
                  </a:cubicBezTo>
                  <a:lnTo>
                    <a:pt x="837962" y="296622"/>
                  </a:lnTo>
                  <a:cubicBezTo>
                    <a:pt x="841670" y="284263"/>
                    <a:pt x="847850" y="265724"/>
                    <a:pt x="856501" y="241006"/>
                  </a:cubicBezTo>
                  <a:lnTo>
                    <a:pt x="856501" y="241006"/>
                  </a:lnTo>
                  <a:lnTo>
                    <a:pt x="939309" y="0"/>
                  </a:lnTo>
                  <a:lnTo>
                    <a:pt x="1001105" y="0"/>
                  </a:lnTo>
                  <a:lnTo>
                    <a:pt x="1001105" y="346059"/>
                  </a:lnTo>
                  <a:lnTo>
                    <a:pt x="956612" y="346059"/>
                  </a:lnTo>
                  <a:lnTo>
                    <a:pt x="956612" y="56235"/>
                  </a:lnTo>
                  <a:lnTo>
                    <a:pt x="855883" y="346059"/>
                  </a:lnTo>
                  <a:lnTo>
                    <a:pt x="814480" y="346059"/>
                  </a:lnTo>
                  <a:lnTo>
                    <a:pt x="714369" y="51291"/>
                  </a:lnTo>
                  <a:lnTo>
                    <a:pt x="714369" y="346059"/>
                  </a:lnTo>
                  <a:close/>
                </a:path>
              </a:pathLst>
            </a:custGeom>
            <a:solidFill>
              <a:srgbClr val="009AD7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CEAD8057-B413-7D32-C59F-3D5C7D307425}"/>
                </a:ext>
              </a:extLst>
            </p:cNvPr>
            <p:cNvSpPr/>
            <p:nvPr/>
          </p:nvSpPr>
          <p:spPr>
            <a:xfrm>
              <a:off x="10616113" y="2751649"/>
              <a:ext cx="978858" cy="358418"/>
            </a:xfrm>
            <a:custGeom>
              <a:avLst/>
              <a:gdLst>
                <a:gd name="connsiteX0" fmla="*/ 1236 w 978858"/>
                <a:gd name="connsiteY0" fmla="*/ 241006 h 358418"/>
                <a:gd name="connsiteX1" fmla="*/ 1236 w 978858"/>
                <a:gd name="connsiteY1" fmla="*/ 241006 h 358418"/>
                <a:gd name="connsiteX2" fmla="*/ 44494 w 978858"/>
                <a:gd name="connsiteY2" fmla="*/ 237298 h 358418"/>
                <a:gd name="connsiteX3" fmla="*/ 58707 w 978858"/>
                <a:gd name="connsiteY3" fmla="*/ 279937 h 358418"/>
                <a:gd name="connsiteX4" fmla="*/ 93313 w 978858"/>
                <a:gd name="connsiteY4" fmla="*/ 307128 h 358418"/>
                <a:gd name="connsiteX5" fmla="*/ 146458 w 978858"/>
                <a:gd name="connsiteY5" fmla="*/ 317633 h 358418"/>
                <a:gd name="connsiteX6" fmla="*/ 146458 w 978858"/>
                <a:gd name="connsiteY6" fmla="*/ 317633 h 358418"/>
                <a:gd name="connsiteX7" fmla="*/ 192806 w 978858"/>
                <a:gd name="connsiteY7" fmla="*/ 309599 h 358418"/>
                <a:gd name="connsiteX8" fmla="*/ 222468 w 978858"/>
                <a:gd name="connsiteY8" fmla="*/ 287971 h 358418"/>
                <a:gd name="connsiteX9" fmla="*/ 232355 w 978858"/>
                <a:gd name="connsiteY9" fmla="*/ 258308 h 358418"/>
                <a:gd name="connsiteX10" fmla="*/ 232355 w 978858"/>
                <a:gd name="connsiteY10" fmla="*/ 258308 h 358418"/>
                <a:gd name="connsiteX11" fmla="*/ 223086 w 978858"/>
                <a:gd name="connsiteY11" fmla="*/ 229882 h 358418"/>
                <a:gd name="connsiteX12" fmla="*/ 192187 w 978858"/>
                <a:gd name="connsiteY12" fmla="*/ 209489 h 358418"/>
                <a:gd name="connsiteX13" fmla="*/ 192187 w 978858"/>
                <a:gd name="connsiteY13" fmla="*/ 209489 h 358418"/>
                <a:gd name="connsiteX14" fmla="*/ 130391 w 978858"/>
                <a:gd name="connsiteY14" fmla="*/ 192804 h 358418"/>
                <a:gd name="connsiteX15" fmla="*/ 63650 w 978858"/>
                <a:gd name="connsiteY15" fmla="*/ 171176 h 358418"/>
                <a:gd name="connsiteX16" fmla="*/ 63650 w 978858"/>
                <a:gd name="connsiteY16" fmla="*/ 171176 h 358418"/>
                <a:gd name="connsiteX17" fmla="*/ 26572 w 978858"/>
                <a:gd name="connsiteY17" fmla="*/ 139042 h 358418"/>
                <a:gd name="connsiteX18" fmla="*/ 14213 w 978858"/>
                <a:gd name="connsiteY18" fmla="*/ 95784 h 358418"/>
                <a:gd name="connsiteX19" fmla="*/ 14213 w 978858"/>
                <a:gd name="connsiteY19" fmla="*/ 95784 h 358418"/>
                <a:gd name="connsiteX20" fmla="*/ 29044 w 978858"/>
                <a:gd name="connsiteY20" fmla="*/ 46965 h 358418"/>
                <a:gd name="connsiteX21" fmla="*/ 72302 w 978858"/>
                <a:gd name="connsiteY21" fmla="*/ 12359 h 358418"/>
                <a:gd name="connsiteX22" fmla="*/ 135953 w 978858"/>
                <a:gd name="connsiteY22" fmla="*/ 618 h 358418"/>
                <a:gd name="connsiteX23" fmla="*/ 135953 w 978858"/>
                <a:gd name="connsiteY23" fmla="*/ 618 h 358418"/>
                <a:gd name="connsiteX24" fmla="*/ 203929 w 978858"/>
                <a:gd name="connsiteY24" fmla="*/ 12977 h 358418"/>
                <a:gd name="connsiteX25" fmla="*/ 249040 w 978858"/>
                <a:gd name="connsiteY25" fmla="*/ 49437 h 358418"/>
                <a:gd name="connsiteX26" fmla="*/ 266343 w 978858"/>
                <a:gd name="connsiteY26" fmla="*/ 103818 h 358418"/>
                <a:gd name="connsiteX27" fmla="*/ 266343 w 978858"/>
                <a:gd name="connsiteY27" fmla="*/ 103818 h 358418"/>
                <a:gd name="connsiteX28" fmla="*/ 222468 w 978858"/>
                <a:gd name="connsiteY28" fmla="*/ 106908 h 358418"/>
                <a:gd name="connsiteX29" fmla="*/ 198367 w 978858"/>
                <a:gd name="connsiteY29" fmla="*/ 57470 h 358418"/>
                <a:gd name="connsiteX30" fmla="*/ 137806 w 978858"/>
                <a:gd name="connsiteY30" fmla="*/ 40786 h 358418"/>
                <a:gd name="connsiteX31" fmla="*/ 137806 w 978858"/>
                <a:gd name="connsiteY31" fmla="*/ 40786 h 358418"/>
                <a:gd name="connsiteX32" fmla="*/ 77246 w 978858"/>
                <a:gd name="connsiteY32" fmla="*/ 56235 h 358418"/>
                <a:gd name="connsiteX33" fmla="*/ 58089 w 978858"/>
                <a:gd name="connsiteY33" fmla="*/ 92694 h 358418"/>
                <a:gd name="connsiteX34" fmla="*/ 58089 w 978858"/>
                <a:gd name="connsiteY34" fmla="*/ 92694 h 358418"/>
                <a:gd name="connsiteX35" fmla="*/ 71684 w 978858"/>
                <a:gd name="connsiteY35" fmla="*/ 123593 h 358418"/>
                <a:gd name="connsiteX36" fmla="*/ 71684 w 978858"/>
                <a:gd name="connsiteY36" fmla="*/ 123593 h 358418"/>
                <a:gd name="connsiteX37" fmla="*/ 140896 w 978858"/>
                <a:gd name="connsiteY37" fmla="*/ 148311 h 358418"/>
                <a:gd name="connsiteX38" fmla="*/ 217524 w 978858"/>
                <a:gd name="connsiteY38" fmla="*/ 170558 h 358418"/>
                <a:gd name="connsiteX39" fmla="*/ 217524 w 978858"/>
                <a:gd name="connsiteY39" fmla="*/ 170558 h 358418"/>
                <a:gd name="connsiteX40" fmla="*/ 262017 w 978858"/>
                <a:gd name="connsiteY40" fmla="*/ 205782 h 358418"/>
                <a:gd name="connsiteX41" fmla="*/ 276231 w 978858"/>
                <a:gd name="connsiteY41" fmla="*/ 255219 h 358418"/>
                <a:gd name="connsiteX42" fmla="*/ 276231 w 978858"/>
                <a:gd name="connsiteY42" fmla="*/ 255219 h 358418"/>
                <a:gd name="connsiteX43" fmla="*/ 260164 w 978858"/>
                <a:gd name="connsiteY43" fmla="*/ 307128 h 358418"/>
                <a:gd name="connsiteX44" fmla="*/ 214434 w 978858"/>
                <a:gd name="connsiteY44" fmla="*/ 344823 h 358418"/>
                <a:gd name="connsiteX45" fmla="*/ 147694 w 978858"/>
                <a:gd name="connsiteY45" fmla="*/ 358418 h 358418"/>
                <a:gd name="connsiteX46" fmla="*/ 147694 w 978858"/>
                <a:gd name="connsiteY46" fmla="*/ 358418 h 358418"/>
                <a:gd name="connsiteX47" fmla="*/ 69212 w 978858"/>
                <a:gd name="connsiteY47" fmla="*/ 344823 h 358418"/>
                <a:gd name="connsiteX48" fmla="*/ 19157 w 978858"/>
                <a:gd name="connsiteY48" fmla="*/ 303420 h 358418"/>
                <a:gd name="connsiteX49" fmla="*/ 0 w 978858"/>
                <a:gd name="connsiteY49" fmla="*/ 241006 h 358418"/>
                <a:gd name="connsiteX50" fmla="*/ 323814 w 978858"/>
                <a:gd name="connsiteY50" fmla="*/ 241006 h 358418"/>
                <a:gd name="connsiteX51" fmla="*/ 323814 w 978858"/>
                <a:gd name="connsiteY51" fmla="*/ 241006 h 358418"/>
                <a:gd name="connsiteX52" fmla="*/ 367072 w 978858"/>
                <a:gd name="connsiteY52" fmla="*/ 237298 h 358418"/>
                <a:gd name="connsiteX53" fmla="*/ 381285 w 978858"/>
                <a:gd name="connsiteY53" fmla="*/ 279937 h 358418"/>
                <a:gd name="connsiteX54" fmla="*/ 415891 w 978858"/>
                <a:gd name="connsiteY54" fmla="*/ 307128 h 358418"/>
                <a:gd name="connsiteX55" fmla="*/ 469036 w 978858"/>
                <a:gd name="connsiteY55" fmla="*/ 317633 h 358418"/>
                <a:gd name="connsiteX56" fmla="*/ 469036 w 978858"/>
                <a:gd name="connsiteY56" fmla="*/ 317633 h 358418"/>
                <a:gd name="connsiteX57" fmla="*/ 515384 w 978858"/>
                <a:gd name="connsiteY57" fmla="*/ 309599 h 358418"/>
                <a:gd name="connsiteX58" fmla="*/ 545046 w 978858"/>
                <a:gd name="connsiteY58" fmla="*/ 287971 h 358418"/>
                <a:gd name="connsiteX59" fmla="*/ 554934 w 978858"/>
                <a:gd name="connsiteY59" fmla="*/ 258308 h 358418"/>
                <a:gd name="connsiteX60" fmla="*/ 554934 w 978858"/>
                <a:gd name="connsiteY60" fmla="*/ 258308 h 358418"/>
                <a:gd name="connsiteX61" fmla="*/ 545664 w 978858"/>
                <a:gd name="connsiteY61" fmla="*/ 229882 h 358418"/>
                <a:gd name="connsiteX62" fmla="*/ 514766 w 978858"/>
                <a:gd name="connsiteY62" fmla="*/ 209489 h 358418"/>
                <a:gd name="connsiteX63" fmla="*/ 514766 w 978858"/>
                <a:gd name="connsiteY63" fmla="*/ 209489 h 358418"/>
                <a:gd name="connsiteX64" fmla="*/ 452969 w 978858"/>
                <a:gd name="connsiteY64" fmla="*/ 192804 h 358418"/>
                <a:gd name="connsiteX65" fmla="*/ 386229 w 978858"/>
                <a:gd name="connsiteY65" fmla="*/ 171176 h 358418"/>
                <a:gd name="connsiteX66" fmla="*/ 386229 w 978858"/>
                <a:gd name="connsiteY66" fmla="*/ 171176 h 358418"/>
                <a:gd name="connsiteX67" fmla="*/ 349151 w 978858"/>
                <a:gd name="connsiteY67" fmla="*/ 139042 h 358418"/>
                <a:gd name="connsiteX68" fmla="*/ 336792 w 978858"/>
                <a:gd name="connsiteY68" fmla="*/ 95784 h 358418"/>
                <a:gd name="connsiteX69" fmla="*/ 336792 w 978858"/>
                <a:gd name="connsiteY69" fmla="*/ 95784 h 358418"/>
                <a:gd name="connsiteX70" fmla="*/ 351623 w 978858"/>
                <a:gd name="connsiteY70" fmla="*/ 46965 h 358418"/>
                <a:gd name="connsiteX71" fmla="*/ 394880 w 978858"/>
                <a:gd name="connsiteY71" fmla="*/ 12359 h 358418"/>
                <a:gd name="connsiteX72" fmla="*/ 458531 w 978858"/>
                <a:gd name="connsiteY72" fmla="*/ 618 h 358418"/>
                <a:gd name="connsiteX73" fmla="*/ 458531 w 978858"/>
                <a:gd name="connsiteY73" fmla="*/ 618 h 358418"/>
                <a:gd name="connsiteX74" fmla="*/ 526507 w 978858"/>
                <a:gd name="connsiteY74" fmla="*/ 12977 h 358418"/>
                <a:gd name="connsiteX75" fmla="*/ 571619 w 978858"/>
                <a:gd name="connsiteY75" fmla="*/ 49437 h 358418"/>
                <a:gd name="connsiteX76" fmla="*/ 588922 w 978858"/>
                <a:gd name="connsiteY76" fmla="*/ 103818 h 358418"/>
                <a:gd name="connsiteX77" fmla="*/ 588922 w 978858"/>
                <a:gd name="connsiteY77" fmla="*/ 103818 h 358418"/>
                <a:gd name="connsiteX78" fmla="*/ 545046 w 978858"/>
                <a:gd name="connsiteY78" fmla="*/ 106908 h 358418"/>
                <a:gd name="connsiteX79" fmla="*/ 520945 w 978858"/>
                <a:gd name="connsiteY79" fmla="*/ 57470 h 358418"/>
                <a:gd name="connsiteX80" fmla="*/ 460385 w 978858"/>
                <a:gd name="connsiteY80" fmla="*/ 40786 h 358418"/>
                <a:gd name="connsiteX81" fmla="*/ 460385 w 978858"/>
                <a:gd name="connsiteY81" fmla="*/ 40786 h 358418"/>
                <a:gd name="connsiteX82" fmla="*/ 399824 w 978858"/>
                <a:gd name="connsiteY82" fmla="*/ 56235 h 358418"/>
                <a:gd name="connsiteX83" fmla="*/ 380667 w 978858"/>
                <a:gd name="connsiteY83" fmla="*/ 92694 h 358418"/>
                <a:gd name="connsiteX84" fmla="*/ 380667 w 978858"/>
                <a:gd name="connsiteY84" fmla="*/ 92694 h 358418"/>
                <a:gd name="connsiteX85" fmla="*/ 394262 w 978858"/>
                <a:gd name="connsiteY85" fmla="*/ 123593 h 358418"/>
                <a:gd name="connsiteX86" fmla="*/ 394262 w 978858"/>
                <a:gd name="connsiteY86" fmla="*/ 123593 h 358418"/>
                <a:gd name="connsiteX87" fmla="*/ 463475 w 978858"/>
                <a:gd name="connsiteY87" fmla="*/ 148311 h 358418"/>
                <a:gd name="connsiteX88" fmla="*/ 540102 w 978858"/>
                <a:gd name="connsiteY88" fmla="*/ 170558 h 358418"/>
                <a:gd name="connsiteX89" fmla="*/ 540102 w 978858"/>
                <a:gd name="connsiteY89" fmla="*/ 170558 h 358418"/>
                <a:gd name="connsiteX90" fmla="*/ 584596 w 978858"/>
                <a:gd name="connsiteY90" fmla="*/ 205782 h 358418"/>
                <a:gd name="connsiteX91" fmla="*/ 598809 w 978858"/>
                <a:gd name="connsiteY91" fmla="*/ 255219 h 358418"/>
                <a:gd name="connsiteX92" fmla="*/ 598809 w 978858"/>
                <a:gd name="connsiteY92" fmla="*/ 255219 h 358418"/>
                <a:gd name="connsiteX93" fmla="*/ 582742 w 978858"/>
                <a:gd name="connsiteY93" fmla="*/ 307128 h 358418"/>
                <a:gd name="connsiteX94" fmla="*/ 537012 w 978858"/>
                <a:gd name="connsiteY94" fmla="*/ 344823 h 358418"/>
                <a:gd name="connsiteX95" fmla="*/ 470272 w 978858"/>
                <a:gd name="connsiteY95" fmla="*/ 358418 h 358418"/>
                <a:gd name="connsiteX96" fmla="*/ 470272 w 978858"/>
                <a:gd name="connsiteY96" fmla="*/ 358418 h 358418"/>
                <a:gd name="connsiteX97" fmla="*/ 391790 w 978858"/>
                <a:gd name="connsiteY97" fmla="*/ 344823 h 358418"/>
                <a:gd name="connsiteX98" fmla="*/ 341735 w 978858"/>
                <a:gd name="connsiteY98" fmla="*/ 303420 h 358418"/>
                <a:gd name="connsiteX99" fmla="*/ 322578 w 978858"/>
                <a:gd name="connsiteY99" fmla="*/ 241006 h 358418"/>
                <a:gd name="connsiteX100" fmla="*/ 647629 w 978858"/>
                <a:gd name="connsiteY100" fmla="*/ 183535 h 358418"/>
                <a:gd name="connsiteX101" fmla="*/ 647629 w 978858"/>
                <a:gd name="connsiteY101" fmla="*/ 183535 h 358418"/>
                <a:gd name="connsiteX102" fmla="*/ 693976 w 978858"/>
                <a:gd name="connsiteY102" fmla="*/ 48819 h 358418"/>
                <a:gd name="connsiteX103" fmla="*/ 813243 w 978858"/>
                <a:gd name="connsiteY103" fmla="*/ 0 h 358418"/>
                <a:gd name="connsiteX104" fmla="*/ 813243 w 978858"/>
                <a:gd name="connsiteY104" fmla="*/ 0 h 358418"/>
                <a:gd name="connsiteX105" fmla="*/ 899759 w 978858"/>
                <a:gd name="connsiteY105" fmla="*/ 22865 h 358418"/>
                <a:gd name="connsiteX106" fmla="*/ 958465 w 978858"/>
                <a:gd name="connsiteY106" fmla="*/ 86515 h 358418"/>
                <a:gd name="connsiteX107" fmla="*/ 978858 w 978858"/>
                <a:gd name="connsiteY107" fmla="*/ 179209 h 358418"/>
                <a:gd name="connsiteX108" fmla="*/ 978858 w 978858"/>
                <a:gd name="connsiteY108" fmla="*/ 179209 h 358418"/>
                <a:gd name="connsiteX109" fmla="*/ 957848 w 978858"/>
                <a:gd name="connsiteY109" fmla="*/ 273140 h 358418"/>
                <a:gd name="connsiteX110" fmla="*/ 897905 w 978858"/>
                <a:gd name="connsiteY110" fmla="*/ 336172 h 358418"/>
                <a:gd name="connsiteX111" fmla="*/ 813862 w 978858"/>
                <a:gd name="connsiteY111" fmla="*/ 357800 h 358418"/>
                <a:gd name="connsiteX112" fmla="*/ 813862 w 978858"/>
                <a:gd name="connsiteY112" fmla="*/ 357800 h 358418"/>
                <a:gd name="connsiteX113" fmla="*/ 726728 w 978858"/>
                <a:gd name="connsiteY113" fmla="*/ 334318 h 358418"/>
                <a:gd name="connsiteX114" fmla="*/ 668640 w 978858"/>
                <a:gd name="connsiteY114" fmla="*/ 270050 h 358418"/>
                <a:gd name="connsiteX115" fmla="*/ 648865 w 978858"/>
                <a:gd name="connsiteY115" fmla="*/ 183535 h 358418"/>
                <a:gd name="connsiteX116" fmla="*/ 695212 w 978858"/>
                <a:gd name="connsiteY116" fmla="*/ 184771 h 358418"/>
                <a:gd name="connsiteX117" fmla="*/ 695212 w 978858"/>
                <a:gd name="connsiteY117" fmla="*/ 184771 h 358418"/>
                <a:gd name="connsiteX118" fmla="*/ 728582 w 978858"/>
                <a:gd name="connsiteY118" fmla="*/ 283645 h 358418"/>
                <a:gd name="connsiteX119" fmla="*/ 813243 w 978858"/>
                <a:gd name="connsiteY119" fmla="*/ 319487 h 358418"/>
                <a:gd name="connsiteX120" fmla="*/ 813243 w 978858"/>
                <a:gd name="connsiteY120" fmla="*/ 319487 h 358418"/>
                <a:gd name="connsiteX121" fmla="*/ 898523 w 978858"/>
                <a:gd name="connsiteY121" fmla="*/ 283027 h 358418"/>
                <a:gd name="connsiteX122" fmla="*/ 931893 w 978858"/>
                <a:gd name="connsiteY122" fmla="*/ 179827 h 358418"/>
                <a:gd name="connsiteX123" fmla="*/ 931893 w 978858"/>
                <a:gd name="connsiteY123" fmla="*/ 179827 h 358418"/>
                <a:gd name="connsiteX124" fmla="*/ 917680 w 978858"/>
                <a:gd name="connsiteY124" fmla="*/ 106290 h 358418"/>
                <a:gd name="connsiteX125" fmla="*/ 875658 w 978858"/>
                <a:gd name="connsiteY125" fmla="*/ 57470 h 358418"/>
                <a:gd name="connsiteX126" fmla="*/ 813862 w 978858"/>
                <a:gd name="connsiteY126" fmla="*/ 40168 h 358418"/>
                <a:gd name="connsiteX127" fmla="*/ 813862 w 978858"/>
                <a:gd name="connsiteY127" fmla="*/ 40168 h 358418"/>
                <a:gd name="connsiteX128" fmla="*/ 730436 w 978858"/>
                <a:gd name="connsiteY128" fmla="*/ 73538 h 358418"/>
                <a:gd name="connsiteX129" fmla="*/ 695212 w 978858"/>
                <a:gd name="connsiteY129" fmla="*/ 184771 h 35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978858" h="358418">
                  <a:moveTo>
                    <a:pt x="1236" y="241006"/>
                  </a:moveTo>
                  <a:lnTo>
                    <a:pt x="1236" y="241006"/>
                  </a:lnTo>
                  <a:lnTo>
                    <a:pt x="44494" y="237298"/>
                  </a:lnTo>
                  <a:cubicBezTo>
                    <a:pt x="46347" y="254601"/>
                    <a:pt x="51291" y="268814"/>
                    <a:pt x="58707" y="279937"/>
                  </a:cubicBezTo>
                  <a:cubicBezTo>
                    <a:pt x="66122" y="291061"/>
                    <a:pt x="77864" y="300330"/>
                    <a:pt x="93313" y="307128"/>
                  </a:cubicBezTo>
                  <a:cubicBezTo>
                    <a:pt x="108762" y="313925"/>
                    <a:pt x="126683" y="317633"/>
                    <a:pt x="146458" y="317633"/>
                  </a:cubicBezTo>
                  <a:lnTo>
                    <a:pt x="146458" y="317633"/>
                  </a:lnTo>
                  <a:cubicBezTo>
                    <a:pt x="163761" y="317633"/>
                    <a:pt x="179210" y="315161"/>
                    <a:pt x="192806" y="309599"/>
                  </a:cubicBezTo>
                  <a:cubicBezTo>
                    <a:pt x="206400" y="304656"/>
                    <a:pt x="216288" y="297240"/>
                    <a:pt x="222468" y="287971"/>
                  </a:cubicBezTo>
                  <a:cubicBezTo>
                    <a:pt x="229265" y="278701"/>
                    <a:pt x="232355" y="268814"/>
                    <a:pt x="232355" y="258308"/>
                  </a:cubicBezTo>
                  <a:lnTo>
                    <a:pt x="232355" y="258308"/>
                  </a:lnTo>
                  <a:cubicBezTo>
                    <a:pt x="232355" y="247185"/>
                    <a:pt x="229265" y="237916"/>
                    <a:pt x="223086" y="229882"/>
                  </a:cubicBezTo>
                  <a:cubicBezTo>
                    <a:pt x="216906" y="221849"/>
                    <a:pt x="206400" y="215051"/>
                    <a:pt x="192187" y="209489"/>
                  </a:cubicBezTo>
                  <a:lnTo>
                    <a:pt x="192187" y="209489"/>
                  </a:lnTo>
                  <a:cubicBezTo>
                    <a:pt x="182918" y="205782"/>
                    <a:pt x="162525" y="200220"/>
                    <a:pt x="130391" y="192804"/>
                  </a:cubicBezTo>
                  <a:cubicBezTo>
                    <a:pt x="98875" y="185389"/>
                    <a:pt x="76010" y="177973"/>
                    <a:pt x="63650" y="171176"/>
                  </a:cubicBezTo>
                  <a:lnTo>
                    <a:pt x="63650" y="171176"/>
                  </a:lnTo>
                  <a:cubicBezTo>
                    <a:pt x="46965" y="162524"/>
                    <a:pt x="34606" y="152019"/>
                    <a:pt x="26572" y="139042"/>
                  </a:cubicBezTo>
                  <a:cubicBezTo>
                    <a:pt x="18539" y="126064"/>
                    <a:pt x="14213" y="111851"/>
                    <a:pt x="14213" y="95784"/>
                  </a:cubicBezTo>
                  <a:lnTo>
                    <a:pt x="14213" y="95784"/>
                  </a:lnTo>
                  <a:cubicBezTo>
                    <a:pt x="14213" y="78481"/>
                    <a:pt x="19157" y="61796"/>
                    <a:pt x="29044" y="46965"/>
                  </a:cubicBezTo>
                  <a:cubicBezTo>
                    <a:pt x="38932" y="31516"/>
                    <a:pt x="53145" y="20393"/>
                    <a:pt x="72302" y="12359"/>
                  </a:cubicBezTo>
                  <a:cubicBezTo>
                    <a:pt x="91459" y="4326"/>
                    <a:pt x="112470" y="618"/>
                    <a:pt x="135953" y="618"/>
                  </a:cubicBezTo>
                  <a:lnTo>
                    <a:pt x="135953" y="618"/>
                  </a:lnTo>
                  <a:cubicBezTo>
                    <a:pt x="161289" y="618"/>
                    <a:pt x="184154" y="4944"/>
                    <a:pt x="203929" y="12977"/>
                  </a:cubicBezTo>
                  <a:cubicBezTo>
                    <a:pt x="223704" y="21011"/>
                    <a:pt x="238535" y="33370"/>
                    <a:pt x="249040" y="49437"/>
                  </a:cubicBezTo>
                  <a:cubicBezTo>
                    <a:pt x="259546" y="65504"/>
                    <a:pt x="265107" y="83425"/>
                    <a:pt x="266343" y="103818"/>
                  </a:cubicBezTo>
                  <a:lnTo>
                    <a:pt x="266343" y="103818"/>
                  </a:lnTo>
                  <a:lnTo>
                    <a:pt x="222468" y="106908"/>
                  </a:lnTo>
                  <a:cubicBezTo>
                    <a:pt x="219996" y="85279"/>
                    <a:pt x="211962" y="68594"/>
                    <a:pt x="198367" y="57470"/>
                  </a:cubicBezTo>
                  <a:cubicBezTo>
                    <a:pt x="184772" y="46347"/>
                    <a:pt x="164379" y="40786"/>
                    <a:pt x="137806" y="40786"/>
                  </a:cubicBezTo>
                  <a:lnTo>
                    <a:pt x="137806" y="40786"/>
                  </a:lnTo>
                  <a:cubicBezTo>
                    <a:pt x="109998" y="40786"/>
                    <a:pt x="90223" y="45729"/>
                    <a:pt x="77246" y="56235"/>
                  </a:cubicBezTo>
                  <a:cubicBezTo>
                    <a:pt x="64886" y="66122"/>
                    <a:pt x="58089" y="78481"/>
                    <a:pt x="58089" y="92694"/>
                  </a:cubicBezTo>
                  <a:lnTo>
                    <a:pt x="58089" y="92694"/>
                  </a:lnTo>
                  <a:cubicBezTo>
                    <a:pt x="58089" y="105054"/>
                    <a:pt x="62414" y="115559"/>
                    <a:pt x="71684" y="123593"/>
                  </a:cubicBezTo>
                  <a:lnTo>
                    <a:pt x="71684" y="123593"/>
                  </a:lnTo>
                  <a:cubicBezTo>
                    <a:pt x="80336" y="131626"/>
                    <a:pt x="103200" y="139660"/>
                    <a:pt x="140896" y="148311"/>
                  </a:cubicBezTo>
                  <a:cubicBezTo>
                    <a:pt x="177974" y="156963"/>
                    <a:pt x="203929" y="164378"/>
                    <a:pt x="217524" y="170558"/>
                  </a:cubicBezTo>
                  <a:lnTo>
                    <a:pt x="217524" y="170558"/>
                  </a:lnTo>
                  <a:cubicBezTo>
                    <a:pt x="237917" y="179827"/>
                    <a:pt x="252748" y="191568"/>
                    <a:pt x="262017" y="205782"/>
                  </a:cubicBezTo>
                  <a:cubicBezTo>
                    <a:pt x="271905" y="219995"/>
                    <a:pt x="276231" y="236680"/>
                    <a:pt x="276231" y="255219"/>
                  </a:cubicBezTo>
                  <a:lnTo>
                    <a:pt x="276231" y="255219"/>
                  </a:lnTo>
                  <a:cubicBezTo>
                    <a:pt x="276231" y="273757"/>
                    <a:pt x="270669" y="291061"/>
                    <a:pt x="260164" y="307128"/>
                  </a:cubicBezTo>
                  <a:cubicBezTo>
                    <a:pt x="249658" y="323195"/>
                    <a:pt x="234209" y="336172"/>
                    <a:pt x="214434" y="344823"/>
                  </a:cubicBezTo>
                  <a:cubicBezTo>
                    <a:pt x="194659" y="354093"/>
                    <a:pt x="172412" y="358418"/>
                    <a:pt x="147694" y="358418"/>
                  </a:cubicBezTo>
                  <a:lnTo>
                    <a:pt x="147694" y="358418"/>
                  </a:lnTo>
                  <a:cubicBezTo>
                    <a:pt x="116178" y="358418"/>
                    <a:pt x="90223" y="354093"/>
                    <a:pt x="69212" y="344823"/>
                  </a:cubicBezTo>
                  <a:cubicBezTo>
                    <a:pt x="48201" y="335554"/>
                    <a:pt x="31516" y="321959"/>
                    <a:pt x="19157" y="303420"/>
                  </a:cubicBezTo>
                  <a:cubicBezTo>
                    <a:pt x="7416" y="284881"/>
                    <a:pt x="618" y="264488"/>
                    <a:pt x="0" y="241006"/>
                  </a:cubicBezTo>
                  <a:close/>
                  <a:moveTo>
                    <a:pt x="323814" y="241006"/>
                  </a:moveTo>
                  <a:lnTo>
                    <a:pt x="323814" y="241006"/>
                  </a:lnTo>
                  <a:lnTo>
                    <a:pt x="367072" y="237298"/>
                  </a:lnTo>
                  <a:cubicBezTo>
                    <a:pt x="368926" y="254601"/>
                    <a:pt x="373870" y="268814"/>
                    <a:pt x="381285" y="279937"/>
                  </a:cubicBezTo>
                  <a:cubicBezTo>
                    <a:pt x="388701" y="291061"/>
                    <a:pt x="400442" y="300330"/>
                    <a:pt x="415891" y="307128"/>
                  </a:cubicBezTo>
                  <a:cubicBezTo>
                    <a:pt x="431340" y="313925"/>
                    <a:pt x="449262" y="317633"/>
                    <a:pt x="469036" y="317633"/>
                  </a:cubicBezTo>
                  <a:lnTo>
                    <a:pt x="469036" y="317633"/>
                  </a:lnTo>
                  <a:cubicBezTo>
                    <a:pt x="486339" y="317633"/>
                    <a:pt x="501789" y="315161"/>
                    <a:pt x="515384" y="309599"/>
                  </a:cubicBezTo>
                  <a:cubicBezTo>
                    <a:pt x="528979" y="304656"/>
                    <a:pt x="538867" y="297240"/>
                    <a:pt x="545046" y="287971"/>
                  </a:cubicBezTo>
                  <a:cubicBezTo>
                    <a:pt x="551844" y="278701"/>
                    <a:pt x="554934" y="268814"/>
                    <a:pt x="554934" y="258308"/>
                  </a:cubicBezTo>
                  <a:lnTo>
                    <a:pt x="554934" y="258308"/>
                  </a:lnTo>
                  <a:cubicBezTo>
                    <a:pt x="554934" y="247185"/>
                    <a:pt x="551844" y="237916"/>
                    <a:pt x="545664" y="229882"/>
                  </a:cubicBezTo>
                  <a:cubicBezTo>
                    <a:pt x="539484" y="221849"/>
                    <a:pt x="528979" y="215051"/>
                    <a:pt x="514766" y="209489"/>
                  </a:cubicBezTo>
                  <a:lnTo>
                    <a:pt x="514766" y="209489"/>
                  </a:lnTo>
                  <a:cubicBezTo>
                    <a:pt x="505496" y="205782"/>
                    <a:pt x="485103" y="200220"/>
                    <a:pt x="452969" y="192804"/>
                  </a:cubicBezTo>
                  <a:cubicBezTo>
                    <a:pt x="421453" y="185389"/>
                    <a:pt x="399206" y="177973"/>
                    <a:pt x="386229" y="171176"/>
                  </a:cubicBezTo>
                  <a:lnTo>
                    <a:pt x="386229" y="171176"/>
                  </a:lnTo>
                  <a:cubicBezTo>
                    <a:pt x="369544" y="162524"/>
                    <a:pt x="357184" y="152019"/>
                    <a:pt x="349151" y="139042"/>
                  </a:cubicBezTo>
                  <a:cubicBezTo>
                    <a:pt x="341117" y="126064"/>
                    <a:pt x="336792" y="111851"/>
                    <a:pt x="336792" y="95784"/>
                  </a:cubicBezTo>
                  <a:lnTo>
                    <a:pt x="336792" y="95784"/>
                  </a:lnTo>
                  <a:cubicBezTo>
                    <a:pt x="336792" y="78481"/>
                    <a:pt x="341735" y="61796"/>
                    <a:pt x="351623" y="46965"/>
                  </a:cubicBezTo>
                  <a:cubicBezTo>
                    <a:pt x="361510" y="31516"/>
                    <a:pt x="376341" y="20393"/>
                    <a:pt x="394880" y="12359"/>
                  </a:cubicBezTo>
                  <a:cubicBezTo>
                    <a:pt x="414037" y="4326"/>
                    <a:pt x="435048" y="618"/>
                    <a:pt x="458531" y="618"/>
                  </a:cubicBezTo>
                  <a:lnTo>
                    <a:pt x="458531" y="618"/>
                  </a:lnTo>
                  <a:cubicBezTo>
                    <a:pt x="484485" y="618"/>
                    <a:pt x="506732" y="4944"/>
                    <a:pt x="526507" y="12977"/>
                  </a:cubicBezTo>
                  <a:cubicBezTo>
                    <a:pt x="546282" y="21011"/>
                    <a:pt x="561113" y="33370"/>
                    <a:pt x="571619" y="49437"/>
                  </a:cubicBezTo>
                  <a:cubicBezTo>
                    <a:pt x="582124" y="65504"/>
                    <a:pt x="587686" y="83425"/>
                    <a:pt x="588922" y="103818"/>
                  </a:cubicBezTo>
                  <a:lnTo>
                    <a:pt x="588922" y="103818"/>
                  </a:lnTo>
                  <a:lnTo>
                    <a:pt x="545046" y="106908"/>
                  </a:lnTo>
                  <a:cubicBezTo>
                    <a:pt x="542574" y="85279"/>
                    <a:pt x="534541" y="68594"/>
                    <a:pt x="520945" y="57470"/>
                  </a:cubicBezTo>
                  <a:cubicBezTo>
                    <a:pt x="507350" y="46347"/>
                    <a:pt x="486957" y="40786"/>
                    <a:pt x="460385" y="40786"/>
                  </a:cubicBezTo>
                  <a:lnTo>
                    <a:pt x="460385" y="40786"/>
                  </a:lnTo>
                  <a:cubicBezTo>
                    <a:pt x="432576" y="40786"/>
                    <a:pt x="412801" y="45729"/>
                    <a:pt x="399824" y="56235"/>
                  </a:cubicBezTo>
                  <a:cubicBezTo>
                    <a:pt x="386847" y="66122"/>
                    <a:pt x="380667" y="78481"/>
                    <a:pt x="380667" y="92694"/>
                  </a:cubicBezTo>
                  <a:lnTo>
                    <a:pt x="380667" y="92694"/>
                  </a:lnTo>
                  <a:cubicBezTo>
                    <a:pt x="380667" y="105054"/>
                    <a:pt x="384993" y="115559"/>
                    <a:pt x="394262" y="123593"/>
                  </a:cubicBezTo>
                  <a:lnTo>
                    <a:pt x="394262" y="123593"/>
                  </a:lnTo>
                  <a:cubicBezTo>
                    <a:pt x="402914" y="131626"/>
                    <a:pt x="426397" y="139660"/>
                    <a:pt x="463475" y="148311"/>
                  </a:cubicBezTo>
                  <a:cubicBezTo>
                    <a:pt x="500553" y="156963"/>
                    <a:pt x="526507" y="164378"/>
                    <a:pt x="540102" y="170558"/>
                  </a:cubicBezTo>
                  <a:lnTo>
                    <a:pt x="540102" y="170558"/>
                  </a:lnTo>
                  <a:cubicBezTo>
                    <a:pt x="560495" y="179827"/>
                    <a:pt x="575326" y="191568"/>
                    <a:pt x="584596" y="205782"/>
                  </a:cubicBezTo>
                  <a:cubicBezTo>
                    <a:pt x="594484" y="219995"/>
                    <a:pt x="598809" y="236680"/>
                    <a:pt x="598809" y="255219"/>
                  </a:cubicBezTo>
                  <a:lnTo>
                    <a:pt x="598809" y="255219"/>
                  </a:lnTo>
                  <a:cubicBezTo>
                    <a:pt x="598809" y="273757"/>
                    <a:pt x="593248" y="291061"/>
                    <a:pt x="582742" y="307128"/>
                  </a:cubicBezTo>
                  <a:cubicBezTo>
                    <a:pt x="572237" y="323195"/>
                    <a:pt x="556787" y="336172"/>
                    <a:pt x="537012" y="344823"/>
                  </a:cubicBezTo>
                  <a:cubicBezTo>
                    <a:pt x="517238" y="354093"/>
                    <a:pt x="494991" y="358418"/>
                    <a:pt x="470272" y="358418"/>
                  </a:cubicBezTo>
                  <a:lnTo>
                    <a:pt x="470272" y="358418"/>
                  </a:lnTo>
                  <a:cubicBezTo>
                    <a:pt x="438756" y="358418"/>
                    <a:pt x="412801" y="354093"/>
                    <a:pt x="391790" y="344823"/>
                  </a:cubicBezTo>
                  <a:cubicBezTo>
                    <a:pt x="370780" y="335554"/>
                    <a:pt x="354095" y="321959"/>
                    <a:pt x="341735" y="303420"/>
                  </a:cubicBezTo>
                  <a:cubicBezTo>
                    <a:pt x="329994" y="284881"/>
                    <a:pt x="323196" y="264488"/>
                    <a:pt x="322578" y="241006"/>
                  </a:cubicBezTo>
                  <a:close/>
                  <a:moveTo>
                    <a:pt x="647629" y="183535"/>
                  </a:moveTo>
                  <a:lnTo>
                    <a:pt x="647629" y="183535"/>
                  </a:lnTo>
                  <a:cubicBezTo>
                    <a:pt x="647629" y="126064"/>
                    <a:pt x="663078" y="80953"/>
                    <a:pt x="693976" y="48819"/>
                  </a:cubicBezTo>
                  <a:cubicBezTo>
                    <a:pt x="724874" y="16067"/>
                    <a:pt x="764424" y="0"/>
                    <a:pt x="813243" y="0"/>
                  </a:cubicBezTo>
                  <a:lnTo>
                    <a:pt x="813243" y="0"/>
                  </a:lnTo>
                  <a:cubicBezTo>
                    <a:pt x="845378" y="0"/>
                    <a:pt x="873804" y="7416"/>
                    <a:pt x="899759" y="22865"/>
                  </a:cubicBezTo>
                  <a:cubicBezTo>
                    <a:pt x="925096" y="38314"/>
                    <a:pt x="944870" y="59324"/>
                    <a:pt x="958465" y="86515"/>
                  </a:cubicBezTo>
                  <a:cubicBezTo>
                    <a:pt x="972061" y="113705"/>
                    <a:pt x="978858" y="144603"/>
                    <a:pt x="978858" y="179209"/>
                  </a:cubicBezTo>
                  <a:lnTo>
                    <a:pt x="978858" y="179209"/>
                  </a:lnTo>
                  <a:cubicBezTo>
                    <a:pt x="978858" y="214433"/>
                    <a:pt x="972061" y="245949"/>
                    <a:pt x="957848" y="273140"/>
                  </a:cubicBezTo>
                  <a:cubicBezTo>
                    <a:pt x="943635" y="300948"/>
                    <a:pt x="923860" y="321959"/>
                    <a:pt x="897905" y="336172"/>
                  </a:cubicBezTo>
                  <a:cubicBezTo>
                    <a:pt x="871950" y="350385"/>
                    <a:pt x="844142" y="357800"/>
                    <a:pt x="813862" y="357800"/>
                  </a:cubicBezTo>
                  <a:lnTo>
                    <a:pt x="813862" y="357800"/>
                  </a:lnTo>
                  <a:cubicBezTo>
                    <a:pt x="781109" y="357800"/>
                    <a:pt x="752065" y="349767"/>
                    <a:pt x="726728" y="334318"/>
                  </a:cubicBezTo>
                  <a:cubicBezTo>
                    <a:pt x="701392" y="318869"/>
                    <a:pt x="681617" y="297240"/>
                    <a:pt x="668640" y="270050"/>
                  </a:cubicBezTo>
                  <a:cubicBezTo>
                    <a:pt x="655662" y="242859"/>
                    <a:pt x="648865" y="213815"/>
                    <a:pt x="648865" y="183535"/>
                  </a:cubicBezTo>
                  <a:close/>
                  <a:moveTo>
                    <a:pt x="695212" y="184771"/>
                  </a:moveTo>
                  <a:lnTo>
                    <a:pt x="695212" y="184771"/>
                  </a:lnTo>
                  <a:cubicBezTo>
                    <a:pt x="695212" y="226174"/>
                    <a:pt x="706335" y="259544"/>
                    <a:pt x="728582" y="283645"/>
                  </a:cubicBezTo>
                  <a:cubicBezTo>
                    <a:pt x="750829" y="307745"/>
                    <a:pt x="779255" y="319487"/>
                    <a:pt x="813243" y="319487"/>
                  </a:cubicBezTo>
                  <a:lnTo>
                    <a:pt x="813243" y="319487"/>
                  </a:lnTo>
                  <a:cubicBezTo>
                    <a:pt x="847850" y="319487"/>
                    <a:pt x="876276" y="307128"/>
                    <a:pt x="898523" y="283027"/>
                  </a:cubicBezTo>
                  <a:cubicBezTo>
                    <a:pt x="920770" y="258926"/>
                    <a:pt x="931893" y="224320"/>
                    <a:pt x="931893" y="179827"/>
                  </a:cubicBezTo>
                  <a:lnTo>
                    <a:pt x="931893" y="179827"/>
                  </a:lnTo>
                  <a:cubicBezTo>
                    <a:pt x="931893" y="151401"/>
                    <a:pt x="926949" y="127300"/>
                    <a:pt x="917680" y="106290"/>
                  </a:cubicBezTo>
                  <a:cubicBezTo>
                    <a:pt x="908410" y="85279"/>
                    <a:pt x="894197" y="69212"/>
                    <a:pt x="875658" y="57470"/>
                  </a:cubicBezTo>
                  <a:cubicBezTo>
                    <a:pt x="857119" y="45729"/>
                    <a:pt x="836726" y="40168"/>
                    <a:pt x="813862" y="40168"/>
                  </a:cubicBezTo>
                  <a:lnTo>
                    <a:pt x="813862" y="40168"/>
                  </a:lnTo>
                  <a:cubicBezTo>
                    <a:pt x="781727" y="40168"/>
                    <a:pt x="753301" y="51291"/>
                    <a:pt x="730436" y="73538"/>
                  </a:cubicBezTo>
                  <a:cubicBezTo>
                    <a:pt x="706953" y="95784"/>
                    <a:pt x="695212" y="132862"/>
                    <a:pt x="695212" y="184771"/>
                  </a:cubicBezTo>
                  <a:close/>
                </a:path>
              </a:pathLst>
            </a:custGeom>
            <a:solidFill>
              <a:srgbClr val="355578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3732ED4-D401-572E-9898-405301FEBC9F}"/>
                </a:ext>
              </a:extLst>
            </p:cNvPr>
            <p:cNvSpPr/>
            <p:nvPr/>
          </p:nvSpPr>
          <p:spPr>
            <a:xfrm>
              <a:off x="5783617" y="3505564"/>
              <a:ext cx="1005430" cy="346059"/>
            </a:xfrm>
            <a:custGeom>
              <a:avLst/>
              <a:gdLst>
                <a:gd name="connsiteX0" fmla="*/ 69830 w 1005430"/>
                <a:gd name="connsiteY0" fmla="*/ 346059 h 346059"/>
                <a:gd name="connsiteX1" fmla="*/ 0 w 1005430"/>
                <a:gd name="connsiteY1" fmla="*/ 346059 h 346059"/>
                <a:gd name="connsiteX2" fmla="*/ 0 w 1005430"/>
                <a:gd name="connsiteY2" fmla="*/ 0 h 346059"/>
                <a:gd name="connsiteX3" fmla="*/ 111852 w 1005430"/>
                <a:gd name="connsiteY3" fmla="*/ 0 h 346059"/>
                <a:gd name="connsiteX4" fmla="*/ 194659 w 1005430"/>
                <a:gd name="connsiteY4" fmla="*/ 4944 h 346059"/>
                <a:gd name="connsiteX5" fmla="*/ 194659 w 1005430"/>
                <a:gd name="connsiteY5" fmla="*/ 4944 h 346059"/>
                <a:gd name="connsiteX6" fmla="*/ 244715 w 1005430"/>
                <a:gd name="connsiteY6" fmla="*/ 38932 h 346059"/>
                <a:gd name="connsiteX7" fmla="*/ 264490 w 1005430"/>
                <a:gd name="connsiteY7" fmla="*/ 106290 h 346059"/>
                <a:gd name="connsiteX8" fmla="*/ 264490 w 1005430"/>
                <a:gd name="connsiteY8" fmla="*/ 106290 h 346059"/>
                <a:gd name="connsiteX9" fmla="*/ 252748 w 1005430"/>
                <a:gd name="connsiteY9" fmla="*/ 160053 h 346059"/>
                <a:gd name="connsiteX10" fmla="*/ 223086 w 1005430"/>
                <a:gd name="connsiteY10" fmla="*/ 194040 h 346059"/>
                <a:gd name="connsiteX11" fmla="*/ 186626 w 1005430"/>
                <a:gd name="connsiteY11" fmla="*/ 210725 h 346059"/>
                <a:gd name="connsiteX12" fmla="*/ 186626 w 1005430"/>
                <a:gd name="connsiteY12" fmla="*/ 210725 h 346059"/>
                <a:gd name="connsiteX13" fmla="*/ 114324 w 1005430"/>
                <a:gd name="connsiteY13" fmla="*/ 215669 h 346059"/>
                <a:gd name="connsiteX14" fmla="*/ 68594 w 1005430"/>
                <a:gd name="connsiteY14" fmla="*/ 215669 h 346059"/>
                <a:gd name="connsiteX15" fmla="*/ 68594 w 1005430"/>
                <a:gd name="connsiteY15" fmla="*/ 346059 h 346059"/>
                <a:gd name="connsiteX16" fmla="*/ 103818 w 1005430"/>
                <a:gd name="connsiteY16" fmla="*/ 58706 h 346059"/>
                <a:gd name="connsiteX17" fmla="*/ 69830 w 1005430"/>
                <a:gd name="connsiteY17" fmla="*/ 58706 h 346059"/>
                <a:gd name="connsiteX18" fmla="*/ 69830 w 1005430"/>
                <a:gd name="connsiteY18" fmla="*/ 156963 h 346059"/>
                <a:gd name="connsiteX19" fmla="*/ 108144 w 1005430"/>
                <a:gd name="connsiteY19" fmla="*/ 156963 h 346059"/>
                <a:gd name="connsiteX20" fmla="*/ 163143 w 1005430"/>
                <a:gd name="connsiteY20" fmla="*/ 151401 h 346059"/>
                <a:gd name="connsiteX21" fmla="*/ 184772 w 1005430"/>
                <a:gd name="connsiteY21" fmla="*/ 134098 h 346059"/>
                <a:gd name="connsiteX22" fmla="*/ 192805 w 1005430"/>
                <a:gd name="connsiteY22" fmla="*/ 106908 h 346059"/>
                <a:gd name="connsiteX23" fmla="*/ 192805 w 1005430"/>
                <a:gd name="connsiteY23" fmla="*/ 106908 h 346059"/>
                <a:gd name="connsiteX24" fmla="*/ 181682 w 1005430"/>
                <a:gd name="connsiteY24" fmla="*/ 76009 h 346059"/>
                <a:gd name="connsiteX25" fmla="*/ 153874 w 1005430"/>
                <a:gd name="connsiteY25" fmla="*/ 60560 h 346059"/>
                <a:gd name="connsiteX26" fmla="*/ 153874 w 1005430"/>
                <a:gd name="connsiteY26" fmla="*/ 60560 h 346059"/>
                <a:gd name="connsiteX27" fmla="*/ 103818 w 1005430"/>
                <a:gd name="connsiteY27" fmla="*/ 58089 h 346059"/>
                <a:gd name="connsiteX28" fmla="*/ 103818 w 1005430"/>
                <a:gd name="connsiteY28" fmla="*/ 58089 h 346059"/>
                <a:gd name="connsiteX29" fmla="*/ 495609 w 1005430"/>
                <a:gd name="connsiteY29" fmla="*/ 0 h 346059"/>
                <a:gd name="connsiteX30" fmla="*/ 634033 w 1005430"/>
                <a:gd name="connsiteY30" fmla="*/ 346059 h 346059"/>
                <a:gd name="connsiteX31" fmla="*/ 558024 w 1005430"/>
                <a:gd name="connsiteY31" fmla="*/ 346059 h 346059"/>
                <a:gd name="connsiteX32" fmla="*/ 527743 w 1005430"/>
                <a:gd name="connsiteY32" fmla="*/ 267578 h 346059"/>
                <a:gd name="connsiteX33" fmla="*/ 389319 w 1005430"/>
                <a:gd name="connsiteY33" fmla="*/ 267578 h 346059"/>
                <a:gd name="connsiteX34" fmla="*/ 360892 w 1005430"/>
                <a:gd name="connsiteY34" fmla="*/ 346059 h 346059"/>
                <a:gd name="connsiteX35" fmla="*/ 286736 w 1005430"/>
                <a:gd name="connsiteY35" fmla="*/ 346059 h 346059"/>
                <a:gd name="connsiteX36" fmla="*/ 421453 w 1005430"/>
                <a:gd name="connsiteY36" fmla="*/ 0 h 346059"/>
                <a:gd name="connsiteX37" fmla="*/ 495609 w 1005430"/>
                <a:gd name="connsiteY37" fmla="*/ 0 h 346059"/>
                <a:gd name="connsiteX38" fmla="*/ 411566 w 1005430"/>
                <a:gd name="connsiteY38" fmla="*/ 208871 h 346059"/>
                <a:gd name="connsiteX39" fmla="*/ 506114 w 1005430"/>
                <a:gd name="connsiteY39" fmla="*/ 208871 h 346059"/>
                <a:gd name="connsiteX40" fmla="*/ 458531 w 1005430"/>
                <a:gd name="connsiteY40" fmla="*/ 80335 h 346059"/>
                <a:gd name="connsiteX41" fmla="*/ 411566 w 1005430"/>
                <a:gd name="connsiteY41" fmla="*/ 208871 h 346059"/>
                <a:gd name="connsiteX42" fmla="*/ 735380 w 1005430"/>
                <a:gd name="connsiteY42" fmla="*/ 346059 h 346059"/>
                <a:gd name="connsiteX43" fmla="*/ 670493 w 1005430"/>
                <a:gd name="connsiteY43" fmla="*/ 346059 h 346059"/>
                <a:gd name="connsiteX44" fmla="*/ 670493 w 1005430"/>
                <a:gd name="connsiteY44" fmla="*/ 0 h 346059"/>
                <a:gd name="connsiteX45" fmla="*/ 774930 w 1005430"/>
                <a:gd name="connsiteY45" fmla="*/ 0 h 346059"/>
                <a:gd name="connsiteX46" fmla="*/ 837962 w 1005430"/>
                <a:gd name="connsiteY46" fmla="*/ 236062 h 346059"/>
                <a:gd name="connsiteX47" fmla="*/ 900377 w 1005430"/>
                <a:gd name="connsiteY47" fmla="*/ 0 h 346059"/>
                <a:gd name="connsiteX48" fmla="*/ 1005431 w 1005430"/>
                <a:gd name="connsiteY48" fmla="*/ 0 h 346059"/>
                <a:gd name="connsiteX49" fmla="*/ 1005431 w 1005430"/>
                <a:gd name="connsiteY49" fmla="*/ 346059 h 346059"/>
                <a:gd name="connsiteX50" fmla="*/ 940545 w 1005430"/>
                <a:gd name="connsiteY50" fmla="*/ 346059 h 346059"/>
                <a:gd name="connsiteX51" fmla="*/ 940545 w 1005430"/>
                <a:gd name="connsiteY51" fmla="*/ 73538 h 346059"/>
                <a:gd name="connsiteX52" fmla="*/ 871950 w 1005430"/>
                <a:gd name="connsiteY52" fmla="*/ 346059 h 346059"/>
                <a:gd name="connsiteX53" fmla="*/ 804592 w 1005430"/>
                <a:gd name="connsiteY53" fmla="*/ 346059 h 346059"/>
                <a:gd name="connsiteX54" fmla="*/ 735998 w 1005430"/>
                <a:gd name="connsiteY54" fmla="*/ 73538 h 346059"/>
                <a:gd name="connsiteX55" fmla="*/ 735998 w 1005430"/>
                <a:gd name="connsiteY55" fmla="*/ 346059 h 34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430" h="346059">
                  <a:moveTo>
                    <a:pt x="69830" y="346059"/>
                  </a:moveTo>
                  <a:lnTo>
                    <a:pt x="0" y="346059"/>
                  </a:lnTo>
                  <a:lnTo>
                    <a:pt x="0" y="0"/>
                  </a:lnTo>
                  <a:lnTo>
                    <a:pt x="111852" y="0"/>
                  </a:lnTo>
                  <a:cubicBezTo>
                    <a:pt x="154492" y="0"/>
                    <a:pt x="182300" y="1854"/>
                    <a:pt x="194659" y="4944"/>
                  </a:cubicBezTo>
                  <a:lnTo>
                    <a:pt x="194659" y="4944"/>
                  </a:lnTo>
                  <a:cubicBezTo>
                    <a:pt x="214434" y="9887"/>
                    <a:pt x="231119" y="21629"/>
                    <a:pt x="244715" y="38932"/>
                  </a:cubicBezTo>
                  <a:cubicBezTo>
                    <a:pt x="258310" y="56234"/>
                    <a:pt x="264490" y="78481"/>
                    <a:pt x="264490" y="106290"/>
                  </a:cubicBezTo>
                  <a:lnTo>
                    <a:pt x="264490" y="106290"/>
                  </a:lnTo>
                  <a:cubicBezTo>
                    <a:pt x="264490" y="127300"/>
                    <a:pt x="260782" y="145221"/>
                    <a:pt x="252748" y="160053"/>
                  </a:cubicBezTo>
                  <a:cubicBezTo>
                    <a:pt x="245333" y="174266"/>
                    <a:pt x="235445" y="186007"/>
                    <a:pt x="223086" y="194040"/>
                  </a:cubicBezTo>
                  <a:cubicBezTo>
                    <a:pt x="211344" y="202074"/>
                    <a:pt x="198985" y="207635"/>
                    <a:pt x="186626" y="210725"/>
                  </a:cubicBezTo>
                  <a:lnTo>
                    <a:pt x="186626" y="210725"/>
                  </a:lnTo>
                  <a:cubicBezTo>
                    <a:pt x="169941" y="213815"/>
                    <a:pt x="145840" y="215669"/>
                    <a:pt x="114324" y="215669"/>
                  </a:cubicBezTo>
                  <a:lnTo>
                    <a:pt x="68594" y="215669"/>
                  </a:lnTo>
                  <a:lnTo>
                    <a:pt x="68594" y="346059"/>
                  </a:lnTo>
                  <a:close/>
                  <a:moveTo>
                    <a:pt x="103818" y="58706"/>
                  </a:moveTo>
                  <a:lnTo>
                    <a:pt x="69830" y="58706"/>
                  </a:lnTo>
                  <a:lnTo>
                    <a:pt x="69830" y="156963"/>
                  </a:lnTo>
                  <a:lnTo>
                    <a:pt x="108144" y="156963"/>
                  </a:lnTo>
                  <a:cubicBezTo>
                    <a:pt x="135953" y="156963"/>
                    <a:pt x="153874" y="155109"/>
                    <a:pt x="163143" y="151401"/>
                  </a:cubicBezTo>
                  <a:cubicBezTo>
                    <a:pt x="172413" y="147693"/>
                    <a:pt x="179828" y="142131"/>
                    <a:pt x="184772" y="134098"/>
                  </a:cubicBezTo>
                  <a:cubicBezTo>
                    <a:pt x="190334" y="126065"/>
                    <a:pt x="192805" y="117413"/>
                    <a:pt x="192805" y="106908"/>
                  </a:cubicBezTo>
                  <a:lnTo>
                    <a:pt x="192805" y="106908"/>
                  </a:lnTo>
                  <a:cubicBezTo>
                    <a:pt x="192805" y="94548"/>
                    <a:pt x="189098" y="84043"/>
                    <a:pt x="181682" y="76009"/>
                  </a:cubicBezTo>
                  <a:cubicBezTo>
                    <a:pt x="174266" y="67976"/>
                    <a:pt x="164997" y="62414"/>
                    <a:pt x="153874" y="60560"/>
                  </a:cubicBezTo>
                  <a:lnTo>
                    <a:pt x="153874" y="60560"/>
                  </a:lnTo>
                  <a:cubicBezTo>
                    <a:pt x="145222" y="58706"/>
                    <a:pt x="128537" y="58089"/>
                    <a:pt x="103818" y="58089"/>
                  </a:cubicBezTo>
                  <a:lnTo>
                    <a:pt x="103818" y="58089"/>
                  </a:lnTo>
                  <a:close/>
                  <a:moveTo>
                    <a:pt x="495609" y="0"/>
                  </a:moveTo>
                  <a:lnTo>
                    <a:pt x="634033" y="346059"/>
                  </a:lnTo>
                  <a:lnTo>
                    <a:pt x="558024" y="346059"/>
                  </a:lnTo>
                  <a:lnTo>
                    <a:pt x="527743" y="267578"/>
                  </a:lnTo>
                  <a:lnTo>
                    <a:pt x="389319" y="267578"/>
                  </a:lnTo>
                  <a:lnTo>
                    <a:pt x="360892" y="346059"/>
                  </a:lnTo>
                  <a:lnTo>
                    <a:pt x="286736" y="346059"/>
                  </a:lnTo>
                  <a:lnTo>
                    <a:pt x="421453" y="0"/>
                  </a:lnTo>
                  <a:lnTo>
                    <a:pt x="495609" y="0"/>
                  </a:lnTo>
                  <a:close/>
                  <a:moveTo>
                    <a:pt x="411566" y="208871"/>
                  </a:moveTo>
                  <a:lnTo>
                    <a:pt x="506114" y="208871"/>
                  </a:lnTo>
                  <a:lnTo>
                    <a:pt x="458531" y="80335"/>
                  </a:lnTo>
                  <a:lnTo>
                    <a:pt x="411566" y="208871"/>
                  </a:lnTo>
                  <a:close/>
                  <a:moveTo>
                    <a:pt x="735380" y="346059"/>
                  </a:moveTo>
                  <a:lnTo>
                    <a:pt x="670493" y="346059"/>
                  </a:lnTo>
                  <a:lnTo>
                    <a:pt x="670493" y="0"/>
                  </a:lnTo>
                  <a:lnTo>
                    <a:pt x="774930" y="0"/>
                  </a:lnTo>
                  <a:lnTo>
                    <a:pt x="837962" y="236062"/>
                  </a:lnTo>
                  <a:lnTo>
                    <a:pt x="900377" y="0"/>
                  </a:lnTo>
                  <a:lnTo>
                    <a:pt x="1005431" y="0"/>
                  </a:lnTo>
                  <a:lnTo>
                    <a:pt x="1005431" y="346059"/>
                  </a:lnTo>
                  <a:lnTo>
                    <a:pt x="940545" y="346059"/>
                  </a:lnTo>
                  <a:lnTo>
                    <a:pt x="940545" y="73538"/>
                  </a:lnTo>
                  <a:lnTo>
                    <a:pt x="871950" y="346059"/>
                  </a:lnTo>
                  <a:lnTo>
                    <a:pt x="804592" y="346059"/>
                  </a:lnTo>
                  <a:lnTo>
                    <a:pt x="735998" y="73538"/>
                  </a:lnTo>
                  <a:lnTo>
                    <a:pt x="735998" y="346059"/>
                  </a:lnTo>
                  <a:close/>
                </a:path>
              </a:pathLst>
            </a:custGeom>
            <a:solidFill>
              <a:srgbClr val="91DCF8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F0A1A54E-6510-FB53-06C6-3A00CBD5EE19}"/>
                </a:ext>
              </a:extLst>
            </p:cNvPr>
            <p:cNvSpPr/>
            <p:nvPr/>
          </p:nvSpPr>
          <p:spPr>
            <a:xfrm>
              <a:off x="5784853" y="3069900"/>
              <a:ext cx="1002341" cy="352238"/>
            </a:xfrm>
            <a:custGeom>
              <a:avLst/>
              <a:gdLst>
                <a:gd name="connsiteX0" fmla="*/ 152020 w 1002341"/>
                <a:gd name="connsiteY0" fmla="*/ 223703 h 352238"/>
                <a:gd name="connsiteX1" fmla="*/ 152020 w 1002341"/>
                <a:gd name="connsiteY1" fmla="*/ 0 h 352238"/>
                <a:gd name="connsiteX2" fmla="*/ 221850 w 1002341"/>
                <a:gd name="connsiteY2" fmla="*/ 0 h 352238"/>
                <a:gd name="connsiteX3" fmla="*/ 221850 w 1002341"/>
                <a:gd name="connsiteY3" fmla="*/ 219377 h 352238"/>
                <a:gd name="connsiteX4" fmla="*/ 214434 w 1002341"/>
                <a:gd name="connsiteY4" fmla="*/ 285499 h 352238"/>
                <a:gd name="connsiteX5" fmla="*/ 214434 w 1002341"/>
                <a:gd name="connsiteY5" fmla="*/ 285499 h 352238"/>
                <a:gd name="connsiteX6" fmla="*/ 177356 w 1002341"/>
                <a:gd name="connsiteY6" fmla="*/ 333700 h 352238"/>
                <a:gd name="connsiteX7" fmla="*/ 106908 w 1002341"/>
                <a:gd name="connsiteY7" fmla="*/ 352239 h 352238"/>
                <a:gd name="connsiteX8" fmla="*/ 106908 w 1002341"/>
                <a:gd name="connsiteY8" fmla="*/ 352239 h 352238"/>
                <a:gd name="connsiteX9" fmla="*/ 27808 w 1002341"/>
                <a:gd name="connsiteY9" fmla="*/ 323813 h 352238"/>
                <a:gd name="connsiteX10" fmla="*/ 0 w 1002341"/>
                <a:gd name="connsiteY10" fmla="*/ 239770 h 352238"/>
                <a:gd name="connsiteX11" fmla="*/ 0 w 1002341"/>
                <a:gd name="connsiteY11" fmla="*/ 239770 h 352238"/>
                <a:gd name="connsiteX12" fmla="*/ 66122 w 1002341"/>
                <a:gd name="connsiteY12" fmla="*/ 232354 h 352238"/>
                <a:gd name="connsiteX13" fmla="*/ 74774 w 1002341"/>
                <a:gd name="connsiteY13" fmla="*/ 274375 h 352238"/>
                <a:gd name="connsiteX14" fmla="*/ 74774 w 1002341"/>
                <a:gd name="connsiteY14" fmla="*/ 274375 h 352238"/>
                <a:gd name="connsiteX15" fmla="*/ 109380 w 1002341"/>
                <a:gd name="connsiteY15" fmla="*/ 292914 h 352238"/>
                <a:gd name="connsiteX16" fmla="*/ 109380 w 1002341"/>
                <a:gd name="connsiteY16" fmla="*/ 292914 h 352238"/>
                <a:gd name="connsiteX17" fmla="*/ 142750 w 1002341"/>
                <a:gd name="connsiteY17" fmla="*/ 279937 h 352238"/>
                <a:gd name="connsiteX18" fmla="*/ 152638 w 1002341"/>
                <a:gd name="connsiteY18" fmla="*/ 224320 h 352238"/>
                <a:gd name="connsiteX19" fmla="*/ 152638 w 1002341"/>
                <a:gd name="connsiteY19" fmla="*/ 224320 h 352238"/>
                <a:gd name="connsiteX20" fmla="*/ 420835 w 1002341"/>
                <a:gd name="connsiteY20" fmla="*/ 346059 h 352238"/>
                <a:gd name="connsiteX21" fmla="*/ 344825 w 1002341"/>
                <a:gd name="connsiteY21" fmla="*/ 346059 h 352238"/>
                <a:gd name="connsiteX22" fmla="*/ 262018 w 1002341"/>
                <a:gd name="connsiteY22" fmla="*/ 0 h 352238"/>
                <a:gd name="connsiteX23" fmla="*/ 333702 w 1002341"/>
                <a:gd name="connsiteY23" fmla="*/ 0 h 352238"/>
                <a:gd name="connsiteX24" fmla="*/ 385611 w 1002341"/>
                <a:gd name="connsiteY24" fmla="*/ 237916 h 352238"/>
                <a:gd name="connsiteX25" fmla="*/ 448643 w 1002341"/>
                <a:gd name="connsiteY25" fmla="*/ 0 h 352238"/>
                <a:gd name="connsiteX26" fmla="*/ 531451 w 1002341"/>
                <a:gd name="connsiteY26" fmla="*/ 0 h 352238"/>
                <a:gd name="connsiteX27" fmla="*/ 592012 w 1002341"/>
                <a:gd name="connsiteY27" fmla="*/ 241624 h 352238"/>
                <a:gd name="connsiteX28" fmla="*/ 645157 w 1002341"/>
                <a:gd name="connsiteY28" fmla="*/ 0 h 352238"/>
                <a:gd name="connsiteX29" fmla="*/ 715605 w 1002341"/>
                <a:gd name="connsiteY29" fmla="*/ 0 h 352238"/>
                <a:gd name="connsiteX30" fmla="*/ 631562 w 1002341"/>
                <a:gd name="connsiteY30" fmla="*/ 346059 h 352238"/>
                <a:gd name="connsiteX31" fmla="*/ 557406 w 1002341"/>
                <a:gd name="connsiteY31" fmla="*/ 346059 h 352238"/>
                <a:gd name="connsiteX32" fmla="*/ 488193 w 1002341"/>
                <a:gd name="connsiteY32" fmla="*/ 87133 h 352238"/>
                <a:gd name="connsiteX33" fmla="*/ 419599 w 1002341"/>
                <a:gd name="connsiteY33" fmla="*/ 346059 h 352238"/>
                <a:gd name="connsiteX34" fmla="*/ 899759 w 1002341"/>
                <a:gd name="connsiteY34" fmla="*/ 346059 h 352238"/>
                <a:gd name="connsiteX35" fmla="*/ 829929 w 1002341"/>
                <a:gd name="connsiteY35" fmla="*/ 346059 h 352238"/>
                <a:gd name="connsiteX36" fmla="*/ 829929 w 1002341"/>
                <a:gd name="connsiteY36" fmla="*/ 58706 h 352238"/>
                <a:gd name="connsiteX37" fmla="*/ 727346 w 1002341"/>
                <a:gd name="connsiteY37" fmla="*/ 58706 h 352238"/>
                <a:gd name="connsiteX38" fmla="*/ 727346 w 1002341"/>
                <a:gd name="connsiteY38" fmla="*/ 0 h 352238"/>
                <a:gd name="connsiteX39" fmla="*/ 1002341 w 1002341"/>
                <a:gd name="connsiteY39" fmla="*/ 0 h 352238"/>
                <a:gd name="connsiteX40" fmla="*/ 1002341 w 1002341"/>
                <a:gd name="connsiteY40" fmla="*/ 58706 h 352238"/>
                <a:gd name="connsiteX41" fmla="*/ 899759 w 1002341"/>
                <a:gd name="connsiteY41" fmla="*/ 58706 h 352238"/>
                <a:gd name="connsiteX42" fmla="*/ 899759 w 1002341"/>
                <a:gd name="connsiteY42" fmla="*/ 346059 h 35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2341" h="352238">
                  <a:moveTo>
                    <a:pt x="152020" y="223703"/>
                  </a:moveTo>
                  <a:lnTo>
                    <a:pt x="152020" y="0"/>
                  </a:lnTo>
                  <a:lnTo>
                    <a:pt x="221850" y="0"/>
                  </a:lnTo>
                  <a:lnTo>
                    <a:pt x="221850" y="219377"/>
                  </a:lnTo>
                  <a:cubicBezTo>
                    <a:pt x="221850" y="247803"/>
                    <a:pt x="219378" y="270050"/>
                    <a:pt x="214434" y="285499"/>
                  </a:cubicBezTo>
                  <a:lnTo>
                    <a:pt x="214434" y="285499"/>
                  </a:lnTo>
                  <a:cubicBezTo>
                    <a:pt x="207637" y="305892"/>
                    <a:pt x="195277" y="321959"/>
                    <a:pt x="177356" y="333700"/>
                  </a:cubicBezTo>
                  <a:cubicBezTo>
                    <a:pt x="159435" y="345441"/>
                    <a:pt x="135953" y="352239"/>
                    <a:pt x="106908" y="352239"/>
                  </a:cubicBezTo>
                  <a:lnTo>
                    <a:pt x="106908" y="352239"/>
                  </a:lnTo>
                  <a:cubicBezTo>
                    <a:pt x="72920" y="352239"/>
                    <a:pt x="46347" y="342969"/>
                    <a:pt x="27808" y="323813"/>
                  </a:cubicBezTo>
                  <a:cubicBezTo>
                    <a:pt x="9269" y="304656"/>
                    <a:pt x="0" y="276847"/>
                    <a:pt x="0" y="239770"/>
                  </a:cubicBezTo>
                  <a:lnTo>
                    <a:pt x="0" y="239770"/>
                  </a:lnTo>
                  <a:lnTo>
                    <a:pt x="66122" y="232354"/>
                  </a:lnTo>
                  <a:cubicBezTo>
                    <a:pt x="66740" y="252129"/>
                    <a:pt x="69830" y="266342"/>
                    <a:pt x="74774" y="274375"/>
                  </a:cubicBezTo>
                  <a:lnTo>
                    <a:pt x="74774" y="274375"/>
                  </a:lnTo>
                  <a:cubicBezTo>
                    <a:pt x="82190" y="286735"/>
                    <a:pt x="93931" y="292914"/>
                    <a:pt x="109380" y="292914"/>
                  </a:cubicBezTo>
                  <a:lnTo>
                    <a:pt x="109380" y="292914"/>
                  </a:lnTo>
                  <a:cubicBezTo>
                    <a:pt x="124829" y="292914"/>
                    <a:pt x="135953" y="288589"/>
                    <a:pt x="142750" y="279937"/>
                  </a:cubicBezTo>
                  <a:cubicBezTo>
                    <a:pt x="148930" y="271286"/>
                    <a:pt x="152638" y="252747"/>
                    <a:pt x="152638" y="224320"/>
                  </a:cubicBezTo>
                  <a:lnTo>
                    <a:pt x="152638" y="224320"/>
                  </a:lnTo>
                  <a:close/>
                  <a:moveTo>
                    <a:pt x="420835" y="346059"/>
                  </a:moveTo>
                  <a:lnTo>
                    <a:pt x="344825" y="346059"/>
                  </a:lnTo>
                  <a:lnTo>
                    <a:pt x="262018" y="0"/>
                  </a:lnTo>
                  <a:lnTo>
                    <a:pt x="333702" y="0"/>
                  </a:lnTo>
                  <a:lnTo>
                    <a:pt x="385611" y="237916"/>
                  </a:lnTo>
                  <a:lnTo>
                    <a:pt x="448643" y="0"/>
                  </a:lnTo>
                  <a:lnTo>
                    <a:pt x="531451" y="0"/>
                  </a:lnTo>
                  <a:lnTo>
                    <a:pt x="592012" y="241624"/>
                  </a:lnTo>
                  <a:lnTo>
                    <a:pt x="645157" y="0"/>
                  </a:lnTo>
                  <a:lnTo>
                    <a:pt x="715605" y="0"/>
                  </a:lnTo>
                  <a:lnTo>
                    <a:pt x="631562" y="346059"/>
                  </a:lnTo>
                  <a:lnTo>
                    <a:pt x="557406" y="346059"/>
                  </a:lnTo>
                  <a:lnTo>
                    <a:pt x="488193" y="87133"/>
                  </a:lnTo>
                  <a:lnTo>
                    <a:pt x="419599" y="346059"/>
                  </a:lnTo>
                  <a:close/>
                  <a:moveTo>
                    <a:pt x="899759" y="346059"/>
                  </a:moveTo>
                  <a:lnTo>
                    <a:pt x="829929" y="346059"/>
                  </a:lnTo>
                  <a:lnTo>
                    <a:pt x="829929" y="58706"/>
                  </a:lnTo>
                  <a:lnTo>
                    <a:pt x="727346" y="58706"/>
                  </a:lnTo>
                  <a:lnTo>
                    <a:pt x="727346" y="0"/>
                  </a:lnTo>
                  <a:lnTo>
                    <a:pt x="1002341" y="0"/>
                  </a:lnTo>
                  <a:lnTo>
                    <a:pt x="1002341" y="58706"/>
                  </a:lnTo>
                  <a:lnTo>
                    <a:pt x="899759" y="58706"/>
                  </a:lnTo>
                  <a:lnTo>
                    <a:pt x="899759" y="346059"/>
                  </a:lnTo>
                  <a:close/>
                </a:path>
              </a:pathLst>
            </a:custGeom>
            <a:solidFill>
              <a:srgbClr val="6A80A3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2C0A5742-6554-02A1-88D6-58DD6F0D8E47}"/>
                </a:ext>
              </a:extLst>
            </p:cNvPr>
            <p:cNvSpPr/>
            <p:nvPr/>
          </p:nvSpPr>
          <p:spPr>
            <a:xfrm>
              <a:off x="10692122" y="3184223"/>
              <a:ext cx="951050" cy="358418"/>
            </a:xfrm>
            <a:custGeom>
              <a:avLst/>
              <a:gdLst>
                <a:gd name="connsiteX0" fmla="*/ 618 w 951050"/>
                <a:gd name="connsiteY0" fmla="*/ 181063 h 358418"/>
                <a:gd name="connsiteX1" fmla="*/ 618 w 951050"/>
                <a:gd name="connsiteY1" fmla="*/ 181063 h 358418"/>
                <a:gd name="connsiteX2" fmla="*/ 16685 w 951050"/>
                <a:gd name="connsiteY2" fmla="*/ 92076 h 358418"/>
                <a:gd name="connsiteX3" fmla="*/ 16685 w 951050"/>
                <a:gd name="connsiteY3" fmla="*/ 92076 h 358418"/>
                <a:gd name="connsiteX4" fmla="*/ 48819 w 951050"/>
                <a:gd name="connsiteY4" fmla="*/ 44493 h 358418"/>
                <a:gd name="connsiteX5" fmla="*/ 93313 w 951050"/>
                <a:gd name="connsiteY5" fmla="*/ 13595 h 358418"/>
                <a:gd name="connsiteX6" fmla="*/ 93313 w 951050"/>
                <a:gd name="connsiteY6" fmla="*/ 13595 h 358418"/>
                <a:gd name="connsiteX7" fmla="*/ 168087 w 951050"/>
                <a:gd name="connsiteY7" fmla="*/ 0 h 358418"/>
                <a:gd name="connsiteX8" fmla="*/ 168087 w 951050"/>
                <a:gd name="connsiteY8" fmla="*/ 0 h 358418"/>
                <a:gd name="connsiteX9" fmla="*/ 290444 w 951050"/>
                <a:gd name="connsiteY9" fmla="*/ 47583 h 358418"/>
                <a:gd name="connsiteX10" fmla="*/ 336174 w 951050"/>
                <a:gd name="connsiteY10" fmla="*/ 179827 h 358418"/>
                <a:gd name="connsiteX11" fmla="*/ 336174 w 951050"/>
                <a:gd name="connsiteY11" fmla="*/ 179827 h 358418"/>
                <a:gd name="connsiteX12" fmla="*/ 290444 w 951050"/>
                <a:gd name="connsiteY12" fmla="*/ 310835 h 358418"/>
                <a:gd name="connsiteX13" fmla="*/ 168705 w 951050"/>
                <a:gd name="connsiteY13" fmla="*/ 358418 h 358418"/>
                <a:gd name="connsiteX14" fmla="*/ 168705 w 951050"/>
                <a:gd name="connsiteY14" fmla="*/ 358418 h 358418"/>
                <a:gd name="connsiteX15" fmla="*/ 45730 w 951050"/>
                <a:gd name="connsiteY15" fmla="*/ 311453 h 358418"/>
                <a:gd name="connsiteX16" fmla="*/ 0 w 951050"/>
                <a:gd name="connsiteY16" fmla="*/ 181681 h 358418"/>
                <a:gd name="connsiteX17" fmla="*/ 72302 w 951050"/>
                <a:gd name="connsiteY17" fmla="*/ 179209 h 358418"/>
                <a:gd name="connsiteX18" fmla="*/ 72302 w 951050"/>
                <a:gd name="connsiteY18" fmla="*/ 179209 h 358418"/>
                <a:gd name="connsiteX19" fmla="*/ 99492 w 951050"/>
                <a:gd name="connsiteY19" fmla="*/ 268196 h 358418"/>
                <a:gd name="connsiteX20" fmla="*/ 168705 w 951050"/>
                <a:gd name="connsiteY20" fmla="*/ 298476 h 358418"/>
                <a:gd name="connsiteX21" fmla="*/ 168705 w 951050"/>
                <a:gd name="connsiteY21" fmla="*/ 298476 h 358418"/>
                <a:gd name="connsiteX22" fmla="*/ 237299 w 951050"/>
                <a:gd name="connsiteY22" fmla="*/ 268196 h 358418"/>
                <a:gd name="connsiteX23" fmla="*/ 263872 w 951050"/>
                <a:gd name="connsiteY23" fmla="*/ 177973 h 358418"/>
                <a:gd name="connsiteX24" fmla="*/ 263872 w 951050"/>
                <a:gd name="connsiteY24" fmla="*/ 177973 h 358418"/>
                <a:gd name="connsiteX25" fmla="*/ 237917 w 951050"/>
                <a:gd name="connsiteY25" fmla="*/ 88987 h 358418"/>
                <a:gd name="connsiteX26" fmla="*/ 168705 w 951050"/>
                <a:gd name="connsiteY26" fmla="*/ 59942 h 358418"/>
                <a:gd name="connsiteX27" fmla="*/ 168705 w 951050"/>
                <a:gd name="connsiteY27" fmla="*/ 59942 h 358418"/>
                <a:gd name="connsiteX28" fmla="*/ 98875 w 951050"/>
                <a:gd name="connsiteY28" fmla="*/ 89605 h 358418"/>
                <a:gd name="connsiteX29" fmla="*/ 72302 w 951050"/>
                <a:gd name="connsiteY29" fmla="*/ 179209 h 358418"/>
                <a:gd name="connsiteX30" fmla="*/ 538248 w 951050"/>
                <a:gd name="connsiteY30" fmla="*/ 352239 h 358418"/>
                <a:gd name="connsiteX31" fmla="*/ 468418 w 951050"/>
                <a:gd name="connsiteY31" fmla="*/ 352239 h 358418"/>
                <a:gd name="connsiteX32" fmla="*/ 468418 w 951050"/>
                <a:gd name="connsiteY32" fmla="*/ 64886 h 358418"/>
                <a:gd name="connsiteX33" fmla="*/ 365836 w 951050"/>
                <a:gd name="connsiteY33" fmla="*/ 64886 h 358418"/>
                <a:gd name="connsiteX34" fmla="*/ 365836 w 951050"/>
                <a:gd name="connsiteY34" fmla="*/ 6180 h 358418"/>
                <a:gd name="connsiteX35" fmla="*/ 640831 w 951050"/>
                <a:gd name="connsiteY35" fmla="*/ 6180 h 358418"/>
                <a:gd name="connsiteX36" fmla="*/ 640831 w 951050"/>
                <a:gd name="connsiteY36" fmla="*/ 64886 h 358418"/>
                <a:gd name="connsiteX37" fmla="*/ 538248 w 951050"/>
                <a:gd name="connsiteY37" fmla="*/ 64886 h 358418"/>
                <a:gd name="connsiteX38" fmla="*/ 538248 w 951050"/>
                <a:gd name="connsiteY38" fmla="*/ 352239 h 358418"/>
                <a:gd name="connsiteX39" fmla="*/ 755773 w 951050"/>
                <a:gd name="connsiteY39" fmla="*/ 352239 h 358418"/>
                <a:gd name="connsiteX40" fmla="*/ 685943 w 951050"/>
                <a:gd name="connsiteY40" fmla="*/ 352239 h 358418"/>
                <a:gd name="connsiteX41" fmla="*/ 685943 w 951050"/>
                <a:gd name="connsiteY41" fmla="*/ 6180 h 358418"/>
                <a:gd name="connsiteX42" fmla="*/ 797794 w 951050"/>
                <a:gd name="connsiteY42" fmla="*/ 6180 h 358418"/>
                <a:gd name="connsiteX43" fmla="*/ 881220 w 951050"/>
                <a:gd name="connsiteY43" fmla="*/ 11123 h 358418"/>
                <a:gd name="connsiteX44" fmla="*/ 881220 w 951050"/>
                <a:gd name="connsiteY44" fmla="*/ 11123 h 358418"/>
                <a:gd name="connsiteX45" fmla="*/ 931275 w 951050"/>
                <a:gd name="connsiteY45" fmla="*/ 45111 h 358418"/>
                <a:gd name="connsiteX46" fmla="*/ 951050 w 951050"/>
                <a:gd name="connsiteY46" fmla="*/ 112469 h 358418"/>
                <a:gd name="connsiteX47" fmla="*/ 951050 w 951050"/>
                <a:gd name="connsiteY47" fmla="*/ 112469 h 358418"/>
                <a:gd name="connsiteX48" fmla="*/ 939309 w 951050"/>
                <a:gd name="connsiteY48" fmla="*/ 166232 h 358418"/>
                <a:gd name="connsiteX49" fmla="*/ 909646 w 951050"/>
                <a:gd name="connsiteY49" fmla="*/ 200220 h 358418"/>
                <a:gd name="connsiteX50" fmla="*/ 873186 w 951050"/>
                <a:gd name="connsiteY50" fmla="*/ 216287 h 358418"/>
                <a:gd name="connsiteX51" fmla="*/ 873186 w 951050"/>
                <a:gd name="connsiteY51" fmla="*/ 216287 h 358418"/>
                <a:gd name="connsiteX52" fmla="*/ 800884 w 951050"/>
                <a:gd name="connsiteY52" fmla="*/ 221231 h 358418"/>
                <a:gd name="connsiteX53" fmla="*/ 755155 w 951050"/>
                <a:gd name="connsiteY53" fmla="*/ 221231 h 358418"/>
                <a:gd name="connsiteX54" fmla="*/ 755155 w 951050"/>
                <a:gd name="connsiteY54" fmla="*/ 351621 h 358418"/>
                <a:gd name="connsiteX55" fmla="*/ 789761 w 951050"/>
                <a:gd name="connsiteY55" fmla="*/ 64886 h 358418"/>
                <a:gd name="connsiteX56" fmla="*/ 755773 w 951050"/>
                <a:gd name="connsiteY56" fmla="*/ 64886 h 358418"/>
                <a:gd name="connsiteX57" fmla="*/ 755773 w 951050"/>
                <a:gd name="connsiteY57" fmla="*/ 163142 h 358418"/>
                <a:gd name="connsiteX58" fmla="*/ 794087 w 951050"/>
                <a:gd name="connsiteY58" fmla="*/ 163142 h 358418"/>
                <a:gd name="connsiteX59" fmla="*/ 849086 w 951050"/>
                <a:gd name="connsiteY59" fmla="*/ 157581 h 358418"/>
                <a:gd name="connsiteX60" fmla="*/ 870715 w 951050"/>
                <a:gd name="connsiteY60" fmla="*/ 140278 h 358418"/>
                <a:gd name="connsiteX61" fmla="*/ 878748 w 951050"/>
                <a:gd name="connsiteY61" fmla="*/ 113087 h 358418"/>
                <a:gd name="connsiteX62" fmla="*/ 878748 w 951050"/>
                <a:gd name="connsiteY62" fmla="*/ 113087 h 358418"/>
                <a:gd name="connsiteX63" fmla="*/ 867625 w 951050"/>
                <a:gd name="connsiteY63" fmla="*/ 82189 h 358418"/>
                <a:gd name="connsiteX64" fmla="*/ 839816 w 951050"/>
                <a:gd name="connsiteY64" fmla="*/ 66740 h 358418"/>
                <a:gd name="connsiteX65" fmla="*/ 839816 w 951050"/>
                <a:gd name="connsiteY65" fmla="*/ 66740 h 358418"/>
                <a:gd name="connsiteX66" fmla="*/ 789761 w 951050"/>
                <a:gd name="connsiteY66" fmla="*/ 64268 h 358418"/>
                <a:gd name="connsiteX67" fmla="*/ 789761 w 951050"/>
                <a:gd name="connsiteY67" fmla="*/ 64268 h 35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951050" h="358418">
                  <a:moveTo>
                    <a:pt x="618" y="181063"/>
                  </a:moveTo>
                  <a:lnTo>
                    <a:pt x="618" y="181063"/>
                  </a:lnTo>
                  <a:cubicBezTo>
                    <a:pt x="618" y="145839"/>
                    <a:pt x="6180" y="116177"/>
                    <a:pt x="16685" y="92076"/>
                  </a:cubicBezTo>
                  <a:lnTo>
                    <a:pt x="16685" y="92076"/>
                  </a:lnTo>
                  <a:cubicBezTo>
                    <a:pt x="24719" y="74156"/>
                    <a:pt x="35224" y="58706"/>
                    <a:pt x="48819" y="44493"/>
                  </a:cubicBezTo>
                  <a:cubicBezTo>
                    <a:pt x="62414" y="30280"/>
                    <a:pt x="77246" y="20393"/>
                    <a:pt x="93313" y="13595"/>
                  </a:cubicBezTo>
                  <a:lnTo>
                    <a:pt x="93313" y="13595"/>
                  </a:lnTo>
                  <a:cubicBezTo>
                    <a:pt x="114942" y="4326"/>
                    <a:pt x="139660" y="0"/>
                    <a:pt x="168087" y="0"/>
                  </a:cubicBezTo>
                  <a:lnTo>
                    <a:pt x="168087" y="0"/>
                  </a:lnTo>
                  <a:cubicBezTo>
                    <a:pt x="218760" y="0"/>
                    <a:pt x="259546" y="16067"/>
                    <a:pt x="290444" y="47583"/>
                  </a:cubicBezTo>
                  <a:cubicBezTo>
                    <a:pt x="321342" y="79099"/>
                    <a:pt x="336174" y="122975"/>
                    <a:pt x="336174" y="179827"/>
                  </a:cubicBezTo>
                  <a:lnTo>
                    <a:pt x="336174" y="179827"/>
                  </a:lnTo>
                  <a:cubicBezTo>
                    <a:pt x="336174" y="235444"/>
                    <a:pt x="320725" y="279319"/>
                    <a:pt x="290444" y="310835"/>
                  </a:cubicBezTo>
                  <a:cubicBezTo>
                    <a:pt x="260164" y="342352"/>
                    <a:pt x="219378" y="358418"/>
                    <a:pt x="168705" y="358418"/>
                  </a:cubicBezTo>
                  <a:lnTo>
                    <a:pt x="168705" y="358418"/>
                  </a:lnTo>
                  <a:cubicBezTo>
                    <a:pt x="117414" y="358418"/>
                    <a:pt x="76628" y="342969"/>
                    <a:pt x="45730" y="311453"/>
                  </a:cubicBezTo>
                  <a:cubicBezTo>
                    <a:pt x="15449" y="279937"/>
                    <a:pt x="0" y="236680"/>
                    <a:pt x="0" y="181681"/>
                  </a:cubicBezTo>
                  <a:close/>
                  <a:moveTo>
                    <a:pt x="72302" y="179209"/>
                  </a:moveTo>
                  <a:lnTo>
                    <a:pt x="72302" y="179209"/>
                  </a:lnTo>
                  <a:cubicBezTo>
                    <a:pt x="72302" y="218141"/>
                    <a:pt x="81572" y="247803"/>
                    <a:pt x="99492" y="268196"/>
                  </a:cubicBezTo>
                  <a:cubicBezTo>
                    <a:pt x="117414" y="288589"/>
                    <a:pt x="140278" y="298476"/>
                    <a:pt x="168705" y="298476"/>
                  </a:cubicBezTo>
                  <a:lnTo>
                    <a:pt x="168705" y="298476"/>
                  </a:lnTo>
                  <a:cubicBezTo>
                    <a:pt x="196513" y="298476"/>
                    <a:pt x="219378" y="288589"/>
                    <a:pt x="237299" y="268196"/>
                  </a:cubicBezTo>
                  <a:cubicBezTo>
                    <a:pt x="255220" y="248421"/>
                    <a:pt x="263872" y="218141"/>
                    <a:pt x="263872" y="177973"/>
                  </a:cubicBezTo>
                  <a:lnTo>
                    <a:pt x="263872" y="177973"/>
                  </a:lnTo>
                  <a:cubicBezTo>
                    <a:pt x="263872" y="138424"/>
                    <a:pt x="255220" y="108762"/>
                    <a:pt x="237917" y="88987"/>
                  </a:cubicBezTo>
                  <a:cubicBezTo>
                    <a:pt x="220614" y="69212"/>
                    <a:pt x="197749" y="59942"/>
                    <a:pt x="168705" y="59942"/>
                  </a:cubicBezTo>
                  <a:lnTo>
                    <a:pt x="168705" y="59942"/>
                  </a:lnTo>
                  <a:cubicBezTo>
                    <a:pt x="139660" y="59942"/>
                    <a:pt x="116796" y="69830"/>
                    <a:pt x="98875" y="89605"/>
                  </a:cubicBezTo>
                  <a:cubicBezTo>
                    <a:pt x="80953" y="109380"/>
                    <a:pt x="72302" y="139042"/>
                    <a:pt x="72302" y="179209"/>
                  </a:cubicBezTo>
                  <a:close/>
                  <a:moveTo>
                    <a:pt x="538248" y="352239"/>
                  </a:moveTo>
                  <a:lnTo>
                    <a:pt x="468418" y="352239"/>
                  </a:lnTo>
                  <a:lnTo>
                    <a:pt x="468418" y="64886"/>
                  </a:lnTo>
                  <a:lnTo>
                    <a:pt x="365836" y="64886"/>
                  </a:lnTo>
                  <a:lnTo>
                    <a:pt x="365836" y="6180"/>
                  </a:lnTo>
                  <a:lnTo>
                    <a:pt x="640831" y="6180"/>
                  </a:lnTo>
                  <a:lnTo>
                    <a:pt x="640831" y="64886"/>
                  </a:lnTo>
                  <a:lnTo>
                    <a:pt x="538248" y="64886"/>
                  </a:lnTo>
                  <a:lnTo>
                    <a:pt x="538248" y="352239"/>
                  </a:lnTo>
                  <a:close/>
                  <a:moveTo>
                    <a:pt x="755773" y="352239"/>
                  </a:moveTo>
                  <a:lnTo>
                    <a:pt x="685943" y="352239"/>
                  </a:lnTo>
                  <a:lnTo>
                    <a:pt x="685943" y="6180"/>
                  </a:lnTo>
                  <a:lnTo>
                    <a:pt x="797794" y="6180"/>
                  </a:lnTo>
                  <a:cubicBezTo>
                    <a:pt x="840434" y="6180"/>
                    <a:pt x="868243" y="8033"/>
                    <a:pt x="881220" y="11123"/>
                  </a:cubicBezTo>
                  <a:lnTo>
                    <a:pt x="881220" y="11123"/>
                  </a:lnTo>
                  <a:cubicBezTo>
                    <a:pt x="900995" y="16067"/>
                    <a:pt x="917680" y="27808"/>
                    <a:pt x="931275" y="45111"/>
                  </a:cubicBezTo>
                  <a:cubicBezTo>
                    <a:pt x="944871" y="62414"/>
                    <a:pt x="951050" y="85279"/>
                    <a:pt x="951050" y="112469"/>
                  </a:cubicBezTo>
                  <a:lnTo>
                    <a:pt x="951050" y="112469"/>
                  </a:lnTo>
                  <a:cubicBezTo>
                    <a:pt x="951050" y="133480"/>
                    <a:pt x="947342" y="151401"/>
                    <a:pt x="939309" y="166232"/>
                  </a:cubicBezTo>
                  <a:cubicBezTo>
                    <a:pt x="931275" y="180445"/>
                    <a:pt x="922006" y="192186"/>
                    <a:pt x="909646" y="200220"/>
                  </a:cubicBezTo>
                  <a:cubicBezTo>
                    <a:pt x="897905" y="208254"/>
                    <a:pt x="885546" y="213815"/>
                    <a:pt x="873186" y="216287"/>
                  </a:cubicBezTo>
                  <a:lnTo>
                    <a:pt x="873186" y="216287"/>
                  </a:lnTo>
                  <a:cubicBezTo>
                    <a:pt x="856501" y="219377"/>
                    <a:pt x="832401" y="221231"/>
                    <a:pt x="800884" y="221231"/>
                  </a:cubicBezTo>
                  <a:lnTo>
                    <a:pt x="755155" y="221231"/>
                  </a:lnTo>
                  <a:lnTo>
                    <a:pt x="755155" y="351621"/>
                  </a:lnTo>
                  <a:close/>
                  <a:moveTo>
                    <a:pt x="789761" y="64886"/>
                  </a:moveTo>
                  <a:lnTo>
                    <a:pt x="755773" y="64886"/>
                  </a:lnTo>
                  <a:lnTo>
                    <a:pt x="755773" y="163142"/>
                  </a:lnTo>
                  <a:lnTo>
                    <a:pt x="794087" y="163142"/>
                  </a:lnTo>
                  <a:cubicBezTo>
                    <a:pt x="821895" y="163142"/>
                    <a:pt x="839816" y="161288"/>
                    <a:pt x="849086" y="157581"/>
                  </a:cubicBezTo>
                  <a:cubicBezTo>
                    <a:pt x="858355" y="153873"/>
                    <a:pt x="865771" y="148311"/>
                    <a:pt x="870715" y="140278"/>
                  </a:cubicBezTo>
                  <a:cubicBezTo>
                    <a:pt x="876276" y="132244"/>
                    <a:pt x="878748" y="123593"/>
                    <a:pt x="878748" y="113087"/>
                  </a:cubicBezTo>
                  <a:lnTo>
                    <a:pt x="878748" y="113087"/>
                  </a:lnTo>
                  <a:cubicBezTo>
                    <a:pt x="878748" y="100728"/>
                    <a:pt x="875040" y="90223"/>
                    <a:pt x="867625" y="82189"/>
                  </a:cubicBezTo>
                  <a:cubicBezTo>
                    <a:pt x="860209" y="74156"/>
                    <a:pt x="850940" y="68594"/>
                    <a:pt x="839816" y="66740"/>
                  </a:cubicBezTo>
                  <a:lnTo>
                    <a:pt x="839816" y="66740"/>
                  </a:lnTo>
                  <a:cubicBezTo>
                    <a:pt x="831165" y="64886"/>
                    <a:pt x="814479" y="64268"/>
                    <a:pt x="789761" y="64268"/>
                  </a:cubicBezTo>
                  <a:lnTo>
                    <a:pt x="789761" y="64268"/>
                  </a:lnTo>
                  <a:close/>
                </a:path>
              </a:pathLst>
            </a:custGeom>
            <a:solidFill>
              <a:srgbClr val="009AD7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E1D61F38-F700-AA81-896C-740AE2CB76ED}"/>
                </a:ext>
              </a:extLst>
            </p:cNvPr>
            <p:cNvSpPr/>
            <p:nvPr/>
          </p:nvSpPr>
          <p:spPr>
            <a:xfrm>
              <a:off x="9439505" y="2683673"/>
              <a:ext cx="738469" cy="260162"/>
            </a:xfrm>
            <a:custGeom>
              <a:avLst/>
              <a:gdLst>
                <a:gd name="connsiteX0" fmla="*/ 32752 w 738469"/>
                <a:gd name="connsiteY0" fmla="*/ 259544 h 260162"/>
                <a:gd name="connsiteX1" fmla="*/ 0 w 738469"/>
                <a:gd name="connsiteY1" fmla="*/ 259544 h 260162"/>
                <a:gd name="connsiteX2" fmla="*/ 0 w 738469"/>
                <a:gd name="connsiteY2" fmla="*/ 0 h 260162"/>
                <a:gd name="connsiteX3" fmla="*/ 51909 w 738469"/>
                <a:gd name="connsiteY3" fmla="*/ 0 h 260162"/>
                <a:gd name="connsiteX4" fmla="*/ 113088 w 738469"/>
                <a:gd name="connsiteY4" fmla="*/ 183535 h 260162"/>
                <a:gd name="connsiteX5" fmla="*/ 125447 w 738469"/>
                <a:gd name="connsiteY5" fmla="*/ 221849 h 260162"/>
                <a:gd name="connsiteX6" fmla="*/ 125447 w 738469"/>
                <a:gd name="connsiteY6" fmla="*/ 221849 h 260162"/>
                <a:gd name="connsiteX7" fmla="*/ 139042 w 738469"/>
                <a:gd name="connsiteY7" fmla="*/ 180445 h 260162"/>
                <a:gd name="connsiteX8" fmla="*/ 139042 w 738469"/>
                <a:gd name="connsiteY8" fmla="*/ 180445 h 260162"/>
                <a:gd name="connsiteX9" fmla="*/ 201457 w 738469"/>
                <a:gd name="connsiteY9" fmla="*/ 0 h 260162"/>
                <a:gd name="connsiteX10" fmla="*/ 247805 w 738469"/>
                <a:gd name="connsiteY10" fmla="*/ 0 h 260162"/>
                <a:gd name="connsiteX11" fmla="*/ 247805 w 738469"/>
                <a:gd name="connsiteY11" fmla="*/ 259544 h 260162"/>
                <a:gd name="connsiteX12" fmla="*/ 214434 w 738469"/>
                <a:gd name="connsiteY12" fmla="*/ 259544 h 260162"/>
                <a:gd name="connsiteX13" fmla="*/ 214434 w 738469"/>
                <a:gd name="connsiteY13" fmla="*/ 42639 h 260162"/>
                <a:gd name="connsiteX14" fmla="*/ 139042 w 738469"/>
                <a:gd name="connsiteY14" fmla="*/ 259544 h 260162"/>
                <a:gd name="connsiteX15" fmla="*/ 108144 w 738469"/>
                <a:gd name="connsiteY15" fmla="*/ 259544 h 260162"/>
                <a:gd name="connsiteX16" fmla="*/ 32752 w 738469"/>
                <a:gd name="connsiteY16" fmla="*/ 38314 h 260162"/>
                <a:gd name="connsiteX17" fmla="*/ 32752 w 738469"/>
                <a:gd name="connsiteY17" fmla="*/ 259544 h 260162"/>
                <a:gd name="connsiteX18" fmla="*/ 338645 w 738469"/>
                <a:gd name="connsiteY18" fmla="*/ 259544 h 260162"/>
                <a:gd name="connsiteX19" fmla="*/ 304039 w 738469"/>
                <a:gd name="connsiteY19" fmla="*/ 259544 h 260162"/>
                <a:gd name="connsiteX20" fmla="*/ 304039 w 738469"/>
                <a:gd name="connsiteY20" fmla="*/ 0 h 260162"/>
                <a:gd name="connsiteX21" fmla="*/ 478924 w 738469"/>
                <a:gd name="connsiteY21" fmla="*/ 0 h 260162"/>
                <a:gd name="connsiteX22" fmla="*/ 478924 w 738469"/>
                <a:gd name="connsiteY22" fmla="*/ 30898 h 260162"/>
                <a:gd name="connsiteX23" fmla="*/ 338028 w 738469"/>
                <a:gd name="connsiteY23" fmla="*/ 30898 h 260162"/>
                <a:gd name="connsiteX24" fmla="*/ 338028 w 738469"/>
                <a:gd name="connsiteY24" fmla="*/ 111233 h 260162"/>
                <a:gd name="connsiteX25" fmla="*/ 459767 w 738469"/>
                <a:gd name="connsiteY25" fmla="*/ 111233 h 260162"/>
                <a:gd name="connsiteX26" fmla="*/ 459767 w 738469"/>
                <a:gd name="connsiteY26" fmla="*/ 142131 h 260162"/>
                <a:gd name="connsiteX27" fmla="*/ 338028 w 738469"/>
                <a:gd name="connsiteY27" fmla="*/ 142131 h 260162"/>
                <a:gd name="connsiteX28" fmla="*/ 338028 w 738469"/>
                <a:gd name="connsiteY28" fmla="*/ 260162 h 260162"/>
                <a:gd name="connsiteX29" fmla="*/ 532069 w 738469"/>
                <a:gd name="connsiteY29" fmla="*/ 259544 h 260162"/>
                <a:gd name="connsiteX30" fmla="*/ 495609 w 738469"/>
                <a:gd name="connsiteY30" fmla="*/ 259544 h 260162"/>
                <a:gd name="connsiteX31" fmla="*/ 595101 w 738469"/>
                <a:gd name="connsiteY31" fmla="*/ 0 h 260162"/>
                <a:gd name="connsiteX32" fmla="*/ 632179 w 738469"/>
                <a:gd name="connsiteY32" fmla="*/ 0 h 260162"/>
                <a:gd name="connsiteX33" fmla="*/ 738470 w 738469"/>
                <a:gd name="connsiteY33" fmla="*/ 259544 h 260162"/>
                <a:gd name="connsiteX34" fmla="*/ 699538 w 738469"/>
                <a:gd name="connsiteY34" fmla="*/ 259544 h 260162"/>
                <a:gd name="connsiteX35" fmla="*/ 669257 w 738469"/>
                <a:gd name="connsiteY35" fmla="*/ 181063 h 260162"/>
                <a:gd name="connsiteX36" fmla="*/ 560495 w 738469"/>
                <a:gd name="connsiteY36" fmla="*/ 181063 h 260162"/>
                <a:gd name="connsiteX37" fmla="*/ 532069 w 738469"/>
                <a:gd name="connsiteY37" fmla="*/ 259544 h 260162"/>
                <a:gd name="connsiteX38" fmla="*/ 598809 w 738469"/>
                <a:gd name="connsiteY38" fmla="*/ 76627 h 260162"/>
                <a:gd name="connsiteX39" fmla="*/ 570383 w 738469"/>
                <a:gd name="connsiteY39" fmla="*/ 152637 h 260162"/>
                <a:gd name="connsiteX40" fmla="*/ 658134 w 738469"/>
                <a:gd name="connsiteY40" fmla="*/ 152637 h 260162"/>
                <a:gd name="connsiteX41" fmla="*/ 630944 w 738469"/>
                <a:gd name="connsiteY41" fmla="*/ 80953 h 260162"/>
                <a:gd name="connsiteX42" fmla="*/ 612405 w 738469"/>
                <a:gd name="connsiteY42" fmla="*/ 27190 h 260162"/>
                <a:gd name="connsiteX43" fmla="*/ 612405 w 738469"/>
                <a:gd name="connsiteY43" fmla="*/ 27190 h 260162"/>
                <a:gd name="connsiteX44" fmla="*/ 598191 w 738469"/>
                <a:gd name="connsiteY44" fmla="*/ 76627 h 260162"/>
                <a:gd name="connsiteX45" fmla="*/ 598191 w 738469"/>
                <a:gd name="connsiteY45" fmla="*/ 76627 h 26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38469" h="260162">
                  <a:moveTo>
                    <a:pt x="32752" y="259544"/>
                  </a:moveTo>
                  <a:lnTo>
                    <a:pt x="0" y="259544"/>
                  </a:lnTo>
                  <a:lnTo>
                    <a:pt x="0" y="0"/>
                  </a:lnTo>
                  <a:lnTo>
                    <a:pt x="51909" y="0"/>
                  </a:lnTo>
                  <a:lnTo>
                    <a:pt x="113088" y="183535"/>
                  </a:lnTo>
                  <a:cubicBezTo>
                    <a:pt x="118650" y="200838"/>
                    <a:pt x="122975" y="213197"/>
                    <a:pt x="125447" y="221849"/>
                  </a:cubicBezTo>
                  <a:lnTo>
                    <a:pt x="125447" y="221849"/>
                  </a:lnTo>
                  <a:cubicBezTo>
                    <a:pt x="128537" y="212579"/>
                    <a:pt x="132863" y="198366"/>
                    <a:pt x="139042" y="180445"/>
                  </a:cubicBezTo>
                  <a:lnTo>
                    <a:pt x="139042" y="180445"/>
                  </a:lnTo>
                  <a:lnTo>
                    <a:pt x="201457" y="0"/>
                  </a:lnTo>
                  <a:lnTo>
                    <a:pt x="247805" y="0"/>
                  </a:lnTo>
                  <a:lnTo>
                    <a:pt x="247805" y="259544"/>
                  </a:lnTo>
                  <a:lnTo>
                    <a:pt x="214434" y="259544"/>
                  </a:lnTo>
                  <a:lnTo>
                    <a:pt x="214434" y="42639"/>
                  </a:lnTo>
                  <a:lnTo>
                    <a:pt x="139042" y="259544"/>
                  </a:lnTo>
                  <a:lnTo>
                    <a:pt x="108144" y="259544"/>
                  </a:lnTo>
                  <a:lnTo>
                    <a:pt x="32752" y="38314"/>
                  </a:lnTo>
                  <a:lnTo>
                    <a:pt x="32752" y="259544"/>
                  </a:lnTo>
                  <a:close/>
                  <a:moveTo>
                    <a:pt x="338645" y="259544"/>
                  </a:moveTo>
                  <a:lnTo>
                    <a:pt x="304039" y="259544"/>
                  </a:lnTo>
                  <a:lnTo>
                    <a:pt x="304039" y="0"/>
                  </a:lnTo>
                  <a:lnTo>
                    <a:pt x="478924" y="0"/>
                  </a:lnTo>
                  <a:lnTo>
                    <a:pt x="478924" y="30898"/>
                  </a:lnTo>
                  <a:lnTo>
                    <a:pt x="338028" y="30898"/>
                  </a:lnTo>
                  <a:lnTo>
                    <a:pt x="338028" y="111233"/>
                  </a:lnTo>
                  <a:lnTo>
                    <a:pt x="459767" y="111233"/>
                  </a:lnTo>
                  <a:lnTo>
                    <a:pt x="459767" y="142131"/>
                  </a:lnTo>
                  <a:lnTo>
                    <a:pt x="338028" y="142131"/>
                  </a:lnTo>
                  <a:lnTo>
                    <a:pt x="338028" y="260162"/>
                  </a:lnTo>
                  <a:close/>
                  <a:moveTo>
                    <a:pt x="532069" y="259544"/>
                  </a:moveTo>
                  <a:lnTo>
                    <a:pt x="495609" y="259544"/>
                  </a:lnTo>
                  <a:lnTo>
                    <a:pt x="595101" y="0"/>
                  </a:lnTo>
                  <a:lnTo>
                    <a:pt x="632179" y="0"/>
                  </a:lnTo>
                  <a:lnTo>
                    <a:pt x="738470" y="259544"/>
                  </a:lnTo>
                  <a:lnTo>
                    <a:pt x="699538" y="259544"/>
                  </a:lnTo>
                  <a:lnTo>
                    <a:pt x="669257" y="181063"/>
                  </a:lnTo>
                  <a:lnTo>
                    <a:pt x="560495" y="181063"/>
                  </a:lnTo>
                  <a:lnTo>
                    <a:pt x="532069" y="259544"/>
                  </a:lnTo>
                  <a:close/>
                  <a:moveTo>
                    <a:pt x="598809" y="76627"/>
                  </a:moveTo>
                  <a:lnTo>
                    <a:pt x="570383" y="152637"/>
                  </a:lnTo>
                  <a:lnTo>
                    <a:pt x="658134" y="152637"/>
                  </a:lnTo>
                  <a:lnTo>
                    <a:pt x="630944" y="80953"/>
                  </a:lnTo>
                  <a:cubicBezTo>
                    <a:pt x="622910" y="59324"/>
                    <a:pt x="616730" y="41404"/>
                    <a:pt x="612405" y="27190"/>
                  </a:cubicBezTo>
                  <a:lnTo>
                    <a:pt x="612405" y="27190"/>
                  </a:lnTo>
                  <a:cubicBezTo>
                    <a:pt x="609315" y="43875"/>
                    <a:pt x="604371" y="60560"/>
                    <a:pt x="598191" y="76627"/>
                  </a:cubicBezTo>
                  <a:lnTo>
                    <a:pt x="598191" y="76627"/>
                  </a:lnTo>
                  <a:close/>
                </a:path>
              </a:pathLst>
            </a:custGeom>
            <a:solidFill>
              <a:srgbClr val="91DCF8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851C1BE9-52C9-4A82-6313-9CE6F66EB32B}"/>
                </a:ext>
              </a:extLst>
            </p:cNvPr>
            <p:cNvSpPr/>
            <p:nvPr/>
          </p:nvSpPr>
          <p:spPr>
            <a:xfrm>
              <a:off x="10200221" y="1694932"/>
              <a:ext cx="699537" cy="259544"/>
            </a:xfrm>
            <a:custGeom>
              <a:avLst/>
              <a:gdLst>
                <a:gd name="connsiteX0" fmla="*/ 34606 w 699537"/>
                <a:gd name="connsiteY0" fmla="*/ 259544 h 259544"/>
                <a:gd name="connsiteX1" fmla="*/ 0 w 699537"/>
                <a:gd name="connsiteY1" fmla="*/ 259544 h 259544"/>
                <a:gd name="connsiteX2" fmla="*/ 0 w 699537"/>
                <a:gd name="connsiteY2" fmla="*/ 0 h 259544"/>
                <a:gd name="connsiteX3" fmla="*/ 34606 w 699537"/>
                <a:gd name="connsiteY3" fmla="*/ 0 h 259544"/>
                <a:gd name="connsiteX4" fmla="*/ 34606 w 699537"/>
                <a:gd name="connsiteY4" fmla="*/ 128536 h 259544"/>
                <a:gd name="connsiteX5" fmla="*/ 163761 w 699537"/>
                <a:gd name="connsiteY5" fmla="*/ 0 h 259544"/>
                <a:gd name="connsiteX6" fmla="*/ 210109 w 699537"/>
                <a:gd name="connsiteY6" fmla="*/ 0 h 259544"/>
                <a:gd name="connsiteX7" fmla="*/ 101346 w 699537"/>
                <a:gd name="connsiteY7" fmla="*/ 105054 h 259544"/>
                <a:gd name="connsiteX8" fmla="*/ 215052 w 699537"/>
                <a:gd name="connsiteY8" fmla="*/ 259544 h 259544"/>
                <a:gd name="connsiteX9" fmla="*/ 169941 w 699537"/>
                <a:gd name="connsiteY9" fmla="*/ 259544 h 259544"/>
                <a:gd name="connsiteX10" fmla="*/ 77246 w 699537"/>
                <a:gd name="connsiteY10" fmla="*/ 127918 h 259544"/>
                <a:gd name="connsiteX11" fmla="*/ 34606 w 699537"/>
                <a:gd name="connsiteY11" fmla="*/ 169322 h 259544"/>
                <a:gd name="connsiteX12" fmla="*/ 34606 w 699537"/>
                <a:gd name="connsiteY12" fmla="*/ 258926 h 259544"/>
                <a:gd name="connsiteX13" fmla="*/ 340499 w 699537"/>
                <a:gd name="connsiteY13" fmla="*/ 259544 h 259544"/>
                <a:gd name="connsiteX14" fmla="*/ 241625 w 699537"/>
                <a:gd name="connsiteY14" fmla="*/ 259544 h 259544"/>
                <a:gd name="connsiteX15" fmla="*/ 241625 w 699537"/>
                <a:gd name="connsiteY15" fmla="*/ 0 h 259544"/>
                <a:gd name="connsiteX16" fmla="*/ 339263 w 699537"/>
                <a:gd name="connsiteY16" fmla="*/ 0 h 259544"/>
                <a:gd name="connsiteX17" fmla="*/ 386847 w 699537"/>
                <a:gd name="connsiteY17" fmla="*/ 8034 h 259544"/>
                <a:gd name="connsiteX18" fmla="*/ 414655 w 699537"/>
                <a:gd name="connsiteY18" fmla="*/ 32134 h 259544"/>
                <a:gd name="connsiteX19" fmla="*/ 424543 w 699537"/>
                <a:gd name="connsiteY19" fmla="*/ 66122 h 259544"/>
                <a:gd name="connsiteX20" fmla="*/ 424543 w 699537"/>
                <a:gd name="connsiteY20" fmla="*/ 66122 h 259544"/>
                <a:gd name="connsiteX21" fmla="*/ 415273 w 699537"/>
                <a:gd name="connsiteY21" fmla="*/ 97638 h 259544"/>
                <a:gd name="connsiteX22" fmla="*/ 388083 w 699537"/>
                <a:gd name="connsiteY22" fmla="*/ 121121 h 259544"/>
                <a:gd name="connsiteX23" fmla="*/ 388083 w 699537"/>
                <a:gd name="connsiteY23" fmla="*/ 121121 h 259544"/>
                <a:gd name="connsiteX24" fmla="*/ 424543 w 699537"/>
                <a:gd name="connsiteY24" fmla="*/ 144603 h 259544"/>
                <a:gd name="connsiteX25" fmla="*/ 436902 w 699537"/>
                <a:gd name="connsiteY25" fmla="*/ 184153 h 259544"/>
                <a:gd name="connsiteX26" fmla="*/ 436902 w 699537"/>
                <a:gd name="connsiteY26" fmla="*/ 184153 h 259544"/>
                <a:gd name="connsiteX27" fmla="*/ 429487 w 699537"/>
                <a:gd name="connsiteY27" fmla="*/ 218141 h 259544"/>
                <a:gd name="connsiteX28" fmla="*/ 410329 w 699537"/>
                <a:gd name="connsiteY28" fmla="*/ 242242 h 259544"/>
                <a:gd name="connsiteX29" fmla="*/ 381903 w 699537"/>
                <a:gd name="connsiteY29" fmla="*/ 255219 h 259544"/>
                <a:gd name="connsiteX30" fmla="*/ 339881 w 699537"/>
                <a:gd name="connsiteY30" fmla="*/ 259544 h 259544"/>
                <a:gd name="connsiteX31" fmla="*/ 339881 w 699537"/>
                <a:gd name="connsiteY31" fmla="*/ 259544 h 259544"/>
                <a:gd name="connsiteX32" fmla="*/ 276231 w 699537"/>
                <a:gd name="connsiteY32" fmla="*/ 30898 h 259544"/>
                <a:gd name="connsiteX33" fmla="*/ 276231 w 699537"/>
                <a:gd name="connsiteY33" fmla="*/ 109379 h 259544"/>
                <a:gd name="connsiteX34" fmla="*/ 332466 w 699537"/>
                <a:gd name="connsiteY34" fmla="*/ 109379 h 259544"/>
                <a:gd name="connsiteX35" fmla="*/ 365218 w 699537"/>
                <a:gd name="connsiteY35" fmla="*/ 106290 h 259544"/>
                <a:gd name="connsiteX36" fmla="*/ 365218 w 699537"/>
                <a:gd name="connsiteY36" fmla="*/ 106290 h 259544"/>
                <a:gd name="connsiteX37" fmla="*/ 384993 w 699537"/>
                <a:gd name="connsiteY37" fmla="*/ 93312 h 259544"/>
                <a:gd name="connsiteX38" fmla="*/ 391790 w 699537"/>
                <a:gd name="connsiteY38" fmla="*/ 70448 h 259544"/>
                <a:gd name="connsiteX39" fmla="*/ 391790 w 699537"/>
                <a:gd name="connsiteY39" fmla="*/ 70448 h 259544"/>
                <a:gd name="connsiteX40" fmla="*/ 385611 w 699537"/>
                <a:gd name="connsiteY40" fmla="*/ 47583 h 259544"/>
                <a:gd name="connsiteX41" fmla="*/ 367690 w 699537"/>
                <a:gd name="connsiteY41" fmla="*/ 33988 h 259544"/>
                <a:gd name="connsiteX42" fmla="*/ 328140 w 699537"/>
                <a:gd name="connsiteY42" fmla="*/ 30280 h 259544"/>
                <a:gd name="connsiteX43" fmla="*/ 276231 w 699537"/>
                <a:gd name="connsiteY43" fmla="*/ 30280 h 259544"/>
                <a:gd name="connsiteX44" fmla="*/ 276231 w 699537"/>
                <a:gd name="connsiteY44" fmla="*/ 139660 h 259544"/>
                <a:gd name="connsiteX45" fmla="*/ 276231 w 699537"/>
                <a:gd name="connsiteY45" fmla="*/ 228646 h 259544"/>
                <a:gd name="connsiteX46" fmla="*/ 341117 w 699537"/>
                <a:gd name="connsiteY46" fmla="*/ 228646 h 259544"/>
                <a:gd name="connsiteX47" fmla="*/ 364600 w 699537"/>
                <a:gd name="connsiteY47" fmla="*/ 227410 h 259544"/>
                <a:gd name="connsiteX48" fmla="*/ 364600 w 699537"/>
                <a:gd name="connsiteY48" fmla="*/ 227410 h 259544"/>
                <a:gd name="connsiteX49" fmla="*/ 384375 w 699537"/>
                <a:gd name="connsiteY49" fmla="*/ 220613 h 259544"/>
                <a:gd name="connsiteX50" fmla="*/ 397352 w 699537"/>
                <a:gd name="connsiteY50" fmla="*/ 206400 h 259544"/>
                <a:gd name="connsiteX51" fmla="*/ 402296 w 699537"/>
                <a:gd name="connsiteY51" fmla="*/ 184771 h 259544"/>
                <a:gd name="connsiteX52" fmla="*/ 402296 w 699537"/>
                <a:gd name="connsiteY52" fmla="*/ 184771 h 259544"/>
                <a:gd name="connsiteX53" fmla="*/ 394880 w 699537"/>
                <a:gd name="connsiteY53" fmla="*/ 159434 h 259544"/>
                <a:gd name="connsiteX54" fmla="*/ 374487 w 699537"/>
                <a:gd name="connsiteY54" fmla="*/ 144603 h 259544"/>
                <a:gd name="connsiteX55" fmla="*/ 336792 w 699537"/>
                <a:gd name="connsiteY55" fmla="*/ 140278 h 259544"/>
                <a:gd name="connsiteX56" fmla="*/ 276849 w 699537"/>
                <a:gd name="connsiteY56" fmla="*/ 140278 h 259544"/>
                <a:gd name="connsiteX57" fmla="*/ 493137 w 699537"/>
                <a:gd name="connsiteY57" fmla="*/ 259544 h 259544"/>
                <a:gd name="connsiteX58" fmla="*/ 456677 w 699537"/>
                <a:gd name="connsiteY58" fmla="*/ 259544 h 259544"/>
                <a:gd name="connsiteX59" fmla="*/ 556170 w 699537"/>
                <a:gd name="connsiteY59" fmla="*/ 0 h 259544"/>
                <a:gd name="connsiteX60" fmla="*/ 593248 w 699537"/>
                <a:gd name="connsiteY60" fmla="*/ 0 h 259544"/>
                <a:gd name="connsiteX61" fmla="*/ 699537 w 699537"/>
                <a:gd name="connsiteY61" fmla="*/ 259544 h 259544"/>
                <a:gd name="connsiteX62" fmla="*/ 660606 w 699537"/>
                <a:gd name="connsiteY62" fmla="*/ 259544 h 259544"/>
                <a:gd name="connsiteX63" fmla="*/ 630326 w 699537"/>
                <a:gd name="connsiteY63" fmla="*/ 181063 h 259544"/>
                <a:gd name="connsiteX64" fmla="*/ 521563 w 699537"/>
                <a:gd name="connsiteY64" fmla="*/ 181063 h 259544"/>
                <a:gd name="connsiteX65" fmla="*/ 493137 w 699537"/>
                <a:gd name="connsiteY65" fmla="*/ 259544 h 259544"/>
                <a:gd name="connsiteX66" fmla="*/ 559877 w 699537"/>
                <a:gd name="connsiteY66" fmla="*/ 76627 h 259544"/>
                <a:gd name="connsiteX67" fmla="*/ 531451 w 699537"/>
                <a:gd name="connsiteY67" fmla="*/ 152637 h 259544"/>
                <a:gd name="connsiteX68" fmla="*/ 619202 w 699537"/>
                <a:gd name="connsiteY68" fmla="*/ 152637 h 259544"/>
                <a:gd name="connsiteX69" fmla="*/ 592012 w 699537"/>
                <a:gd name="connsiteY69" fmla="*/ 80953 h 259544"/>
                <a:gd name="connsiteX70" fmla="*/ 573473 w 699537"/>
                <a:gd name="connsiteY70" fmla="*/ 27190 h 259544"/>
                <a:gd name="connsiteX71" fmla="*/ 573473 w 699537"/>
                <a:gd name="connsiteY71" fmla="*/ 27190 h 259544"/>
                <a:gd name="connsiteX72" fmla="*/ 559259 w 699537"/>
                <a:gd name="connsiteY72" fmla="*/ 76627 h 259544"/>
                <a:gd name="connsiteX73" fmla="*/ 559259 w 699537"/>
                <a:gd name="connsiteY73" fmla="*/ 76627 h 2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99537" h="259544">
                  <a:moveTo>
                    <a:pt x="34606" y="259544"/>
                  </a:moveTo>
                  <a:lnTo>
                    <a:pt x="0" y="259544"/>
                  </a:lnTo>
                  <a:lnTo>
                    <a:pt x="0" y="0"/>
                  </a:lnTo>
                  <a:lnTo>
                    <a:pt x="34606" y="0"/>
                  </a:lnTo>
                  <a:lnTo>
                    <a:pt x="34606" y="128536"/>
                  </a:lnTo>
                  <a:lnTo>
                    <a:pt x="163761" y="0"/>
                  </a:lnTo>
                  <a:lnTo>
                    <a:pt x="210109" y="0"/>
                  </a:lnTo>
                  <a:lnTo>
                    <a:pt x="101346" y="105054"/>
                  </a:lnTo>
                  <a:lnTo>
                    <a:pt x="215052" y="259544"/>
                  </a:lnTo>
                  <a:lnTo>
                    <a:pt x="169941" y="259544"/>
                  </a:lnTo>
                  <a:lnTo>
                    <a:pt x="77246" y="127918"/>
                  </a:lnTo>
                  <a:lnTo>
                    <a:pt x="34606" y="169322"/>
                  </a:lnTo>
                  <a:lnTo>
                    <a:pt x="34606" y="258926"/>
                  </a:lnTo>
                  <a:close/>
                  <a:moveTo>
                    <a:pt x="340499" y="259544"/>
                  </a:moveTo>
                  <a:lnTo>
                    <a:pt x="241625" y="259544"/>
                  </a:lnTo>
                  <a:lnTo>
                    <a:pt x="241625" y="0"/>
                  </a:lnTo>
                  <a:lnTo>
                    <a:pt x="339263" y="0"/>
                  </a:lnTo>
                  <a:cubicBezTo>
                    <a:pt x="359038" y="0"/>
                    <a:pt x="375105" y="2472"/>
                    <a:pt x="386847" y="8034"/>
                  </a:cubicBezTo>
                  <a:cubicBezTo>
                    <a:pt x="398588" y="13595"/>
                    <a:pt x="407858" y="21629"/>
                    <a:pt x="414655" y="32134"/>
                  </a:cubicBezTo>
                  <a:cubicBezTo>
                    <a:pt x="421453" y="43257"/>
                    <a:pt x="424543" y="54381"/>
                    <a:pt x="424543" y="66122"/>
                  </a:cubicBezTo>
                  <a:lnTo>
                    <a:pt x="424543" y="66122"/>
                  </a:lnTo>
                  <a:cubicBezTo>
                    <a:pt x="424543" y="77245"/>
                    <a:pt x="421453" y="87751"/>
                    <a:pt x="415273" y="97638"/>
                  </a:cubicBezTo>
                  <a:cubicBezTo>
                    <a:pt x="409093" y="107526"/>
                    <a:pt x="400442" y="115559"/>
                    <a:pt x="388083" y="121121"/>
                  </a:cubicBezTo>
                  <a:lnTo>
                    <a:pt x="388083" y="121121"/>
                  </a:lnTo>
                  <a:cubicBezTo>
                    <a:pt x="403532" y="125446"/>
                    <a:pt x="415891" y="133480"/>
                    <a:pt x="424543" y="144603"/>
                  </a:cubicBezTo>
                  <a:cubicBezTo>
                    <a:pt x="433194" y="155727"/>
                    <a:pt x="436902" y="168704"/>
                    <a:pt x="436902" y="184153"/>
                  </a:cubicBezTo>
                  <a:lnTo>
                    <a:pt x="436902" y="184153"/>
                  </a:lnTo>
                  <a:cubicBezTo>
                    <a:pt x="436902" y="196512"/>
                    <a:pt x="434430" y="207636"/>
                    <a:pt x="429487" y="218141"/>
                  </a:cubicBezTo>
                  <a:cubicBezTo>
                    <a:pt x="424543" y="228646"/>
                    <a:pt x="417745" y="236680"/>
                    <a:pt x="410329" y="242242"/>
                  </a:cubicBezTo>
                  <a:cubicBezTo>
                    <a:pt x="402914" y="247803"/>
                    <a:pt x="393026" y="252129"/>
                    <a:pt x="381903" y="255219"/>
                  </a:cubicBezTo>
                  <a:cubicBezTo>
                    <a:pt x="370780" y="258308"/>
                    <a:pt x="356566" y="259544"/>
                    <a:pt x="339881" y="259544"/>
                  </a:cubicBezTo>
                  <a:lnTo>
                    <a:pt x="339881" y="259544"/>
                  </a:lnTo>
                  <a:close/>
                  <a:moveTo>
                    <a:pt x="276231" y="30898"/>
                  </a:moveTo>
                  <a:lnTo>
                    <a:pt x="276231" y="109379"/>
                  </a:lnTo>
                  <a:lnTo>
                    <a:pt x="332466" y="109379"/>
                  </a:lnTo>
                  <a:cubicBezTo>
                    <a:pt x="347915" y="109379"/>
                    <a:pt x="358420" y="108144"/>
                    <a:pt x="365218" y="106290"/>
                  </a:cubicBezTo>
                  <a:lnTo>
                    <a:pt x="365218" y="106290"/>
                  </a:lnTo>
                  <a:cubicBezTo>
                    <a:pt x="373870" y="103818"/>
                    <a:pt x="380667" y="99492"/>
                    <a:pt x="384993" y="93312"/>
                  </a:cubicBezTo>
                  <a:cubicBezTo>
                    <a:pt x="389319" y="87133"/>
                    <a:pt x="391790" y="79717"/>
                    <a:pt x="391790" y="70448"/>
                  </a:cubicBezTo>
                  <a:lnTo>
                    <a:pt x="391790" y="70448"/>
                  </a:lnTo>
                  <a:cubicBezTo>
                    <a:pt x="391790" y="61796"/>
                    <a:pt x="389937" y="54381"/>
                    <a:pt x="385611" y="47583"/>
                  </a:cubicBezTo>
                  <a:cubicBezTo>
                    <a:pt x="381285" y="40786"/>
                    <a:pt x="375723" y="36460"/>
                    <a:pt x="367690" y="33988"/>
                  </a:cubicBezTo>
                  <a:cubicBezTo>
                    <a:pt x="360274" y="31516"/>
                    <a:pt x="346679" y="30280"/>
                    <a:pt x="328140" y="30280"/>
                  </a:cubicBezTo>
                  <a:lnTo>
                    <a:pt x="276231" y="30280"/>
                  </a:lnTo>
                  <a:close/>
                  <a:moveTo>
                    <a:pt x="276231" y="139660"/>
                  </a:moveTo>
                  <a:lnTo>
                    <a:pt x="276231" y="228646"/>
                  </a:lnTo>
                  <a:lnTo>
                    <a:pt x="341117" y="228646"/>
                  </a:lnTo>
                  <a:cubicBezTo>
                    <a:pt x="352241" y="228646"/>
                    <a:pt x="360274" y="228646"/>
                    <a:pt x="364600" y="227410"/>
                  </a:cubicBezTo>
                  <a:lnTo>
                    <a:pt x="364600" y="227410"/>
                  </a:lnTo>
                  <a:cubicBezTo>
                    <a:pt x="372634" y="226174"/>
                    <a:pt x="378813" y="223703"/>
                    <a:pt x="384375" y="220613"/>
                  </a:cubicBezTo>
                  <a:cubicBezTo>
                    <a:pt x="389937" y="217523"/>
                    <a:pt x="394262" y="212579"/>
                    <a:pt x="397352" y="206400"/>
                  </a:cubicBezTo>
                  <a:cubicBezTo>
                    <a:pt x="401060" y="200220"/>
                    <a:pt x="402296" y="192804"/>
                    <a:pt x="402296" y="184771"/>
                  </a:cubicBezTo>
                  <a:lnTo>
                    <a:pt x="402296" y="184771"/>
                  </a:lnTo>
                  <a:cubicBezTo>
                    <a:pt x="402296" y="174883"/>
                    <a:pt x="399824" y="166850"/>
                    <a:pt x="394880" y="159434"/>
                  </a:cubicBezTo>
                  <a:cubicBezTo>
                    <a:pt x="389937" y="152019"/>
                    <a:pt x="383139" y="147075"/>
                    <a:pt x="374487" y="144603"/>
                  </a:cubicBezTo>
                  <a:cubicBezTo>
                    <a:pt x="365836" y="141513"/>
                    <a:pt x="352859" y="140278"/>
                    <a:pt x="336792" y="140278"/>
                  </a:cubicBezTo>
                  <a:lnTo>
                    <a:pt x="276849" y="140278"/>
                  </a:lnTo>
                  <a:close/>
                  <a:moveTo>
                    <a:pt x="493137" y="259544"/>
                  </a:moveTo>
                  <a:lnTo>
                    <a:pt x="456677" y="259544"/>
                  </a:lnTo>
                  <a:lnTo>
                    <a:pt x="556170" y="0"/>
                  </a:lnTo>
                  <a:lnTo>
                    <a:pt x="593248" y="0"/>
                  </a:lnTo>
                  <a:lnTo>
                    <a:pt x="699537" y="259544"/>
                  </a:lnTo>
                  <a:lnTo>
                    <a:pt x="660606" y="259544"/>
                  </a:lnTo>
                  <a:lnTo>
                    <a:pt x="630326" y="181063"/>
                  </a:lnTo>
                  <a:lnTo>
                    <a:pt x="521563" y="181063"/>
                  </a:lnTo>
                  <a:lnTo>
                    <a:pt x="493137" y="259544"/>
                  </a:lnTo>
                  <a:close/>
                  <a:moveTo>
                    <a:pt x="559877" y="76627"/>
                  </a:moveTo>
                  <a:lnTo>
                    <a:pt x="531451" y="152637"/>
                  </a:lnTo>
                  <a:lnTo>
                    <a:pt x="619202" y="152637"/>
                  </a:lnTo>
                  <a:lnTo>
                    <a:pt x="592012" y="80953"/>
                  </a:lnTo>
                  <a:cubicBezTo>
                    <a:pt x="583978" y="59324"/>
                    <a:pt x="577798" y="41403"/>
                    <a:pt x="573473" y="27190"/>
                  </a:cubicBezTo>
                  <a:lnTo>
                    <a:pt x="573473" y="27190"/>
                  </a:lnTo>
                  <a:cubicBezTo>
                    <a:pt x="570383" y="43875"/>
                    <a:pt x="565439" y="60560"/>
                    <a:pt x="559259" y="76627"/>
                  </a:cubicBezTo>
                  <a:lnTo>
                    <a:pt x="559259" y="76627"/>
                  </a:lnTo>
                  <a:close/>
                </a:path>
              </a:pathLst>
            </a:custGeom>
            <a:solidFill>
              <a:srgbClr val="002856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FF909F62-5A9A-587A-7B11-05472C23DE34}"/>
                </a:ext>
              </a:extLst>
            </p:cNvPr>
            <p:cNvSpPr/>
            <p:nvPr/>
          </p:nvSpPr>
          <p:spPr>
            <a:xfrm>
              <a:off x="7318027" y="5216703"/>
              <a:ext cx="655044" cy="261398"/>
            </a:xfrm>
            <a:custGeom>
              <a:avLst/>
              <a:gdLst>
                <a:gd name="connsiteX0" fmla="*/ 44494 w 655044"/>
                <a:gd name="connsiteY0" fmla="*/ 229882 h 261398"/>
                <a:gd name="connsiteX1" fmla="*/ 171795 w 655044"/>
                <a:gd name="connsiteY1" fmla="*/ 229882 h 261398"/>
                <a:gd name="connsiteX2" fmla="*/ 171795 w 655044"/>
                <a:gd name="connsiteY2" fmla="*/ 260780 h 261398"/>
                <a:gd name="connsiteX3" fmla="*/ 0 w 655044"/>
                <a:gd name="connsiteY3" fmla="*/ 260780 h 261398"/>
                <a:gd name="connsiteX4" fmla="*/ 3708 w 655044"/>
                <a:gd name="connsiteY4" fmla="*/ 238534 h 261398"/>
                <a:gd name="connsiteX5" fmla="*/ 3708 w 655044"/>
                <a:gd name="connsiteY5" fmla="*/ 238534 h 261398"/>
                <a:gd name="connsiteX6" fmla="*/ 24719 w 655044"/>
                <a:gd name="connsiteY6" fmla="*/ 203928 h 261398"/>
                <a:gd name="connsiteX7" fmla="*/ 66740 w 655044"/>
                <a:gd name="connsiteY7" fmla="*/ 164378 h 261398"/>
                <a:gd name="connsiteX8" fmla="*/ 66740 w 655044"/>
                <a:gd name="connsiteY8" fmla="*/ 164378 h 261398"/>
                <a:gd name="connsiteX9" fmla="*/ 123593 w 655044"/>
                <a:gd name="connsiteY9" fmla="*/ 109379 h 261398"/>
                <a:gd name="connsiteX10" fmla="*/ 138424 w 655044"/>
                <a:gd name="connsiteY10" fmla="*/ 71066 h 261398"/>
                <a:gd name="connsiteX11" fmla="*/ 138424 w 655044"/>
                <a:gd name="connsiteY11" fmla="*/ 71066 h 261398"/>
                <a:gd name="connsiteX12" fmla="*/ 124829 w 655044"/>
                <a:gd name="connsiteY12" fmla="*/ 38932 h 261398"/>
                <a:gd name="connsiteX13" fmla="*/ 89605 w 655044"/>
                <a:gd name="connsiteY13" fmla="*/ 25954 h 261398"/>
                <a:gd name="connsiteX14" fmla="*/ 89605 w 655044"/>
                <a:gd name="connsiteY14" fmla="*/ 25954 h 261398"/>
                <a:gd name="connsiteX15" fmla="*/ 52527 w 655044"/>
                <a:gd name="connsiteY15" fmla="*/ 39549 h 261398"/>
                <a:gd name="connsiteX16" fmla="*/ 38314 w 655044"/>
                <a:gd name="connsiteY16" fmla="*/ 77863 h 261398"/>
                <a:gd name="connsiteX17" fmla="*/ 38314 w 655044"/>
                <a:gd name="connsiteY17" fmla="*/ 77863 h 261398"/>
                <a:gd name="connsiteX18" fmla="*/ 5562 w 655044"/>
                <a:gd name="connsiteY18" fmla="*/ 74773 h 261398"/>
                <a:gd name="connsiteX19" fmla="*/ 30898 w 655044"/>
                <a:gd name="connsiteY19" fmla="*/ 19157 h 261398"/>
                <a:gd name="connsiteX20" fmla="*/ 89605 w 655044"/>
                <a:gd name="connsiteY20" fmla="*/ 0 h 261398"/>
                <a:gd name="connsiteX21" fmla="*/ 89605 w 655044"/>
                <a:gd name="connsiteY21" fmla="*/ 0 h 261398"/>
                <a:gd name="connsiteX22" fmla="*/ 148930 w 655044"/>
                <a:gd name="connsiteY22" fmla="*/ 21011 h 261398"/>
                <a:gd name="connsiteX23" fmla="*/ 170559 w 655044"/>
                <a:gd name="connsiteY23" fmla="*/ 72301 h 261398"/>
                <a:gd name="connsiteX24" fmla="*/ 170559 w 655044"/>
                <a:gd name="connsiteY24" fmla="*/ 72301 h 261398"/>
                <a:gd name="connsiteX25" fmla="*/ 164379 w 655044"/>
                <a:gd name="connsiteY25" fmla="*/ 103200 h 261398"/>
                <a:gd name="connsiteX26" fmla="*/ 143368 w 655044"/>
                <a:gd name="connsiteY26" fmla="*/ 134716 h 261398"/>
                <a:gd name="connsiteX27" fmla="*/ 93931 w 655044"/>
                <a:gd name="connsiteY27" fmla="*/ 180445 h 261398"/>
                <a:gd name="connsiteX28" fmla="*/ 93931 w 655044"/>
                <a:gd name="connsiteY28" fmla="*/ 180445 h 261398"/>
                <a:gd name="connsiteX29" fmla="*/ 56853 w 655044"/>
                <a:gd name="connsiteY29" fmla="*/ 213197 h 261398"/>
                <a:gd name="connsiteX30" fmla="*/ 43258 w 655044"/>
                <a:gd name="connsiteY30" fmla="*/ 230500 h 261398"/>
                <a:gd name="connsiteX31" fmla="*/ 43258 w 655044"/>
                <a:gd name="connsiteY31" fmla="*/ 230500 h 261398"/>
                <a:gd name="connsiteX32" fmla="*/ 255220 w 655044"/>
                <a:gd name="connsiteY32" fmla="*/ 260780 h 261398"/>
                <a:gd name="connsiteX33" fmla="*/ 220614 w 655044"/>
                <a:gd name="connsiteY33" fmla="*/ 260780 h 261398"/>
                <a:gd name="connsiteX34" fmla="*/ 220614 w 655044"/>
                <a:gd name="connsiteY34" fmla="*/ 1236 h 261398"/>
                <a:gd name="connsiteX35" fmla="*/ 395498 w 655044"/>
                <a:gd name="connsiteY35" fmla="*/ 1236 h 261398"/>
                <a:gd name="connsiteX36" fmla="*/ 395498 w 655044"/>
                <a:gd name="connsiteY36" fmla="*/ 32134 h 261398"/>
                <a:gd name="connsiteX37" fmla="*/ 254602 w 655044"/>
                <a:gd name="connsiteY37" fmla="*/ 32134 h 261398"/>
                <a:gd name="connsiteX38" fmla="*/ 254602 w 655044"/>
                <a:gd name="connsiteY38" fmla="*/ 112469 h 261398"/>
                <a:gd name="connsiteX39" fmla="*/ 376341 w 655044"/>
                <a:gd name="connsiteY39" fmla="*/ 112469 h 261398"/>
                <a:gd name="connsiteX40" fmla="*/ 376341 w 655044"/>
                <a:gd name="connsiteY40" fmla="*/ 143367 h 261398"/>
                <a:gd name="connsiteX41" fmla="*/ 254602 w 655044"/>
                <a:gd name="connsiteY41" fmla="*/ 143367 h 261398"/>
                <a:gd name="connsiteX42" fmla="*/ 254602 w 655044"/>
                <a:gd name="connsiteY42" fmla="*/ 261398 h 261398"/>
                <a:gd name="connsiteX43" fmla="*/ 448644 w 655044"/>
                <a:gd name="connsiteY43" fmla="*/ 260780 h 261398"/>
                <a:gd name="connsiteX44" fmla="*/ 412184 w 655044"/>
                <a:gd name="connsiteY44" fmla="*/ 260780 h 261398"/>
                <a:gd name="connsiteX45" fmla="*/ 511676 w 655044"/>
                <a:gd name="connsiteY45" fmla="*/ 1236 h 261398"/>
                <a:gd name="connsiteX46" fmla="*/ 548754 w 655044"/>
                <a:gd name="connsiteY46" fmla="*/ 1236 h 261398"/>
                <a:gd name="connsiteX47" fmla="*/ 655044 w 655044"/>
                <a:gd name="connsiteY47" fmla="*/ 260780 h 261398"/>
                <a:gd name="connsiteX48" fmla="*/ 616112 w 655044"/>
                <a:gd name="connsiteY48" fmla="*/ 260780 h 261398"/>
                <a:gd name="connsiteX49" fmla="*/ 585832 w 655044"/>
                <a:gd name="connsiteY49" fmla="*/ 182299 h 261398"/>
                <a:gd name="connsiteX50" fmla="*/ 477070 w 655044"/>
                <a:gd name="connsiteY50" fmla="*/ 182299 h 261398"/>
                <a:gd name="connsiteX51" fmla="*/ 448644 w 655044"/>
                <a:gd name="connsiteY51" fmla="*/ 260780 h 261398"/>
                <a:gd name="connsiteX52" fmla="*/ 515384 w 655044"/>
                <a:gd name="connsiteY52" fmla="*/ 77863 h 261398"/>
                <a:gd name="connsiteX53" fmla="*/ 486957 w 655044"/>
                <a:gd name="connsiteY53" fmla="*/ 153873 h 261398"/>
                <a:gd name="connsiteX54" fmla="*/ 574709 w 655044"/>
                <a:gd name="connsiteY54" fmla="*/ 153873 h 261398"/>
                <a:gd name="connsiteX55" fmla="*/ 547518 w 655044"/>
                <a:gd name="connsiteY55" fmla="*/ 82189 h 261398"/>
                <a:gd name="connsiteX56" fmla="*/ 528979 w 655044"/>
                <a:gd name="connsiteY56" fmla="*/ 28426 h 261398"/>
                <a:gd name="connsiteX57" fmla="*/ 528979 w 655044"/>
                <a:gd name="connsiteY57" fmla="*/ 28426 h 261398"/>
                <a:gd name="connsiteX58" fmla="*/ 514766 w 655044"/>
                <a:gd name="connsiteY58" fmla="*/ 77863 h 261398"/>
                <a:gd name="connsiteX59" fmla="*/ 514766 w 655044"/>
                <a:gd name="connsiteY59" fmla="*/ 77863 h 2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55044" h="261398">
                  <a:moveTo>
                    <a:pt x="44494" y="229882"/>
                  </a:moveTo>
                  <a:lnTo>
                    <a:pt x="171795" y="229882"/>
                  </a:lnTo>
                  <a:lnTo>
                    <a:pt x="171795" y="260780"/>
                  </a:lnTo>
                  <a:lnTo>
                    <a:pt x="0" y="260780"/>
                  </a:lnTo>
                  <a:cubicBezTo>
                    <a:pt x="0" y="253365"/>
                    <a:pt x="1236" y="245949"/>
                    <a:pt x="3708" y="238534"/>
                  </a:cubicBezTo>
                  <a:lnTo>
                    <a:pt x="3708" y="238534"/>
                  </a:lnTo>
                  <a:cubicBezTo>
                    <a:pt x="8033" y="226792"/>
                    <a:pt x="14831" y="215051"/>
                    <a:pt x="24719" y="203928"/>
                  </a:cubicBezTo>
                  <a:cubicBezTo>
                    <a:pt x="34606" y="192804"/>
                    <a:pt x="48201" y="179209"/>
                    <a:pt x="66740" y="164378"/>
                  </a:cubicBezTo>
                  <a:lnTo>
                    <a:pt x="66740" y="164378"/>
                  </a:lnTo>
                  <a:cubicBezTo>
                    <a:pt x="95167" y="141513"/>
                    <a:pt x="113706" y="122974"/>
                    <a:pt x="123593" y="109379"/>
                  </a:cubicBezTo>
                  <a:cubicBezTo>
                    <a:pt x="133481" y="95784"/>
                    <a:pt x="138424" y="82807"/>
                    <a:pt x="138424" y="71066"/>
                  </a:cubicBezTo>
                  <a:lnTo>
                    <a:pt x="138424" y="71066"/>
                  </a:lnTo>
                  <a:cubicBezTo>
                    <a:pt x="138424" y="58706"/>
                    <a:pt x="134099" y="47583"/>
                    <a:pt x="124829" y="38932"/>
                  </a:cubicBezTo>
                  <a:cubicBezTo>
                    <a:pt x="115560" y="30280"/>
                    <a:pt x="103818" y="25954"/>
                    <a:pt x="89605" y="25954"/>
                  </a:cubicBezTo>
                  <a:lnTo>
                    <a:pt x="89605" y="25954"/>
                  </a:lnTo>
                  <a:cubicBezTo>
                    <a:pt x="74156" y="25954"/>
                    <a:pt x="61797" y="30280"/>
                    <a:pt x="52527" y="39549"/>
                  </a:cubicBezTo>
                  <a:cubicBezTo>
                    <a:pt x="43258" y="48819"/>
                    <a:pt x="38932" y="61796"/>
                    <a:pt x="38314" y="77863"/>
                  </a:cubicBezTo>
                  <a:lnTo>
                    <a:pt x="38314" y="77863"/>
                  </a:lnTo>
                  <a:lnTo>
                    <a:pt x="5562" y="74773"/>
                  </a:lnTo>
                  <a:cubicBezTo>
                    <a:pt x="8033" y="50055"/>
                    <a:pt x="16067" y="31516"/>
                    <a:pt x="30898" y="19157"/>
                  </a:cubicBezTo>
                  <a:cubicBezTo>
                    <a:pt x="45729" y="6180"/>
                    <a:pt x="65504" y="0"/>
                    <a:pt x="89605" y="0"/>
                  </a:cubicBezTo>
                  <a:lnTo>
                    <a:pt x="89605" y="0"/>
                  </a:lnTo>
                  <a:cubicBezTo>
                    <a:pt x="114324" y="0"/>
                    <a:pt x="134099" y="6797"/>
                    <a:pt x="148930" y="21011"/>
                  </a:cubicBezTo>
                  <a:cubicBezTo>
                    <a:pt x="163761" y="34606"/>
                    <a:pt x="170559" y="51909"/>
                    <a:pt x="170559" y="72301"/>
                  </a:cubicBezTo>
                  <a:lnTo>
                    <a:pt x="170559" y="72301"/>
                  </a:lnTo>
                  <a:cubicBezTo>
                    <a:pt x="170559" y="82807"/>
                    <a:pt x="168705" y="92694"/>
                    <a:pt x="164379" y="103200"/>
                  </a:cubicBezTo>
                  <a:cubicBezTo>
                    <a:pt x="160053" y="113087"/>
                    <a:pt x="153256" y="123593"/>
                    <a:pt x="143368" y="134716"/>
                  </a:cubicBezTo>
                  <a:cubicBezTo>
                    <a:pt x="133481" y="145839"/>
                    <a:pt x="117414" y="161288"/>
                    <a:pt x="93931" y="180445"/>
                  </a:cubicBezTo>
                  <a:lnTo>
                    <a:pt x="93931" y="180445"/>
                  </a:lnTo>
                  <a:cubicBezTo>
                    <a:pt x="74774" y="196512"/>
                    <a:pt x="62415" y="207635"/>
                    <a:pt x="56853" y="213197"/>
                  </a:cubicBezTo>
                  <a:cubicBezTo>
                    <a:pt x="51291" y="218759"/>
                    <a:pt x="46965" y="224938"/>
                    <a:pt x="43258" y="230500"/>
                  </a:cubicBezTo>
                  <a:lnTo>
                    <a:pt x="43258" y="230500"/>
                  </a:lnTo>
                  <a:close/>
                  <a:moveTo>
                    <a:pt x="255220" y="260780"/>
                  </a:moveTo>
                  <a:lnTo>
                    <a:pt x="220614" y="260780"/>
                  </a:lnTo>
                  <a:lnTo>
                    <a:pt x="220614" y="1236"/>
                  </a:lnTo>
                  <a:lnTo>
                    <a:pt x="395498" y="1236"/>
                  </a:lnTo>
                  <a:lnTo>
                    <a:pt x="395498" y="32134"/>
                  </a:lnTo>
                  <a:lnTo>
                    <a:pt x="254602" y="32134"/>
                  </a:lnTo>
                  <a:lnTo>
                    <a:pt x="254602" y="112469"/>
                  </a:lnTo>
                  <a:lnTo>
                    <a:pt x="376341" y="112469"/>
                  </a:lnTo>
                  <a:lnTo>
                    <a:pt x="376341" y="143367"/>
                  </a:lnTo>
                  <a:lnTo>
                    <a:pt x="254602" y="143367"/>
                  </a:lnTo>
                  <a:lnTo>
                    <a:pt x="254602" y="261398"/>
                  </a:lnTo>
                  <a:close/>
                  <a:moveTo>
                    <a:pt x="448644" y="260780"/>
                  </a:moveTo>
                  <a:lnTo>
                    <a:pt x="412184" y="260780"/>
                  </a:lnTo>
                  <a:lnTo>
                    <a:pt x="511676" y="1236"/>
                  </a:lnTo>
                  <a:lnTo>
                    <a:pt x="548754" y="1236"/>
                  </a:lnTo>
                  <a:lnTo>
                    <a:pt x="655044" y="260780"/>
                  </a:lnTo>
                  <a:lnTo>
                    <a:pt x="616112" y="260780"/>
                  </a:lnTo>
                  <a:lnTo>
                    <a:pt x="585832" y="182299"/>
                  </a:lnTo>
                  <a:lnTo>
                    <a:pt x="477070" y="182299"/>
                  </a:lnTo>
                  <a:lnTo>
                    <a:pt x="448644" y="260780"/>
                  </a:lnTo>
                  <a:close/>
                  <a:moveTo>
                    <a:pt x="515384" y="77863"/>
                  </a:moveTo>
                  <a:lnTo>
                    <a:pt x="486957" y="153873"/>
                  </a:lnTo>
                  <a:lnTo>
                    <a:pt x="574709" y="153873"/>
                  </a:lnTo>
                  <a:lnTo>
                    <a:pt x="547518" y="82189"/>
                  </a:lnTo>
                  <a:cubicBezTo>
                    <a:pt x="539484" y="60560"/>
                    <a:pt x="533305" y="42639"/>
                    <a:pt x="528979" y="28426"/>
                  </a:cubicBezTo>
                  <a:lnTo>
                    <a:pt x="528979" y="28426"/>
                  </a:lnTo>
                  <a:cubicBezTo>
                    <a:pt x="525889" y="45111"/>
                    <a:pt x="520945" y="61796"/>
                    <a:pt x="514766" y="77863"/>
                  </a:cubicBezTo>
                  <a:lnTo>
                    <a:pt x="514766" y="77863"/>
                  </a:lnTo>
                  <a:close/>
                </a:path>
              </a:pathLst>
            </a:custGeom>
            <a:solidFill>
              <a:srgbClr val="91DCF8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EF770EF7-FBAB-D70B-4BDF-7DF928B40073}"/>
                </a:ext>
              </a:extLst>
            </p:cNvPr>
            <p:cNvSpPr/>
            <p:nvPr/>
          </p:nvSpPr>
          <p:spPr>
            <a:xfrm>
              <a:off x="10253366" y="4846543"/>
              <a:ext cx="592629" cy="259544"/>
            </a:xfrm>
            <a:custGeom>
              <a:avLst/>
              <a:gdLst>
                <a:gd name="connsiteX0" fmla="*/ 52527 w 592629"/>
                <a:gd name="connsiteY0" fmla="*/ 259544 h 259544"/>
                <a:gd name="connsiteX1" fmla="*/ 0 w 592629"/>
                <a:gd name="connsiteY1" fmla="*/ 259544 h 259544"/>
                <a:gd name="connsiteX2" fmla="*/ 0 w 592629"/>
                <a:gd name="connsiteY2" fmla="*/ 0 h 259544"/>
                <a:gd name="connsiteX3" fmla="*/ 84043 w 592629"/>
                <a:gd name="connsiteY3" fmla="*/ 0 h 259544"/>
                <a:gd name="connsiteX4" fmla="*/ 146458 w 592629"/>
                <a:gd name="connsiteY4" fmla="*/ 3708 h 259544"/>
                <a:gd name="connsiteX5" fmla="*/ 146458 w 592629"/>
                <a:gd name="connsiteY5" fmla="*/ 3708 h 259544"/>
                <a:gd name="connsiteX6" fmla="*/ 183536 w 592629"/>
                <a:gd name="connsiteY6" fmla="*/ 29044 h 259544"/>
                <a:gd name="connsiteX7" fmla="*/ 198367 w 592629"/>
                <a:gd name="connsiteY7" fmla="*/ 79717 h 259544"/>
                <a:gd name="connsiteX8" fmla="*/ 198367 w 592629"/>
                <a:gd name="connsiteY8" fmla="*/ 79717 h 259544"/>
                <a:gd name="connsiteX9" fmla="*/ 189716 w 592629"/>
                <a:gd name="connsiteY9" fmla="*/ 119885 h 259544"/>
                <a:gd name="connsiteX10" fmla="*/ 167469 w 592629"/>
                <a:gd name="connsiteY10" fmla="*/ 145221 h 259544"/>
                <a:gd name="connsiteX11" fmla="*/ 140278 w 592629"/>
                <a:gd name="connsiteY11" fmla="*/ 157581 h 259544"/>
                <a:gd name="connsiteX12" fmla="*/ 140278 w 592629"/>
                <a:gd name="connsiteY12" fmla="*/ 157581 h 259544"/>
                <a:gd name="connsiteX13" fmla="*/ 85897 w 592629"/>
                <a:gd name="connsiteY13" fmla="*/ 161288 h 259544"/>
                <a:gd name="connsiteX14" fmla="*/ 51909 w 592629"/>
                <a:gd name="connsiteY14" fmla="*/ 161288 h 259544"/>
                <a:gd name="connsiteX15" fmla="*/ 51909 w 592629"/>
                <a:gd name="connsiteY15" fmla="*/ 258927 h 259544"/>
                <a:gd name="connsiteX16" fmla="*/ 77864 w 592629"/>
                <a:gd name="connsiteY16" fmla="*/ 43875 h 259544"/>
                <a:gd name="connsiteX17" fmla="*/ 52527 w 592629"/>
                <a:gd name="connsiteY17" fmla="*/ 43875 h 259544"/>
                <a:gd name="connsiteX18" fmla="*/ 52527 w 592629"/>
                <a:gd name="connsiteY18" fmla="*/ 117413 h 259544"/>
                <a:gd name="connsiteX19" fmla="*/ 80953 w 592629"/>
                <a:gd name="connsiteY19" fmla="*/ 117413 h 259544"/>
                <a:gd name="connsiteX20" fmla="*/ 122357 w 592629"/>
                <a:gd name="connsiteY20" fmla="*/ 113087 h 259544"/>
                <a:gd name="connsiteX21" fmla="*/ 139042 w 592629"/>
                <a:gd name="connsiteY21" fmla="*/ 100110 h 259544"/>
                <a:gd name="connsiteX22" fmla="*/ 145222 w 592629"/>
                <a:gd name="connsiteY22" fmla="*/ 79717 h 259544"/>
                <a:gd name="connsiteX23" fmla="*/ 145222 w 592629"/>
                <a:gd name="connsiteY23" fmla="*/ 79717 h 259544"/>
                <a:gd name="connsiteX24" fmla="*/ 137189 w 592629"/>
                <a:gd name="connsiteY24" fmla="*/ 56234 h 259544"/>
                <a:gd name="connsiteX25" fmla="*/ 116178 w 592629"/>
                <a:gd name="connsiteY25" fmla="*/ 44493 h 259544"/>
                <a:gd name="connsiteX26" fmla="*/ 116178 w 592629"/>
                <a:gd name="connsiteY26" fmla="*/ 44493 h 259544"/>
                <a:gd name="connsiteX27" fmla="*/ 78482 w 592629"/>
                <a:gd name="connsiteY27" fmla="*/ 42640 h 259544"/>
                <a:gd name="connsiteX28" fmla="*/ 78482 w 592629"/>
                <a:gd name="connsiteY28" fmla="*/ 42640 h 259544"/>
                <a:gd name="connsiteX29" fmla="*/ 292916 w 592629"/>
                <a:gd name="connsiteY29" fmla="*/ 259544 h 259544"/>
                <a:gd name="connsiteX30" fmla="*/ 240389 w 592629"/>
                <a:gd name="connsiteY30" fmla="*/ 259544 h 259544"/>
                <a:gd name="connsiteX31" fmla="*/ 240389 w 592629"/>
                <a:gd name="connsiteY31" fmla="*/ 0 h 259544"/>
                <a:gd name="connsiteX32" fmla="*/ 292916 w 592629"/>
                <a:gd name="connsiteY32" fmla="*/ 0 h 259544"/>
                <a:gd name="connsiteX33" fmla="*/ 292916 w 592629"/>
                <a:gd name="connsiteY33" fmla="*/ 259544 h 259544"/>
                <a:gd name="connsiteX34" fmla="*/ 391173 w 592629"/>
                <a:gd name="connsiteY34" fmla="*/ 259544 h 259544"/>
                <a:gd name="connsiteX35" fmla="*/ 342353 w 592629"/>
                <a:gd name="connsiteY35" fmla="*/ 259544 h 259544"/>
                <a:gd name="connsiteX36" fmla="*/ 342353 w 592629"/>
                <a:gd name="connsiteY36" fmla="*/ 0 h 259544"/>
                <a:gd name="connsiteX37" fmla="*/ 420835 w 592629"/>
                <a:gd name="connsiteY37" fmla="*/ 0 h 259544"/>
                <a:gd name="connsiteX38" fmla="*/ 467801 w 592629"/>
                <a:gd name="connsiteY38" fmla="*/ 177355 h 259544"/>
                <a:gd name="connsiteX39" fmla="*/ 514148 w 592629"/>
                <a:gd name="connsiteY39" fmla="*/ 0 h 259544"/>
                <a:gd name="connsiteX40" fmla="*/ 592630 w 592629"/>
                <a:gd name="connsiteY40" fmla="*/ 0 h 259544"/>
                <a:gd name="connsiteX41" fmla="*/ 592630 w 592629"/>
                <a:gd name="connsiteY41" fmla="*/ 259544 h 259544"/>
                <a:gd name="connsiteX42" fmla="*/ 543810 w 592629"/>
                <a:gd name="connsiteY42" fmla="*/ 259544 h 259544"/>
                <a:gd name="connsiteX43" fmla="*/ 543810 w 592629"/>
                <a:gd name="connsiteY43" fmla="*/ 54999 h 259544"/>
                <a:gd name="connsiteX44" fmla="*/ 492519 w 592629"/>
                <a:gd name="connsiteY44" fmla="*/ 259544 h 259544"/>
                <a:gd name="connsiteX45" fmla="*/ 441846 w 592629"/>
                <a:gd name="connsiteY45" fmla="*/ 259544 h 259544"/>
                <a:gd name="connsiteX46" fmla="*/ 390555 w 592629"/>
                <a:gd name="connsiteY46" fmla="*/ 54999 h 259544"/>
                <a:gd name="connsiteX47" fmla="*/ 390555 w 592629"/>
                <a:gd name="connsiteY47" fmla="*/ 259544 h 2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92629" h="259544">
                  <a:moveTo>
                    <a:pt x="52527" y="259544"/>
                  </a:moveTo>
                  <a:lnTo>
                    <a:pt x="0" y="259544"/>
                  </a:lnTo>
                  <a:lnTo>
                    <a:pt x="0" y="0"/>
                  </a:lnTo>
                  <a:lnTo>
                    <a:pt x="84043" y="0"/>
                  </a:lnTo>
                  <a:cubicBezTo>
                    <a:pt x="116178" y="0"/>
                    <a:pt x="136570" y="1236"/>
                    <a:pt x="146458" y="3708"/>
                  </a:cubicBezTo>
                  <a:lnTo>
                    <a:pt x="146458" y="3708"/>
                  </a:lnTo>
                  <a:cubicBezTo>
                    <a:pt x="161289" y="7416"/>
                    <a:pt x="173648" y="16067"/>
                    <a:pt x="183536" y="29044"/>
                  </a:cubicBezTo>
                  <a:cubicBezTo>
                    <a:pt x="193423" y="42021"/>
                    <a:pt x="198367" y="58706"/>
                    <a:pt x="198367" y="79717"/>
                  </a:cubicBezTo>
                  <a:lnTo>
                    <a:pt x="198367" y="79717"/>
                  </a:lnTo>
                  <a:cubicBezTo>
                    <a:pt x="198367" y="95784"/>
                    <a:pt x="195277" y="108761"/>
                    <a:pt x="189716" y="119885"/>
                  </a:cubicBezTo>
                  <a:cubicBezTo>
                    <a:pt x="184154" y="131008"/>
                    <a:pt x="176738" y="139042"/>
                    <a:pt x="167469" y="145221"/>
                  </a:cubicBezTo>
                  <a:cubicBezTo>
                    <a:pt x="158817" y="151401"/>
                    <a:pt x="149548" y="155727"/>
                    <a:pt x="140278" y="157581"/>
                  </a:cubicBezTo>
                  <a:lnTo>
                    <a:pt x="140278" y="157581"/>
                  </a:lnTo>
                  <a:cubicBezTo>
                    <a:pt x="127919" y="160053"/>
                    <a:pt x="109380" y="161288"/>
                    <a:pt x="85897" y="161288"/>
                  </a:cubicBezTo>
                  <a:lnTo>
                    <a:pt x="51909" y="161288"/>
                  </a:lnTo>
                  <a:lnTo>
                    <a:pt x="51909" y="258927"/>
                  </a:lnTo>
                  <a:close/>
                  <a:moveTo>
                    <a:pt x="77864" y="43875"/>
                  </a:moveTo>
                  <a:lnTo>
                    <a:pt x="52527" y="43875"/>
                  </a:lnTo>
                  <a:lnTo>
                    <a:pt x="52527" y="117413"/>
                  </a:lnTo>
                  <a:lnTo>
                    <a:pt x="80953" y="117413"/>
                  </a:lnTo>
                  <a:cubicBezTo>
                    <a:pt x="101347" y="117413"/>
                    <a:pt x="115560" y="116177"/>
                    <a:pt x="122357" y="113087"/>
                  </a:cubicBezTo>
                  <a:cubicBezTo>
                    <a:pt x="129155" y="110616"/>
                    <a:pt x="134717" y="106290"/>
                    <a:pt x="139042" y="100110"/>
                  </a:cubicBezTo>
                  <a:cubicBezTo>
                    <a:pt x="142750" y="94548"/>
                    <a:pt x="145222" y="87751"/>
                    <a:pt x="145222" y="79717"/>
                  </a:cubicBezTo>
                  <a:lnTo>
                    <a:pt x="145222" y="79717"/>
                  </a:lnTo>
                  <a:cubicBezTo>
                    <a:pt x="145222" y="70448"/>
                    <a:pt x="142750" y="62414"/>
                    <a:pt x="137189" y="56234"/>
                  </a:cubicBezTo>
                  <a:cubicBezTo>
                    <a:pt x="131627" y="50055"/>
                    <a:pt x="124829" y="46347"/>
                    <a:pt x="116178" y="44493"/>
                  </a:cubicBezTo>
                  <a:lnTo>
                    <a:pt x="116178" y="44493"/>
                  </a:lnTo>
                  <a:cubicBezTo>
                    <a:pt x="109998" y="43257"/>
                    <a:pt x="97639" y="42640"/>
                    <a:pt x="78482" y="42640"/>
                  </a:cubicBezTo>
                  <a:lnTo>
                    <a:pt x="78482" y="42640"/>
                  </a:lnTo>
                  <a:close/>
                  <a:moveTo>
                    <a:pt x="292916" y="259544"/>
                  </a:moveTo>
                  <a:lnTo>
                    <a:pt x="240389" y="259544"/>
                  </a:lnTo>
                  <a:lnTo>
                    <a:pt x="240389" y="0"/>
                  </a:lnTo>
                  <a:lnTo>
                    <a:pt x="292916" y="0"/>
                  </a:lnTo>
                  <a:lnTo>
                    <a:pt x="292916" y="259544"/>
                  </a:lnTo>
                  <a:close/>
                  <a:moveTo>
                    <a:pt x="391173" y="259544"/>
                  </a:moveTo>
                  <a:lnTo>
                    <a:pt x="342353" y="259544"/>
                  </a:lnTo>
                  <a:lnTo>
                    <a:pt x="342353" y="0"/>
                  </a:lnTo>
                  <a:lnTo>
                    <a:pt x="420835" y="0"/>
                  </a:lnTo>
                  <a:lnTo>
                    <a:pt x="467801" y="177355"/>
                  </a:lnTo>
                  <a:lnTo>
                    <a:pt x="514148" y="0"/>
                  </a:lnTo>
                  <a:lnTo>
                    <a:pt x="592630" y="0"/>
                  </a:lnTo>
                  <a:lnTo>
                    <a:pt x="592630" y="259544"/>
                  </a:lnTo>
                  <a:lnTo>
                    <a:pt x="543810" y="259544"/>
                  </a:lnTo>
                  <a:lnTo>
                    <a:pt x="543810" y="54999"/>
                  </a:lnTo>
                  <a:lnTo>
                    <a:pt x="492519" y="259544"/>
                  </a:lnTo>
                  <a:lnTo>
                    <a:pt x="441846" y="259544"/>
                  </a:lnTo>
                  <a:lnTo>
                    <a:pt x="390555" y="54999"/>
                  </a:lnTo>
                  <a:lnTo>
                    <a:pt x="390555" y="259544"/>
                  </a:lnTo>
                  <a:close/>
                </a:path>
              </a:pathLst>
            </a:custGeom>
            <a:solidFill>
              <a:srgbClr val="002856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03704BA2-89BB-39EE-FA8C-5D74079C6383}"/>
                </a:ext>
              </a:extLst>
            </p:cNvPr>
            <p:cNvSpPr/>
            <p:nvPr/>
          </p:nvSpPr>
          <p:spPr>
            <a:xfrm>
              <a:off x="9221981" y="1262358"/>
              <a:ext cx="554933" cy="259544"/>
            </a:xfrm>
            <a:custGeom>
              <a:avLst/>
              <a:gdLst>
                <a:gd name="connsiteX0" fmla="*/ 52527 w 554933"/>
                <a:gd name="connsiteY0" fmla="*/ 259544 h 259544"/>
                <a:gd name="connsiteX1" fmla="*/ 0 w 554933"/>
                <a:gd name="connsiteY1" fmla="*/ 259544 h 259544"/>
                <a:gd name="connsiteX2" fmla="*/ 0 w 554933"/>
                <a:gd name="connsiteY2" fmla="*/ 0 h 259544"/>
                <a:gd name="connsiteX3" fmla="*/ 84044 w 554933"/>
                <a:gd name="connsiteY3" fmla="*/ 0 h 259544"/>
                <a:gd name="connsiteX4" fmla="*/ 146458 w 554933"/>
                <a:gd name="connsiteY4" fmla="*/ 3708 h 259544"/>
                <a:gd name="connsiteX5" fmla="*/ 146458 w 554933"/>
                <a:gd name="connsiteY5" fmla="*/ 3708 h 259544"/>
                <a:gd name="connsiteX6" fmla="*/ 183536 w 554933"/>
                <a:gd name="connsiteY6" fmla="*/ 29044 h 259544"/>
                <a:gd name="connsiteX7" fmla="*/ 198367 w 554933"/>
                <a:gd name="connsiteY7" fmla="*/ 79717 h 259544"/>
                <a:gd name="connsiteX8" fmla="*/ 198367 w 554933"/>
                <a:gd name="connsiteY8" fmla="*/ 79717 h 259544"/>
                <a:gd name="connsiteX9" fmla="*/ 189716 w 554933"/>
                <a:gd name="connsiteY9" fmla="*/ 119885 h 259544"/>
                <a:gd name="connsiteX10" fmla="*/ 167469 w 554933"/>
                <a:gd name="connsiteY10" fmla="*/ 145221 h 259544"/>
                <a:gd name="connsiteX11" fmla="*/ 140278 w 554933"/>
                <a:gd name="connsiteY11" fmla="*/ 157581 h 259544"/>
                <a:gd name="connsiteX12" fmla="*/ 140278 w 554933"/>
                <a:gd name="connsiteY12" fmla="*/ 157581 h 259544"/>
                <a:gd name="connsiteX13" fmla="*/ 85897 w 554933"/>
                <a:gd name="connsiteY13" fmla="*/ 161288 h 259544"/>
                <a:gd name="connsiteX14" fmla="*/ 51909 w 554933"/>
                <a:gd name="connsiteY14" fmla="*/ 161288 h 259544"/>
                <a:gd name="connsiteX15" fmla="*/ 51909 w 554933"/>
                <a:gd name="connsiteY15" fmla="*/ 258926 h 259544"/>
                <a:gd name="connsiteX16" fmla="*/ 77864 w 554933"/>
                <a:gd name="connsiteY16" fmla="*/ 43875 h 259544"/>
                <a:gd name="connsiteX17" fmla="*/ 52527 w 554933"/>
                <a:gd name="connsiteY17" fmla="*/ 43875 h 259544"/>
                <a:gd name="connsiteX18" fmla="*/ 52527 w 554933"/>
                <a:gd name="connsiteY18" fmla="*/ 117413 h 259544"/>
                <a:gd name="connsiteX19" fmla="*/ 80954 w 554933"/>
                <a:gd name="connsiteY19" fmla="*/ 117413 h 259544"/>
                <a:gd name="connsiteX20" fmla="*/ 122358 w 554933"/>
                <a:gd name="connsiteY20" fmla="*/ 113087 h 259544"/>
                <a:gd name="connsiteX21" fmla="*/ 138425 w 554933"/>
                <a:gd name="connsiteY21" fmla="*/ 100110 h 259544"/>
                <a:gd name="connsiteX22" fmla="*/ 144604 w 554933"/>
                <a:gd name="connsiteY22" fmla="*/ 79717 h 259544"/>
                <a:gd name="connsiteX23" fmla="*/ 144604 w 554933"/>
                <a:gd name="connsiteY23" fmla="*/ 79717 h 259544"/>
                <a:gd name="connsiteX24" fmla="*/ 135953 w 554933"/>
                <a:gd name="connsiteY24" fmla="*/ 56235 h 259544"/>
                <a:gd name="connsiteX25" fmla="*/ 114942 w 554933"/>
                <a:gd name="connsiteY25" fmla="*/ 44493 h 259544"/>
                <a:gd name="connsiteX26" fmla="*/ 114942 w 554933"/>
                <a:gd name="connsiteY26" fmla="*/ 44493 h 259544"/>
                <a:gd name="connsiteX27" fmla="*/ 77246 w 554933"/>
                <a:gd name="connsiteY27" fmla="*/ 42639 h 259544"/>
                <a:gd name="connsiteX28" fmla="*/ 77246 w 554933"/>
                <a:gd name="connsiteY28" fmla="*/ 42639 h 259544"/>
                <a:gd name="connsiteX29" fmla="*/ 295388 w 554933"/>
                <a:gd name="connsiteY29" fmla="*/ 259544 h 259544"/>
                <a:gd name="connsiteX30" fmla="*/ 242861 w 554933"/>
                <a:gd name="connsiteY30" fmla="*/ 259544 h 259544"/>
                <a:gd name="connsiteX31" fmla="*/ 242861 w 554933"/>
                <a:gd name="connsiteY31" fmla="*/ 0 h 259544"/>
                <a:gd name="connsiteX32" fmla="*/ 295388 w 554933"/>
                <a:gd name="connsiteY32" fmla="*/ 0 h 259544"/>
                <a:gd name="connsiteX33" fmla="*/ 295388 w 554933"/>
                <a:gd name="connsiteY33" fmla="*/ 114941 h 259544"/>
                <a:gd name="connsiteX34" fmla="*/ 401060 w 554933"/>
                <a:gd name="connsiteY34" fmla="*/ 0 h 259544"/>
                <a:gd name="connsiteX35" fmla="*/ 471509 w 554933"/>
                <a:gd name="connsiteY35" fmla="*/ 0 h 259544"/>
                <a:gd name="connsiteX36" fmla="*/ 373870 w 554933"/>
                <a:gd name="connsiteY36" fmla="*/ 101346 h 259544"/>
                <a:gd name="connsiteX37" fmla="*/ 477070 w 554933"/>
                <a:gd name="connsiteY37" fmla="*/ 259544 h 259544"/>
                <a:gd name="connsiteX38" fmla="*/ 409094 w 554933"/>
                <a:gd name="connsiteY38" fmla="*/ 259544 h 259544"/>
                <a:gd name="connsiteX39" fmla="*/ 338028 w 554933"/>
                <a:gd name="connsiteY39" fmla="*/ 137806 h 259544"/>
                <a:gd name="connsiteX40" fmla="*/ 295388 w 554933"/>
                <a:gd name="connsiteY40" fmla="*/ 181063 h 259544"/>
                <a:gd name="connsiteX41" fmla="*/ 295388 w 554933"/>
                <a:gd name="connsiteY41" fmla="*/ 259544 h 259544"/>
                <a:gd name="connsiteX42" fmla="*/ 554934 w 554933"/>
                <a:gd name="connsiteY42" fmla="*/ 259544 h 259544"/>
                <a:gd name="connsiteX43" fmla="*/ 502407 w 554933"/>
                <a:gd name="connsiteY43" fmla="*/ 259544 h 259544"/>
                <a:gd name="connsiteX44" fmla="*/ 502407 w 554933"/>
                <a:gd name="connsiteY44" fmla="*/ 0 h 259544"/>
                <a:gd name="connsiteX45" fmla="*/ 554934 w 554933"/>
                <a:gd name="connsiteY45" fmla="*/ 0 h 259544"/>
                <a:gd name="connsiteX46" fmla="*/ 554934 w 554933"/>
                <a:gd name="connsiteY46" fmla="*/ 259544 h 2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54933" h="259544">
                  <a:moveTo>
                    <a:pt x="52527" y="259544"/>
                  </a:moveTo>
                  <a:lnTo>
                    <a:pt x="0" y="259544"/>
                  </a:lnTo>
                  <a:lnTo>
                    <a:pt x="0" y="0"/>
                  </a:lnTo>
                  <a:lnTo>
                    <a:pt x="84044" y="0"/>
                  </a:lnTo>
                  <a:cubicBezTo>
                    <a:pt x="116178" y="0"/>
                    <a:pt x="136571" y="1236"/>
                    <a:pt x="146458" y="3708"/>
                  </a:cubicBezTo>
                  <a:lnTo>
                    <a:pt x="146458" y="3708"/>
                  </a:lnTo>
                  <a:cubicBezTo>
                    <a:pt x="161289" y="7416"/>
                    <a:pt x="173649" y="16067"/>
                    <a:pt x="183536" y="29044"/>
                  </a:cubicBezTo>
                  <a:cubicBezTo>
                    <a:pt x="193424" y="42021"/>
                    <a:pt x="198367" y="58706"/>
                    <a:pt x="198367" y="79717"/>
                  </a:cubicBezTo>
                  <a:lnTo>
                    <a:pt x="198367" y="79717"/>
                  </a:lnTo>
                  <a:cubicBezTo>
                    <a:pt x="198367" y="95784"/>
                    <a:pt x="195278" y="108762"/>
                    <a:pt x="189716" y="119885"/>
                  </a:cubicBezTo>
                  <a:cubicBezTo>
                    <a:pt x="184154" y="131008"/>
                    <a:pt x="176739" y="139042"/>
                    <a:pt x="167469" y="145221"/>
                  </a:cubicBezTo>
                  <a:cubicBezTo>
                    <a:pt x="158817" y="151401"/>
                    <a:pt x="149548" y="155727"/>
                    <a:pt x="140278" y="157581"/>
                  </a:cubicBezTo>
                  <a:lnTo>
                    <a:pt x="140278" y="157581"/>
                  </a:lnTo>
                  <a:cubicBezTo>
                    <a:pt x="127919" y="160052"/>
                    <a:pt x="109380" y="161288"/>
                    <a:pt x="85897" y="161288"/>
                  </a:cubicBezTo>
                  <a:lnTo>
                    <a:pt x="51909" y="161288"/>
                  </a:lnTo>
                  <a:lnTo>
                    <a:pt x="51909" y="258926"/>
                  </a:lnTo>
                  <a:close/>
                  <a:moveTo>
                    <a:pt x="77864" y="43875"/>
                  </a:moveTo>
                  <a:lnTo>
                    <a:pt x="52527" y="43875"/>
                  </a:lnTo>
                  <a:lnTo>
                    <a:pt x="52527" y="117413"/>
                  </a:lnTo>
                  <a:lnTo>
                    <a:pt x="80954" y="117413"/>
                  </a:lnTo>
                  <a:cubicBezTo>
                    <a:pt x="101347" y="117413"/>
                    <a:pt x="115560" y="116177"/>
                    <a:pt x="122358" y="113087"/>
                  </a:cubicBezTo>
                  <a:cubicBezTo>
                    <a:pt x="129155" y="110615"/>
                    <a:pt x="134717" y="106290"/>
                    <a:pt x="138425" y="100110"/>
                  </a:cubicBezTo>
                  <a:cubicBezTo>
                    <a:pt x="142132" y="94548"/>
                    <a:pt x="144604" y="87751"/>
                    <a:pt x="144604" y="79717"/>
                  </a:cubicBezTo>
                  <a:lnTo>
                    <a:pt x="144604" y="79717"/>
                  </a:lnTo>
                  <a:cubicBezTo>
                    <a:pt x="144604" y="70448"/>
                    <a:pt x="141514" y="62414"/>
                    <a:pt x="135953" y="56235"/>
                  </a:cubicBezTo>
                  <a:cubicBezTo>
                    <a:pt x="130391" y="50055"/>
                    <a:pt x="123593" y="46347"/>
                    <a:pt x="114942" y="44493"/>
                  </a:cubicBezTo>
                  <a:lnTo>
                    <a:pt x="114942" y="44493"/>
                  </a:lnTo>
                  <a:cubicBezTo>
                    <a:pt x="108762" y="43257"/>
                    <a:pt x="96403" y="42639"/>
                    <a:pt x="77246" y="42639"/>
                  </a:cubicBezTo>
                  <a:lnTo>
                    <a:pt x="77246" y="42639"/>
                  </a:lnTo>
                  <a:close/>
                  <a:moveTo>
                    <a:pt x="295388" y="259544"/>
                  </a:moveTo>
                  <a:lnTo>
                    <a:pt x="242861" y="259544"/>
                  </a:lnTo>
                  <a:lnTo>
                    <a:pt x="242861" y="0"/>
                  </a:lnTo>
                  <a:lnTo>
                    <a:pt x="295388" y="0"/>
                  </a:lnTo>
                  <a:lnTo>
                    <a:pt x="295388" y="114941"/>
                  </a:lnTo>
                  <a:lnTo>
                    <a:pt x="401060" y="0"/>
                  </a:lnTo>
                  <a:lnTo>
                    <a:pt x="471509" y="0"/>
                  </a:lnTo>
                  <a:lnTo>
                    <a:pt x="373870" y="101346"/>
                  </a:lnTo>
                  <a:lnTo>
                    <a:pt x="477070" y="259544"/>
                  </a:lnTo>
                  <a:lnTo>
                    <a:pt x="409094" y="259544"/>
                  </a:lnTo>
                  <a:lnTo>
                    <a:pt x="338028" y="137806"/>
                  </a:lnTo>
                  <a:lnTo>
                    <a:pt x="295388" y="181063"/>
                  </a:lnTo>
                  <a:lnTo>
                    <a:pt x="295388" y="259544"/>
                  </a:lnTo>
                  <a:close/>
                  <a:moveTo>
                    <a:pt x="554934" y="259544"/>
                  </a:moveTo>
                  <a:lnTo>
                    <a:pt x="502407" y="259544"/>
                  </a:lnTo>
                  <a:lnTo>
                    <a:pt x="502407" y="0"/>
                  </a:lnTo>
                  <a:lnTo>
                    <a:pt x="554934" y="0"/>
                  </a:lnTo>
                  <a:lnTo>
                    <a:pt x="554934" y="259544"/>
                  </a:lnTo>
                  <a:close/>
                </a:path>
              </a:pathLst>
            </a:custGeom>
            <a:solidFill>
              <a:srgbClr val="6A80A3"/>
            </a:solidFill>
            <a:ln w="6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Role Management</a:t>
            </a:r>
          </a:p>
        </p:txBody>
      </p:sp>
      <p:sp>
        <p:nvSpPr>
          <p:cNvPr id="51" name="TB51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An abstraction layer between people and permissions.</a:t>
            </a:r>
          </a:p>
        </p:txBody>
      </p:sp>
      <p:sp>
        <p:nvSpPr>
          <p:cNvPr id="60" name="tier"/>
          <p:cNvSpPr/>
          <p:nvPr/>
        </p:nvSpPr>
        <p:spPr>
          <a:xfrm>
            <a:off x="1200000" y="2050000"/>
            <a:ext cx="9792000" cy="1050000"/>
          </a:xfrm>
          <a:prstGeom prst="roundRect">
            <a:avLst>
              <a:gd name="adj" fmla="val 6000"/>
            </a:avLst>
          </a:prstGeom>
          <a:solidFill>
            <a:schemeClr val="accent6">
              <a:alpha val="16000"/>
            </a:schemeClr>
          </a:solidFill>
          <a:ln w="19050">
            <a:solidFill>
              <a:schemeClr val="accent6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61" name="TB61"/>
          <p:cNvSpPr txBox="1"/>
          <p:nvPr/>
        </p:nvSpPr>
        <p:spPr>
          <a:xfrm>
            <a:off x="1500000" y="2200000"/>
            <a:ext cx="34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700" b="1" i="0" dirty="0">
                <a:solidFill>
                  <a:schemeClr val="accent6"/>
                </a:solidFill>
                <a:latin typeface="+mj-lt"/>
              </a:rPr>
              <a:t>Business role</a:t>
            </a:r>
          </a:p>
        </p:txBody>
      </p:sp>
      <p:sp>
        <p:nvSpPr>
          <p:cNvPr id="62" name="TB62"/>
          <p:cNvSpPr txBox="1"/>
          <p:nvPr/>
        </p:nvSpPr>
        <p:spPr>
          <a:xfrm>
            <a:off x="1500000" y="2650000"/>
            <a:ext cx="3400000" cy="3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200" b="0" i="1" dirty="0">
                <a:solidFill>
                  <a:schemeClr val="bg1"/>
                </a:solidFill>
                <a:latin typeface="+mn-lt"/>
              </a:rPr>
              <a:t>what HR and managers understand</a:t>
            </a:r>
          </a:p>
        </p:txBody>
      </p:sp>
      <p:sp>
        <p:nvSpPr>
          <p:cNvPr id="63" name="TB63"/>
          <p:cNvSpPr txBox="1"/>
          <p:nvPr/>
        </p:nvSpPr>
        <p:spPr>
          <a:xfrm>
            <a:off x="5100000" y="2380000"/>
            <a:ext cx="56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0" dirty="0">
                <a:solidFill>
                  <a:schemeClr val="bg1"/>
                </a:solidFill>
                <a:latin typeface="Consolas"/>
              </a:rPr>
              <a:t>“Purchasing Clerk”</a:t>
            </a:r>
          </a:p>
        </p:txBody>
      </p:sp>
      <p:sp>
        <p:nvSpPr>
          <p:cNvPr id="64" name="tier"/>
          <p:cNvSpPr/>
          <p:nvPr/>
        </p:nvSpPr>
        <p:spPr>
          <a:xfrm>
            <a:off x="1200000" y="3280000"/>
            <a:ext cx="9792000" cy="1050000"/>
          </a:xfrm>
          <a:prstGeom prst="roundRect">
            <a:avLst>
              <a:gd name="adj" fmla="val 6000"/>
            </a:avLst>
          </a:prstGeom>
          <a:solidFill>
            <a:schemeClr val="accent3">
              <a:alpha val="16000"/>
            </a:schemeClr>
          </a:solidFill>
          <a:ln w="19050">
            <a:solidFill>
              <a:schemeClr val="accent3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65" name="TB65"/>
          <p:cNvSpPr txBox="1"/>
          <p:nvPr/>
        </p:nvSpPr>
        <p:spPr>
          <a:xfrm>
            <a:off x="1500000" y="3430000"/>
            <a:ext cx="34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700" b="1" i="0" dirty="0">
                <a:solidFill>
                  <a:schemeClr val="accent3"/>
                </a:solidFill>
                <a:latin typeface="+mj-lt"/>
              </a:rPr>
              <a:t>Technical roles</a:t>
            </a:r>
          </a:p>
        </p:txBody>
      </p:sp>
      <p:sp>
        <p:nvSpPr>
          <p:cNvPr id="66" name="TB66"/>
          <p:cNvSpPr txBox="1"/>
          <p:nvPr/>
        </p:nvSpPr>
        <p:spPr>
          <a:xfrm>
            <a:off x="1500000" y="3880000"/>
            <a:ext cx="3400000" cy="3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200" b="0" i="1" dirty="0">
                <a:solidFill>
                  <a:schemeClr val="bg1"/>
                </a:solidFill>
                <a:latin typeface="+mn-lt"/>
              </a:rPr>
              <a:t>what the apps grant</a:t>
            </a:r>
          </a:p>
        </p:txBody>
      </p:sp>
      <p:sp>
        <p:nvSpPr>
          <p:cNvPr id="67" name="TB67"/>
          <p:cNvSpPr txBox="1"/>
          <p:nvPr/>
        </p:nvSpPr>
        <p:spPr>
          <a:xfrm>
            <a:off x="5100000" y="3610000"/>
            <a:ext cx="56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0" dirty="0">
                <a:solidFill>
                  <a:schemeClr val="bg1"/>
                </a:solidFill>
                <a:latin typeface="Consolas"/>
              </a:rPr>
              <a:t>ERP_PURCHASE_USER, INVENTORY_READ, SUPPLIER_LOOKUP</a:t>
            </a:r>
          </a:p>
        </p:txBody>
      </p:sp>
      <p:sp>
        <p:nvSpPr>
          <p:cNvPr id="68" name="tier"/>
          <p:cNvSpPr/>
          <p:nvPr/>
        </p:nvSpPr>
        <p:spPr>
          <a:xfrm>
            <a:off x="1200000" y="4510000"/>
            <a:ext cx="9792000" cy="1050000"/>
          </a:xfrm>
          <a:prstGeom prst="roundRect">
            <a:avLst>
              <a:gd name="adj" fmla="val 6000"/>
            </a:avLst>
          </a:prstGeom>
          <a:solidFill>
            <a:schemeClr val="accent1">
              <a:alpha val="16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69" name="TB69"/>
          <p:cNvSpPr txBox="1"/>
          <p:nvPr/>
        </p:nvSpPr>
        <p:spPr>
          <a:xfrm>
            <a:off x="1500000" y="4660000"/>
            <a:ext cx="34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700" b="1" i="0" dirty="0">
                <a:solidFill>
                  <a:schemeClr val="accent1"/>
                </a:solidFill>
                <a:latin typeface="+mj-lt"/>
              </a:rPr>
              <a:t>Individual permissions</a:t>
            </a:r>
          </a:p>
        </p:txBody>
      </p:sp>
      <p:sp>
        <p:nvSpPr>
          <p:cNvPr id="70" name="TB70"/>
          <p:cNvSpPr txBox="1"/>
          <p:nvPr/>
        </p:nvSpPr>
        <p:spPr>
          <a:xfrm>
            <a:off x="1500000" y="5110000"/>
            <a:ext cx="3400000" cy="3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200" b="0" i="1" dirty="0">
                <a:solidFill>
                  <a:schemeClr val="bg1"/>
                </a:solidFill>
                <a:latin typeface="+mn-lt"/>
              </a:rPr>
              <a:t>what actually executes</a:t>
            </a:r>
          </a:p>
        </p:txBody>
      </p:sp>
      <p:sp>
        <p:nvSpPr>
          <p:cNvPr id="71" name="TB71"/>
          <p:cNvSpPr txBox="1"/>
          <p:nvPr/>
        </p:nvSpPr>
        <p:spPr>
          <a:xfrm>
            <a:off x="5100000" y="4840000"/>
            <a:ext cx="56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0" dirty="0">
                <a:solidFill>
                  <a:schemeClr val="bg1"/>
                </a:solidFill>
                <a:latin typeface="Consolas"/>
              </a:rPr>
              <a:t>create_po, view_supplier, read_inventory</a:t>
            </a:r>
          </a:p>
        </p:txBody>
      </p:sp>
      <p:sp>
        <p:nvSpPr>
          <p:cNvPr id="80" name="TB80"/>
          <p:cNvSpPr txBox="1"/>
          <p:nvPr/>
        </p:nvSpPr>
        <p:spPr>
          <a:xfrm>
            <a:off x="1200000" y="5800000"/>
            <a:ext cx="9792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3"/>
                </a:solidFill>
                <a:latin typeface="+mn-lt"/>
              </a:rPr>
              <a:t>Roles make the unmanageable manageable — but who keeps the mapping current?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D467-5AC9-C8B0-4F16-DAEBECCE9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C758-8310-9768-E8CE-1554D89C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Certification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DF6D85-7838-EC6D-E73E-D193AED757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0" y="2330000"/>
            <a:ext cx="5250000" cy="3950000"/>
          </a:xfrm>
        </p:spPr>
        <p:txBody>
          <a:bodyPr/>
          <a:lstStyle/>
          <a:p>
            <a:pPr>
              <a:buNone/>
            </a:pPr>
            <a:r>
              <a:rPr lang="en-US" dirty="0"/>
              <a:t>A manager reviews each person’s access on a regular schedule.</a:t>
            </a:r>
          </a:p>
          <a:p>
            <a:pPr>
              <a:buNone/>
            </a:pPr>
            <a:r>
              <a:rPr lang="en-US" dirty="0"/>
              <a:t>Inappropriate or stale access is identified and removed.</a:t>
            </a:r>
          </a:p>
          <a:p>
            <a:pPr>
              <a:buNone/>
            </a:pPr>
            <a:r>
              <a:rPr lang="en-US" dirty="0"/>
              <a:t>Risk is reduced over time as permissions are pruned.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77F31A-9E07-E18D-2B8B-A33A0450E2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0000" y="2330000"/>
            <a:ext cx="5250000" cy="3950000"/>
          </a:xfrm>
        </p:spPr>
        <p:txBody>
          <a:bodyPr/>
          <a:lstStyle/>
          <a:p>
            <a:pPr>
              <a:buNone/>
            </a:pPr>
            <a:r>
              <a:rPr lang="en-US" dirty="0"/>
              <a:t>200 entitlements to review per quarter, with no context.</a:t>
            </a:r>
          </a:p>
          <a:p>
            <a:pPr>
              <a:buNone/>
            </a:pPr>
            <a:r>
              <a:rPr lang="en-US" dirty="0"/>
              <a:t>The manager rubber-stamps everything to make the deadline.</a:t>
            </a:r>
          </a:p>
          <a:p>
            <a:pPr>
              <a:buNone/>
            </a:pPr>
            <a:r>
              <a:rPr lang="en-US" dirty="0"/>
              <a:t>Audit evidence is produced. Risk is unchanged.</a:t>
            </a:r>
          </a:p>
          <a:p>
            <a:pPr>
              <a:buNone/>
            </a:pPr>
            <a:r>
              <a:rPr lang="en-US" dirty="0"/>
              <a:t>The fix: give certifiers the data to make real decisions + let them focus on only </a:t>
            </a:r>
            <a:r>
              <a:rPr lang="en-US"/>
              <a:t>the important ones.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59CB84-50F6-D524-9281-529A95064E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5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What it’s supposed to be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3A7243-F72C-B025-BE34-B800CFFEFD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What it usually is</a:t>
            </a:r>
          </a:p>
        </p:txBody>
      </p:sp>
      <p:sp>
        <p:nvSpPr>
          <p:cNvPr id="95" name="TB95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Periodic review of who can access what — and why it rarely works</a:t>
            </a:r>
          </a:p>
        </p:txBody>
      </p:sp>
    </p:spTree>
    <p:extLst>
      <p:ext uri="{BB962C8B-B14F-4D97-AF65-F5344CB8AC3E}">
        <p14:creationId xmlns:p14="http://schemas.microsoft.com/office/powerpoint/2010/main" val="352513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D467-5AC9-C8B0-4F16-DAEBECCE9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C758-8310-9768-E8CE-1554D89C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Privileged Access — what is it, really?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DF6D85-7838-EC6D-E73E-D193AED757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0" y="2330000"/>
            <a:ext cx="5250000" cy="3950000"/>
          </a:xfrm>
        </p:spPr>
        <p:txBody>
          <a:bodyPr/>
          <a:lstStyle/>
          <a:p>
            <a:pPr>
              <a:buNone/>
            </a:pPr>
            <a:r>
              <a:rPr lang="en-US" dirty="0"/>
              <a:t>Sysadmins, root accounts, infrastructure access.</a:t>
            </a:r>
          </a:p>
          <a:p>
            <a:pPr>
              <a:buNone/>
            </a:pPr>
            <a:r>
              <a:rPr lang="en-US" dirty="0"/>
              <a:t>Service accounts that run as administrators.</a:t>
            </a:r>
          </a:p>
          <a:p>
            <a:pPr>
              <a:buNone/>
            </a:pPr>
            <a:r>
              <a:rPr lang="en-US" dirty="0"/>
              <a:t>Anyone with the keys to the OS or database beneath your apps.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77F31A-9E07-E18D-2B8B-A33A0450E2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0000" y="2330000"/>
            <a:ext cx="5250000" cy="3950000"/>
          </a:xfrm>
        </p:spPr>
        <p:txBody>
          <a:bodyPr/>
          <a:lstStyle/>
          <a:p>
            <a:pPr>
              <a:buNone/>
            </a:pPr>
            <a:r>
              <a:rPr lang="en-US" dirty="0"/>
              <a:t>Application owners who can change access rules in their own apps.</a:t>
            </a:r>
          </a:p>
          <a:p>
            <a:pPr>
              <a:buNone/>
            </a:pPr>
            <a:r>
              <a:rPr lang="en-US" dirty="0"/>
              <a:t>Anyone who can modify identity data, policies, or roles.</a:t>
            </a:r>
          </a:p>
          <a:p>
            <a:pPr>
              <a:buNone/>
            </a:pPr>
            <a:r>
              <a:rPr lang="en-US" dirty="0"/>
              <a:t>Anyone whose mistake or compromise has outsized impact.</a:t>
            </a:r>
          </a:p>
          <a:p>
            <a:pPr>
              <a:buNone/>
            </a:pPr>
            <a:r>
              <a:rPr lang="en-US" dirty="0"/>
              <a:t>Your business must decide what counts as privileged.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59CB84-50F6-D524-9281-529A95064E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5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What “privileged” usually means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3A7243-F72C-B025-BE34-B800CFFEFD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What it should also include</a:t>
            </a:r>
          </a:p>
        </p:txBody>
      </p:sp>
      <p:sp>
        <p:nvSpPr>
          <p:cNvPr id="95" name="TB95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PAM is, in many ways, a mini mirror-universe of Identity and Access</a:t>
            </a:r>
          </a:p>
        </p:txBody>
      </p:sp>
    </p:spTree>
    <p:extLst>
      <p:ext uri="{BB962C8B-B14F-4D97-AF65-F5344CB8AC3E}">
        <p14:creationId xmlns:p14="http://schemas.microsoft.com/office/powerpoint/2010/main" val="352513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ask: Governance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Deepen your understanding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How much of your entitlement catalog has meaningful descriptions and named owners — not GRP_FIN_LEGACY_03 with nobody attached to it?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Challenge assumptions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When a manager certifies someone’s access, do they have the information to make a real decision — or are they rubber-stamping because that’s the only option you’ve given them?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0" name="Progress Rail"/>
          <p:cNvSpPr txBox="1"/>
          <p:nvPr/>
        </p:nvSpPr>
        <p:spPr>
          <a:xfrm>
            <a:off x="7620500" y="414655"/>
            <a:ext cx="4000000" cy="370000"/>
          </a:xfrm>
          <a:prstGeom prst="rect">
            <a:avLst/>
          </a:prstGeom>
          <a:noFill/>
        </p:spPr>
        <p:txBody>
          <a:bodyPr anchor="t"/>
          <a:lstStyle/>
          <a:p>
            <a:pPr algn="r">
              <a:buNone/>
            </a:pPr>
            <a:r>
              <a:rPr lang="en-US" sz="1000" b="1" spc="150" dirty="0">
                <a:solidFill>
                  <a:schemeClr val="accent6"/>
                </a:solidFill>
                <a:latin typeface="+mn-lt"/>
              </a:rPr>
              <a:t>05 / 10 · GOVERNANCE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ask: Privileged Access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Deepen your understanding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How does your organization define what’s “privileged” — is it formally documented, or is it whatever your security team decided last quarter?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Challenge assumptions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Does “privileged” include the application owner who can change access rules in their own app — or just the sysadmin who runs the OS underneath it?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0" name="Progress Rail"/>
          <p:cNvSpPr txBox="1"/>
          <p:nvPr/>
        </p:nvSpPr>
        <p:spPr>
          <a:xfrm>
            <a:off x="7620500" y="414655"/>
            <a:ext cx="4000000" cy="370000"/>
          </a:xfrm>
          <a:prstGeom prst="rect">
            <a:avLst/>
          </a:prstGeom>
          <a:noFill/>
        </p:spPr>
        <p:txBody>
          <a:bodyPr anchor="t"/>
          <a:lstStyle/>
          <a:p>
            <a:pPr algn="r">
              <a:buNone/>
            </a:pPr>
            <a:r>
              <a:rPr lang="en-US" sz="1000" b="1" spc="150" dirty="0">
                <a:solidFill>
                  <a:schemeClr val="accent6"/>
                </a:solidFill>
                <a:latin typeface="+mn-lt"/>
              </a:rPr>
              <a:t>06 / 10 · PRIVILEGED ACCESS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187A-9983-294E-35A6-81B4111DD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A blue planet with dots and lines around it  AI-generated content may be incorrect.">
            <a:extLst>
              <a:ext uri="{FF2B5EF4-FFF2-40B4-BE49-F238E27FC236}">
                <a16:creationId xmlns:a16="http://schemas.microsoft.com/office/drawing/2014/main" id="{2014A851-8BEE-2D31-D198-0A4770494B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E45D2-318E-3034-7714-9BB4307F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900000"/>
            <a:ext cx="10500000" cy="1000000"/>
          </a:xfrm>
        </p:spPr>
        <p:txBody>
          <a:bodyPr/>
          <a:lstStyle/>
          <a:p>
            <a:r>
              <a:rPr lang="en-US" dirty="0"/>
              <a:t>Admin-time vs Run-time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ABE1F-465D-8CB2-67D3-E230926D3218}"/>
              </a:ext>
            </a:extLst>
          </p:cNvPr>
          <p:cNvSpPr txBox="1"/>
          <p:nvPr/>
        </p:nvSpPr>
        <p:spPr>
          <a:xfrm>
            <a:off x="9459686" y="6456021"/>
            <a:ext cx="216081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#</a:t>
            </a:r>
            <a:r>
              <a:rPr lang="en-US" sz="1100" dirty="0" err="1">
                <a:solidFill>
                  <a:schemeClr val="bg1"/>
                </a:solidFill>
              </a:rPr>
              <a:t>identiverse</a:t>
            </a:r>
            <a:r>
              <a:rPr lang="en-US" sz="1100" dirty="0">
                <a:solidFill>
                  <a:schemeClr val="bg1"/>
                </a:solidFill>
              </a:rPr>
              <a:t>    |   </a:t>
            </a:r>
            <a:fld id="{59E8C269-FA72-7E4E-9714-C27CD671F9B2}" type="slidenum">
              <a:rPr lang="en-VN" sz="1100" smtClean="0">
                <a:solidFill>
                  <a:schemeClr val="bg1"/>
                </a:solidFill>
                <a:ea typeface="Calibri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lang="en-VN" sz="1100" dirty="0" err="1">
              <a:solidFill>
                <a:schemeClr val="bg1"/>
              </a:solidFill>
              <a:ea typeface="Calibri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C2A6D3-05C6-0ACD-920B-281380EF9C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9" b="139"/>
          <a:stretch/>
        </p:blipFill>
        <p:spPr>
          <a:xfrm>
            <a:off x="571500" y="6339524"/>
            <a:ext cx="1496325" cy="263323"/>
          </a:xfrm>
          <a:prstGeom prst="rect">
            <a:avLst/>
          </a:prstGeom>
        </p:spPr>
      </p:pic>
      <p:sp>
        <p:nvSpPr>
          <p:cNvPr id="60" name="TB60"/>
          <p:cNvSpPr txBox="1"/>
          <p:nvPr/>
        </p:nvSpPr>
        <p:spPr>
          <a:xfrm>
            <a:off x="571500" y="2520000"/>
            <a:ext cx="50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400" b="1" i="0" dirty="0">
                <a:solidFill>
                  <a:schemeClr val="accent6"/>
                </a:solidFill>
                <a:latin typeface="+mn-lt"/>
              </a:rPr>
              <a:t>SECTION 05</a:t>
            </a:r>
          </a:p>
        </p:txBody>
      </p:sp>
      <p:sp>
        <p:nvSpPr>
          <p:cNvPr id="61" name="TB61"/>
          <p:cNvSpPr txBox="1"/>
          <p:nvPr/>
        </p:nvSpPr>
        <p:spPr>
          <a:xfrm>
            <a:off x="571500" y="3980000"/>
            <a:ext cx="95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600" b="0" i="0" dirty="0">
                <a:solidFill>
                  <a:schemeClr val="bg1"/>
                </a:solidFill>
                <a:latin typeface="+mn-lt"/>
              </a:rPr>
              <a:t>Two clocks. Most identity confusion lives between them.</a:t>
            </a:r>
          </a:p>
        </p:txBody>
      </p:sp>
      <p:sp>
        <p:nvSpPr>
          <p:cNvPr id="62" name="TB62"/>
          <p:cNvSpPr txBox="1"/>
          <p:nvPr/>
        </p:nvSpPr>
        <p:spPr>
          <a:xfrm>
            <a:off x="8600000" y="1500000"/>
            <a:ext cx="3000000" cy="30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r">
              <a:buNone/>
            </a:pPr>
            <a:r>
              <a:rPr lang="en-US" sz="16000" b="1" i="0" dirty="0">
                <a:solidFill>
                  <a:schemeClr val="accent6">
                    <a:alpha val="14000"/>
                  </a:schemeClr>
                </a:solidFill>
                <a:latin typeface="+mj-lt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402451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D467-5AC9-C8B0-4F16-DAEBECCE9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C758-8310-9768-E8CE-1554D89C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moments in time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DF6D85-7838-EC6D-E73E-D193AED757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0" y="2330000"/>
            <a:ext cx="5250000" cy="4100000"/>
          </a:xfrm>
        </p:spPr>
        <p:txBody>
          <a:bodyPr/>
          <a:lstStyle/>
          <a:p>
            <a:pPr>
              <a:buNone/>
            </a:pPr>
            <a:r>
              <a:rPr lang="en-US" i="1" dirty="0">
                <a:solidFill>
                  <a:schemeClr val="accent6"/>
                </a:solidFill>
              </a:rPr>
              <a:t>Before anyone shows up at the door</a:t>
            </a:r>
          </a:p>
          <a:p>
            <a:pPr>
              <a:buNone/>
            </a:pPr>
            <a:r>
              <a:rPr lang="en-US" dirty="0"/>
              <a:t>Cataloguing entitlements</a:t>
            </a:r>
          </a:p>
          <a:p>
            <a:pPr>
              <a:buNone/>
            </a:pPr>
            <a:r>
              <a:rPr lang="en-US" dirty="0"/>
              <a:t>Classifying what’s sensitive</a:t>
            </a:r>
          </a:p>
          <a:p>
            <a:pPr>
              <a:buNone/>
            </a:pPr>
            <a:r>
              <a:rPr lang="en-US" dirty="0"/>
              <a:t>Setting up governance and policies</a:t>
            </a:r>
          </a:p>
          <a:p>
            <a:pPr>
              <a:buNone/>
            </a:pPr>
            <a:r>
              <a:rPr lang="en-US" dirty="0"/>
              <a:t>Managing identity lifecycle</a:t>
            </a:r>
          </a:p>
          <a:p>
            <a:pPr>
              <a:buNone/>
            </a:pPr>
            <a:r>
              <a:rPr lang="en-US" dirty="0"/>
              <a:t>Huge potential for automation</a:t>
            </a:r>
          </a:p>
          <a:p>
            <a:pPr>
              <a:buNone/>
            </a:pPr>
            <a:r>
              <a:rPr lang="en-US" dirty="0"/>
              <a:t>Can run continuously in the background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77F31A-9E07-E18D-2B8B-A33A0450E2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0000" y="2330000"/>
            <a:ext cx="5250000" cy="4100000"/>
          </a:xfrm>
        </p:spPr>
        <p:txBody>
          <a:bodyPr/>
          <a:lstStyle/>
          <a:p>
            <a:pPr>
              <a:buNone/>
            </a:pPr>
            <a:r>
              <a:rPr lang="en-US" i="1" dirty="0">
                <a:solidFill>
                  <a:schemeClr val="accent6"/>
                </a:solidFill>
              </a:rPr>
              <a:t>The moment someone knocks</a:t>
            </a:r>
          </a:p>
          <a:p>
            <a:pPr>
              <a:buNone/>
            </a:pPr>
            <a:r>
              <a:rPr lang="en-US" dirty="0"/>
              <a:t>Authentication</a:t>
            </a:r>
          </a:p>
          <a:p>
            <a:pPr>
              <a:buNone/>
            </a:pPr>
            <a:r>
              <a:rPr lang="en-US" dirty="0"/>
              <a:t>Authorization</a:t>
            </a:r>
          </a:p>
          <a:p>
            <a:pPr>
              <a:buNone/>
            </a:pPr>
            <a:r>
              <a:rPr lang="en-US" dirty="0"/>
              <a:t>Session management</a:t>
            </a:r>
          </a:p>
          <a:p>
            <a:pPr>
              <a:buNone/>
            </a:pPr>
            <a:r>
              <a:rPr lang="en-US" dirty="0"/>
              <a:t>Token issuance and validation</a:t>
            </a:r>
          </a:p>
          <a:p>
            <a:pPr>
              <a:buNone/>
            </a:pPr>
            <a:r>
              <a:rPr lang="en-US" dirty="0"/>
              <a:t>Decisions happen in milliseconds</a:t>
            </a:r>
          </a:p>
          <a:p>
            <a:pPr>
              <a:buNone/>
            </a:pPr>
            <a:r>
              <a:rPr lang="en-US" dirty="0"/>
              <a:t>No time to ask humans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59CB84-50F6-D524-9281-529A95064E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5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ADMIN-TIME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3A7243-F72C-B025-BE34-B800CFFEFD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RUN-TIME</a:t>
            </a:r>
          </a:p>
        </p:txBody>
      </p:sp>
      <p:sp>
        <p:nvSpPr>
          <p:cNvPr id="95" name="TB95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Get this distinction right and everything else falls into place.</a:t>
            </a:r>
          </a:p>
        </p:txBody>
      </p:sp>
    </p:spTree>
    <p:extLst>
      <p:ext uri="{BB962C8B-B14F-4D97-AF65-F5344CB8AC3E}">
        <p14:creationId xmlns:p14="http://schemas.microsoft.com/office/powerpoint/2010/main" val="3525131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blur the line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Identity Proofing / Validation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Often a one-time admin-time event — but re-triggered at run-time for high-risk transactions.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Analytics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Static analysis at admin-time (role mining, peer comparisons) vs event-based detection at run-time.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D028A1-DA41-B21F-E60A-9062CC606212}"/>
              </a:ext>
            </a:extLst>
          </p:cNvPr>
          <p:cNvSpPr txBox="1"/>
          <p:nvPr/>
        </p:nvSpPr>
        <p:spPr>
          <a:xfrm>
            <a:off x="6236122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Privileged Access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FAE032-566C-18EE-7B90-0015850B5231}"/>
              </a:ext>
            </a:extLst>
          </p:cNvPr>
          <p:cNvSpPr txBox="1"/>
          <p:nvPr/>
        </p:nvSpPr>
        <p:spPr>
          <a:xfrm>
            <a:off x="6236122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Defined and configured at admin-time; granted just-in-time at run-time.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2575DE-7B68-9ABF-E7B4-6EEAACDB8EA0}"/>
              </a:ext>
            </a:extLst>
          </p:cNvPr>
          <p:cNvSpPr/>
          <p:nvPr/>
        </p:nvSpPr>
        <p:spPr bwMode="auto">
          <a:xfrm>
            <a:off x="6236122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C8EF26-D67F-8CF4-AA74-AE1790DAADB7}"/>
              </a:ext>
            </a:extLst>
          </p:cNvPr>
          <p:cNvGrpSpPr/>
          <p:nvPr/>
        </p:nvGrpSpPr>
        <p:grpSpPr>
          <a:xfrm>
            <a:off x="6472861" y="1928695"/>
            <a:ext cx="190568" cy="190493"/>
            <a:chOff x="6856544" y="3054095"/>
            <a:chExt cx="190568" cy="19049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44C111-F136-A3BC-4B4F-9FD787DDB3DB}"/>
                </a:ext>
              </a:extLst>
            </p:cNvPr>
            <p:cNvSpPr/>
            <p:nvPr/>
          </p:nvSpPr>
          <p:spPr>
            <a:xfrm>
              <a:off x="6856544" y="3054095"/>
              <a:ext cx="190568" cy="190493"/>
            </a:xfrm>
            <a:custGeom>
              <a:avLst/>
              <a:gdLst>
                <a:gd name="connsiteX0" fmla="*/ 17730 w 190568"/>
                <a:gd name="connsiteY0" fmla="*/ 63015 h 190493"/>
                <a:gd name="connsiteX1" fmla="*/ 46668 w 190568"/>
                <a:gd name="connsiteY1" fmla="*/ 17563 h 190493"/>
                <a:gd name="connsiteX2" fmla="*/ 63260 w 190568"/>
                <a:gd name="connsiteY2" fmla="*/ 17580 h 190493"/>
                <a:gd name="connsiteX3" fmla="*/ 115884 w 190568"/>
                <a:gd name="connsiteY3" fmla="*/ 6006 h 190493"/>
                <a:gd name="connsiteX4" fmla="*/ 127458 w 190568"/>
                <a:gd name="connsiteY4" fmla="*/ 17580 h 190493"/>
                <a:gd name="connsiteX5" fmla="*/ 172988 w 190568"/>
                <a:gd name="connsiteY5" fmla="*/ 46395 h 190493"/>
                <a:gd name="connsiteX6" fmla="*/ 172988 w 190568"/>
                <a:gd name="connsiteY6" fmla="*/ 63110 h 190493"/>
                <a:gd name="connsiteX7" fmla="*/ 184563 w 190568"/>
                <a:gd name="connsiteY7" fmla="*/ 115734 h 190493"/>
                <a:gd name="connsiteX8" fmla="*/ 172988 w 190568"/>
                <a:gd name="connsiteY8" fmla="*/ 127308 h 190493"/>
                <a:gd name="connsiteX9" fmla="*/ 144146 w 190568"/>
                <a:gd name="connsiteY9" fmla="*/ 172821 h 190493"/>
                <a:gd name="connsiteX10" fmla="*/ 127554 w 190568"/>
                <a:gd name="connsiteY10" fmla="*/ 172838 h 190493"/>
                <a:gd name="connsiteX11" fmla="*/ 74957 w 190568"/>
                <a:gd name="connsiteY11" fmla="*/ 184536 h 190493"/>
                <a:gd name="connsiteX12" fmla="*/ 63260 w 190568"/>
                <a:gd name="connsiteY12" fmla="*/ 172838 h 190493"/>
                <a:gd name="connsiteX13" fmla="*/ 17748 w 190568"/>
                <a:gd name="connsiteY13" fmla="*/ 143996 h 190493"/>
                <a:gd name="connsiteX14" fmla="*/ 17730 w 190568"/>
                <a:gd name="connsiteY14" fmla="*/ 127404 h 190493"/>
                <a:gd name="connsiteX15" fmla="*/ 5910 w 190568"/>
                <a:gd name="connsiteY15" fmla="*/ 74835 h 190493"/>
                <a:gd name="connsiteX16" fmla="*/ 17730 w 190568"/>
                <a:gd name="connsiteY16" fmla="*/ 63015 h 19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68" h="190493">
                  <a:moveTo>
                    <a:pt x="17730" y="63015"/>
                  </a:moveTo>
                  <a:cubicBezTo>
                    <a:pt x="13170" y="42473"/>
                    <a:pt x="26126" y="22123"/>
                    <a:pt x="46668" y="17563"/>
                  </a:cubicBezTo>
                  <a:cubicBezTo>
                    <a:pt x="52133" y="16350"/>
                    <a:pt x="57798" y="16356"/>
                    <a:pt x="63260" y="17580"/>
                  </a:cubicBezTo>
                  <a:cubicBezTo>
                    <a:pt x="74595" y="-148"/>
                    <a:pt x="98156" y="-5330"/>
                    <a:pt x="115884" y="6006"/>
                  </a:cubicBezTo>
                  <a:cubicBezTo>
                    <a:pt x="120535" y="8980"/>
                    <a:pt x="124485" y="12929"/>
                    <a:pt x="127458" y="17580"/>
                  </a:cubicBezTo>
                  <a:cubicBezTo>
                    <a:pt x="147988" y="12965"/>
                    <a:pt x="168372" y="25866"/>
                    <a:pt x="172988" y="46395"/>
                  </a:cubicBezTo>
                  <a:cubicBezTo>
                    <a:pt x="174225" y="51898"/>
                    <a:pt x="174225" y="57607"/>
                    <a:pt x="172988" y="63110"/>
                  </a:cubicBezTo>
                  <a:cubicBezTo>
                    <a:pt x="190716" y="74445"/>
                    <a:pt x="195898" y="98006"/>
                    <a:pt x="184563" y="115734"/>
                  </a:cubicBezTo>
                  <a:cubicBezTo>
                    <a:pt x="181589" y="120385"/>
                    <a:pt x="177639" y="124335"/>
                    <a:pt x="172988" y="127308"/>
                  </a:cubicBezTo>
                  <a:cubicBezTo>
                    <a:pt x="177591" y="147840"/>
                    <a:pt x="164678" y="168217"/>
                    <a:pt x="144146" y="172821"/>
                  </a:cubicBezTo>
                  <a:cubicBezTo>
                    <a:pt x="138684" y="174045"/>
                    <a:pt x="133018" y="174051"/>
                    <a:pt x="127554" y="172838"/>
                  </a:cubicBezTo>
                  <a:cubicBezTo>
                    <a:pt x="116260" y="190592"/>
                    <a:pt x="92711" y="195829"/>
                    <a:pt x="74957" y="184536"/>
                  </a:cubicBezTo>
                  <a:cubicBezTo>
                    <a:pt x="70248" y="181540"/>
                    <a:pt x="66255" y="177547"/>
                    <a:pt x="63260" y="172838"/>
                  </a:cubicBezTo>
                  <a:cubicBezTo>
                    <a:pt x="42727" y="177441"/>
                    <a:pt x="22351" y="164528"/>
                    <a:pt x="17748" y="143996"/>
                  </a:cubicBezTo>
                  <a:cubicBezTo>
                    <a:pt x="16523" y="138534"/>
                    <a:pt x="16517" y="132868"/>
                    <a:pt x="17730" y="127404"/>
                  </a:cubicBezTo>
                  <a:cubicBezTo>
                    <a:pt x="-50" y="116151"/>
                    <a:pt x="-5342" y="92615"/>
                    <a:pt x="5910" y="74835"/>
                  </a:cubicBezTo>
                  <a:cubicBezTo>
                    <a:pt x="8927" y="70068"/>
                    <a:pt x="12964" y="66031"/>
                    <a:pt x="17730" y="63015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7F7984E-F4F7-68B2-172A-1543DD27C45F}"/>
                </a:ext>
              </a:extLst>
            </p:cNvPr>
            <p:cNvSpPr/>
            <p:nvPr/>
          </p:nvSpPr>
          <p:spPr>
            <a:xfrm>
              <a:off x="6923329" y="3130255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5" name="TB95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Three categories that span both admin-time and run-time.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ask: Admin-time vs Run-time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Deepen your understanding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Look at your IAM decisions: which happen admin-time, which happen run-time? Is the balance deliberate or accidental?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Challenge assumptions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When a policy changes, how long before every enforcement point is using the new version? Do you actually know — or are you assuming?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0" name="Progress Rail"/>
          <p:cNvSpPr txBox="1"/>
          <p:nvPr/>
        </p:nvSpPr>
        <p:spPr>
          <a:xfrm>
            <a:off x="7620500" y="414655"/>
            <a:ext cx="4000000" cy="370000"/>
          </a:xfrm>
          <a:prstGeom prst="rect">
            <a:avLst/>
          </a:prstGeom>
          <a:noFill/>
        </p:spPr>
        <p:txBody>
          <a:bodyPr anchor="t"/>
          <a:lstStyle/>
          <a:p>
            <a:pPr algn="r">
              <a:buNone/>
            </a:pPr>
            <a:r>
              <a:rPr lang="en-US" sz="1000" b="1" spc="150" dirty="0">
                <a:solidFill>
                  <a:schemeClr val="accent6"/>
                </a:solidFill>
                <a:latin typeface="+mn-lt"/>
              </a:rPr>
              <a:t>07 / 10 · ADMIN-TIME VS RUN-TIME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187A-9983-294E-35A6-81B4111DD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A blue planet with dots and lines around it  AI-generated content may be incorrect.">
            <a:extLst>
              <a:ext uri="{FF2B5EF4-FFF2-40B4-BE49-F238E27FC236}">
                <a16:creationId xmlns:a16="http://schemas.microsoft.com/office/drawing/2014/main" id="{2014A851-8BEE-2D31-D198-0A4770494B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E45D2-318E-3034-7714-9BB4307F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900000"/>
            <a:ext cx="10500000" cy="1000000"/>
          </a:xfrm>
        </p:spPr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ABE1F-465D-8CB2-67D3-E230926D3218}"/>
              </a:ext>
            </a:extLst>
          </p:cNvPr>
          <p:cNvSpPr txBox="1"/>
          <p:nvPr/>
        </p:nvSpPr>
        <p:spPr>
          <a:xfrm>
            <a:off x="9459686" y="6456021"/>
            <a:ext cx="216081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#</a:t>
            </a:r>
            <a:r>
              <a:rPr lang="en-US" sz="1100" dirty="0" err="1">
                <a:solidFill>
                  <a:schemeClr val="bg1"/>
                </a:solidFill>
              </a:rPr>
              <a:t>identiverse</a:t>
            </a:r>
            <a:r>
              <a:rPr lang="en-US" sz="1100" dirty="0">
                <a:solidFill>
                  <a:schemeClr val="bg1"/>
                </a:solidFill>
              </a:rPr>
              <a:t>    |   </a:t>
            </a:r>
            <a:fld id="{59E8C269-FA72-7E4E-9714-C27CD671F9B2}" type="slidenum">
              <a:rPr lang="en-VN" sz="1100" smtClean="0">
                <a:solidFill>
                  <a:schemeClr val="bg1"/>
                </a:solidFill>
                <a:ea typeface="Calibri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lang="en-VN" sz="1100" dirty="0" err="1">
              <a:solidFill>
                <a:schemeClr val="bg1"/>
              </a:solidFill>
              <a:ea typeface="Calibri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C2A6D3-05C6-0ACD-920B-281380EF9C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9" b="139"/>
          <a:stretch/>
        </p:blipFill>
        <p:spPr>
          <a:xfrm>
            <a:off x="571500" y="6339524"/>
            <a:ext cx="1496325" cy="263323"/>
          </a:xfrm>
          <a:prstGeom prst="rect">
            <a:avLst/>
          </a:prstGeom>
        </p:spPr>
      </p:pic>
      <p:sp>
        <p:nvSpPr>
          <p:cNvPr id="60" name="TB60"/>
          <p:cNvSpPr txBox="1"/>
          <p:nvPr/>
        </p:nvSpPr>
        <p:spPr>
          <a:xfrm>
            <a:off x="571500" y="2520000"/>
            <a:ext cx="50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400" b="1" i="0" dirty="0">
                <a:solidFill>
                  <a:schemeClr val="accent6"/>
                </a:solidFill>
                <a:latin typeface="+mn-lt"/>
              </a:rPr>
              <a:t>SECTION 06</a:t>
            </a:r>
          </a:p>
        </p:txBody>
      </p:sp>
      <p:sp>
        <p:nvSpPr>
          <p:cNvPr id="61" name="TB61"/>
          <p:cNvSpPr txBox="1"/>
          <p:nvPr/>
        </p:nvSpPr>
        <p:spPr>
          <a:xfrm>
            <a:off x="571500" y="3980000"/>
            <a:ext cx="95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600" b="0" i="0" dirty="0">
                <a:solidFill>
                  <a:schemeClr val="bg1"/>
                </a:solidFill>
                <a:latin typeface="+mn-lt"/>
              </a:rPr>
              <a:t>“Prove you are who you say you are.”</a:t>
            </a:r>
          </a:p>
        </p:txBody>
      </p:sp>
      <p:sp>
        <p:nvSpPr>
          <p:cNvPr id="62" name="TB62"/>
          <p:cNvSpPr txBox="1"/>
          <p:nvPr/>
        </p:nvSpPr>
        <p:spPr>
          <a:xfrm>
            <a:off x="8600000" y="1500000"/>
            <a:ext cx="3000000" cy="30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r">
              <a:buNone/>
            </a:pPr>
            <a:r>
              <a:rPr lang="en-US" sz="16000" b="1" i="0" dirty="0">
                <a:solidFill>
                  <a:schemeClr val="accent6">
                    <a:alpha val="14000"/>
                  </a:schemeClr>
                </a:solidFill>
                <a:latin typeface="+mj-lt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40245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 today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Before the Acronyms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What identity is, before the tech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Objects, Subjects &amp; Contexts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Who and what we manage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D028A1-DA41-B21F-E60A-9062CC606212}"/>
              </a:ext>
            </a:extLst>
          </p:cNvPr>
          <p:cNvSpPr txBox="1"/>
          <p:nvPr/>
        </p:nvSpPr>
        <p:spPr>
          <a:xfrm>
            <a:off x="6236122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Perspectives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FAE032-566C-18EE-7B90-0015850B5231}"/>
              </a:ext>
            </a:extLst>
          </p:cNvPr>
          <p:cNvSpPr txBox="1"/>
          <p:nvPr/>
        </p:nvSpPr>
        <p:spPr>
          <a:xfrm>
            <a:off x="6236122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Lenses on one problem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2575DE-7B68-9ABF-E7B4-6EEAACDB8EA0}"/>
              </a:ext>
            </a:extLst>
          </p:cNvPr>
          <p:cNvSpPr/>
          <p:nvPr/>
        </p:nvSpPr>
        <p:spPr bwMode="auto">
          <a:xfrm>
            <a:off x="6236122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64CCA7-B45A-D8F3-A675-CCA5C1D46CE0}"/>
              </a:ext>
            </a:extLst>
          </p:cNvPr>
          <p:cNvSpPr txBox="1"/>
          <p:nvPr/>
        </p:nvSpPr>
        <p:spPr>
          <a:xfrm>
            <a:off x="9068434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Governance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6330FB-1241-F30B-A956-8FC34EBCA5A1}"/>
              </a:ext>
            </a:extLst>
          </p:cNvPr>
          <p:cNvSpPr txBox="1"/>
          <p:nvPr/>
        </p:nvSpPr>
        <p:spPr>
          <a:xfrm>
            <a:off x="9068434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Keeping access under control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8AE1F85-3980-0E5B-0B55-97631EA29F03}"/>
              </a:ext>
            </a:extLst>
          </p:cNvPr>
          <p:cNvSpPr/>
          <p:nvPr/>
        </p:nvSpPr>
        <p:spPr bwMode="auto">
          <a:xfrm>
            <a:off x="9068434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5D3521-5B9A-7C47-4AAF-7B6797D5105D}"/>
              </a:ext>
            </a:extLst>
          </p:cNvPr>
          <p:cNvSpPr txBox="1"/>
          <p:nvPr/>
        </p:nvSpPr>
        <p:spPr>
          <a:xfrm>
            <a:off x="571500" y="476948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Admin-time vs Run-time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D81786-6061-D9FF-32DD-F0D35B3EBE79}"/>
              </a:ext>
            </a:extLst>
          </p:cNvPr>
          <p:cNvSpPr txBox="1"/>
          <p:nvPr/>
        </p:nvSpPr>
        <p:spPr>
          <a:xfrm>
            <a:off x="571500" y="546053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When decisions happen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7510DF7-E73E-D7BF-CA1D-31B85D6265DF}"/>
              </a:ext>
            </a:extLst>
          </p:cNvPr>
          <p:cNvSpPr/>
          <p:nvPr/>
        </p:nvSpPr>
        <p:spPr bwMode="auto">
          <a:xfrm>
            <a:off x="571500" y="398807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05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270BD4-898D-CF40-3188-83A64F8F7544}"/>
              </a:ext>
            </a:extLst>
          </p:cNvPr>
          <p:cNvSpPr txBox="1"/>
          <p:nvPr/>
        </p:nvSpPr>
        <p:spPr>
          <a:xfrm>
            <a:off x="3403811" y="476948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Authentication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F48F3B-94A2-202D-90D9-83411EFB31BB}"/>
              </a:ext>
            </a:extLst>
          </p:cNvPr>
          <p:cNvSpPr txBox="1"/>
          <p:nvPr/>
        </p:nvSpPr>
        <p:spPr>
          <a:xfrm>
            <a:off x="3403811" y="546053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Claim and prove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B32EABE-ED4B-DB80-B544-07FF8253CBA2}"/>
              </a:ext>
            </a:extLst>
          </p:cNvPr>
          <p:cNvSpPr/>
          <p:nvPr/>
        </p:nvSpPr>
        <p:spPr bwMode="auto">
          <a:xfrm>
            <a:off x="3403811" y="398807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06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3081627-2754-6AF2-95F3-A8E11090E898}"/>
              </a:ext>
            </a:extLst>
          </p:cNvPr>
          <p:cNvSpPr txBox="1"/>
          <p:nvPr/>
        </p:nvSpPr>
        <p:spPr>
          <a:xfrm>
            <a:off x="6236122" y="476948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Authorization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D0D2AA-1644-DFF3-0239-4A9FC2730089}"/>
              </a:ext>
            </a:extLst>
          </p:cNvPr>
          <p:cNvSpPr txBox="1"/>
          <p:nvPr/>
        </p:nvSpPr>
        <p:spPr>
          <a:xfrm>
            <a:off x="6236122" y="546053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What you can do inside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D033418-DADB-160A-BA5C-1FEA64B18257}"/>
              </a:ext>
            </a:extLst>
          </p:cNvPr>
          <p:cNvSpPr/>
          <p:nvPr/>
        </p:nvSpPr>
        <p:spPr bwMode="auto">
          <a:xfrm>
            <a:off x="6236122" y="398807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07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6656A4-1F75-59B2-238A-E713C4ED4B19}"/>
              </a:ext>
            </a:extLst>
          </p:cNvPr>
          <p:cNvSpPr txBox="1"/>
          <p:nvPr/>
        </p:nvSpPr>
        <p:spPr>
          <a:xfrm>
            <a:off x="9068434" y="476948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AI &amp; Identity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66675F-C42C-F48B-95CD-3491F9CF02C9}"/>
              </a:ext>
            </a:extLst>
          </p:cNvPr>
          <p:cNvSpPr txBox="1"/>
          <p:nvPr/>
        </p:nvSpPr>
        <p:spPr>
          <a:xfrm>
            <a:off x="9068434" y="546053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The newest entity type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E7B96D6-96E2-3789-BD7F-60C001F18F7A}"/>
              </a:ext>
            </a:extLst>
          </p:cNvPr>
          <p:cNvSpPr/>
          <p:nvPr/>
        </p:nvSpPr>
        <p:spPr bwMode="auto">
          <a:xfrm>
            <a:off x="9068434" y="398807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D467-5AC9-C8B0-4F16-DAEBECCE9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C758-8310-9768-E8CE-1554D89C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Authentication: claim and prove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DF6D85-7838-EC6D-E73E-D193AED757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0" y="2330000"/>
            <a:ext cx="5250000" cy="2300000"/>
          </a:xfrm>
        </p:spPr>
        <p:txBody>
          <a:bodyPr/>
          <a:lstStyle/>
          <a:p>
            <a:pPr>
              <a:buNone/>
            </a:pPr>
            <a:r>
              <a:rPr lang="en-US" i="1" dirty="0">
                <a:solidFill>
                  <a:schemeClr val="accent6"/>
                </a:solidFill>
              </a:rPr>
              <a:t>“I am Espen.”</a:t>
            </a:r>
          </a:p>
          <a:p>
            <a:pPr>
              <a:buNone/>
            </a:pPr>
            <a:r>
              <a:rPr lang="en-US" dirty="0"/>
              <a:t>An identifier — anyone can present one.</a:t>
            </a:r>
          </a:p>
          <a:p>
            <a:pPr>
              <a:buNone/>
            </a:pPr>
            <a:r>
              <a:rPr lang="en-US" dirty="0"/>
              <a:t>Identifiers alone prove nothing.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77F31A-9E07-E18D-2B8B-A33A0450E2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0000" y="2330000"/>
            <a:ext cx="5250000" cy="2300000"/>
          </a:xfrm>
        </p:spPr>
        <p:txBody>
          <a:bodyPr/>
          <a:lstStyle/>
          <a:p>
            <a:pPr>
              <a:buNone/>
            </a:pPr>
            <a:r>
              <a:rPr lang="en-US" i="1" dirty="0">
                <a:solidFill>
                  <a:schemeClr val="accent6"/>
                </a:solidFill>
              </a:rPr>
              <a:t>“And here’s how you can verify that.”</a:t>
            </a:r>
          </a:p>
          <a:p>
            <a:pPr>
              <a:buNone/>
            </a:pPr>
            <a:r>
              <a:rPr lang="en-US" dirty="0"/>
              <a:t>Credentials, factors, possession of a key.</a:t>
            </a:r>
          </a:p>
          <a:p>
            <a:pPr>
              <a:buNone/>
            </a:pPr>
            <a:r>
              <a:rPr lang="en-US" dirty="0"/>
              <a:t>The proof binds the claim to a verifiable property.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59CB84-50F6-D524-9281-529A95064E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5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THE CLAIM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3A7243-F72C-B025-BE34-B800CFFEFD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THE PROOF</a:t>
            </a:r>
          </a:p>
        </p:txBody>
      </p:sp>
      <p:sp>
        <p:nvSpPr>
          <p:cNvPr id="95" name="TB95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The same pattern — whether it’s a person, an agent, or a service.</a:t>
            </a:r>
          </a:p>
        </p:txBody>
      </p:sp>
      <p:sp>
        <p:nvSpPr>
          <p:cNvPr id="97" name="defband"/>
          <p:cNvSpPr/>
          <p:nvPr/>
        </p:nvSpPr>
        <p:spPr>
          <a:xfrm>
            <a:off x="571500" y="5050000"/>
            <a:ext cx="11049000" cy="900000"/>
          </a:xfrm>
          <a:prstGeom prst="roundRect">
            <a:avLst>
              <a:gd name="adj" fmla="val 12000"/>
            </a:avLst>
          </a:prstGeom>
          <a:solidFill>
            <a:schemeClr val="accent6">
              <a:alpha val="10000"/>
            </a:schemeClr>
          </a:solidFill>
          <a:ln w="12700">
            <a:solidFill>
              <a:schemeClr val="accent6">
                <a:alpha val="45000"/>
              </a:schemeClr>
            </a:solidFill>
          </a:ln>
        </p:spPr>
        <p:txBody>
          <a:bodyPr lIns="180000" rIns="180000" anchor="ctr"/>
          <a:lstStyle/>
          <a:p>
            <a:pPr algn="ctr">
              <a:buNone/>
            </a:pPr>
            <a:r>
              <a:rPr lang="en-US" sz="1600" i="1" dirty="0">
                <a:solidFill>
                  <a:schemeClr val="bg1"/>
                </a:solidFill>
                <a:latin typeface="+mn-lt"/>
              </a:rPr>
              <a:t>Authentication takes an identifier as input and produces confirmation that the entity really is what it claims.</a:t>
            </a:r>
          </a:p>
        </p:txBody>
      </p:sp>
    </p:spTree>
    <p:extLst>
      <p:ext uri="{BB962C8B-B14F-4D97-AF65-F5344CB8AC3E}">
        <p14:creationId xmlns:p14="http://schemas.microsoft.com/office/powerpoint/2010/main" val="3525131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Identifiers are not factors</a:t>
            </a:r>
          </a:p>
        </p:txBody>
      </p:sp>
      <p:sp>
        <p:nvSpPr>
          <p:cNvPr id="51" name="TB51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Email plus password is one factor, not two.</a:t>
            </a:r>
          </a:p>
        </p:txBody>
      </p:sp>
      <p:sp>
        <p:nvSpPr>
          <p:cNvPr id="60" name="card"/>
          <p:cNvSpPr/>
          <p:nvPr/>
        </p:nvSpPr>
        <p:spPr>
          <a:xfrm>
            <a:off x="1400000" y="1949999"/>
            <a:ext cx="5400000" cy="3677989"/>
          </a:xfrm>
          <a:prstGeom prst="roundRect">
            <a:avLst>
              <a:gd name="adj" fmla="val 4000"/>
            </a:avLst>
          </a:prstGeom>
          <a:solidFill>
            <a:schemeClr val="bg1">
              <a:alpha val="6000"/>
            </a:schemeClr>
          </a:solidFill>
          <a:ln w="12700">
            <a:solidFill>
              <a:schemeClr val="bg1">
                <a:alpha val="25000"/>
              </a:schemeClr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61" name="TB61"/>
          <p:cNvSpPr txBox="1"/>
          <p:nvPr/>
        </p:nvSpPr>
        <p:spPr>
          <a:xfrm>
            <a:off x="1700000" y="2150000"/>
            <a:ext cx="4800000" cy="3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100" b="0" i="0" dirty="0">
                <a:solidFill>
                  <a:srgbClr val="8FA6B5"/>
                </a:solidFill>
                <a:latin typeface="+mn-lt"/>
              </a:rPr>
              <a:t>Email</a:t>
            </a:r>
          </a:p>
        </p:txBody>
      </p:sp>
      <p:sp>
        <p:nvSpPr>
          <p:cNvPr id="62" name="fld"/>
          <p:cNvSpPr/>
          <p:nvPr/>
        </p:nvSpPr>
        <p:spPr>
          <a:xfrm>
            <a:off x="1700000" y="2450000"/>
            <a:ext cx="4800000" cy="560000"/>
          </a:xfrm>
          <a:prstGeom prst="roundRect">
            <a:avLst>
              <a:gd name="adj" fmla="val 8000"/>
            </a:avLst>
          </a:prstGeom>
          <a:solidFill>
            <a:schemeClr val="bg1">
              <a:alpha val="9000"/>
            </a:schemeClr>
          </a:solidFill>
          <a:ln w="12700">
            <a:solidFill>
              <a:schemeClr val="bg1">
                <a:alpha val="30000"/>
              </a:schemeClr>
            </a:solidFill>
          </a:ln>
        </p:spPr>
        <p:txBody>
          <a:bodyPr lIns="140000" anchor="ctr"/>
          <a:lstStyle/>
          <a:p>
            <a:pPr>
              <a:buNone/>
            </a:pPr>
            <a:r>
              <a:rPr lang="en-US" sz="1500" dirty="0">
                <a:solidFill>
                  <a:schemeClr val="bg1"/>
                </a:solidFill>
                <a:latin typeface="Consolas"/>
              </a:rPr>
              <a:t>espen@example.com</a:t>
            </a:r>
          </a:p>
        </p:txBody>
      </p:sp>
      <p:sp>
        <p:nvSpPr>
          <p:cNvPr id="63" name="TB63"/>
          <p:cNvSpPr txBox="1"/>
          <p:nvPr/>
        </p:nvSpPr>
        <p:spPr>
          <a:xfrm>
            <a:off x="1700000" y="3050000"/>
            <a:ext cx="4800000" cy="3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100" b="0" i="0" dirty="0">
                <a:solidFill>
                  <a:srgbClr val="8FA6B5"/>
                </a:solidFill>
                <a:latin typeface="+mn-lt"/>
              </a:rPr>
              <a:t>Password</a:t>
            </a:r>
          </a:p>
        </p:txBody>
      </p:sp>
      <p:sp>
        <p:nvSpPr>
          <p:cNvPr id="64" name="fld"/>
          <p:cNvSpPr/>
          <p:nvPr/>
        </p:nvSpPr>
        <p:spPr>
          <a:xfrm>
            <a:off x="1700000" y="3350000"/>
            <a:ext cx="4800000" cy="560000"/>
          </a:xfrm>
          <a:prstGeom prst="roundRect">
            <a:avLst>
              <a:gd name="adj" fmla="val 8000"/>
            </a:avLst>
          </a:prstGeom>
          <a:solidFill>
            <a:schemeClr val="bg1">
              <a:alpha val="9000"/>
            </a:schemeClr>
          </a:solidFill>
          <a:ln w="12700">
            <a:solidFill>
              <a:schemeClr val="bg1">
                <a:alpha val="30000"/>
              </a:schemeClr>
            </a:solidFill>
          </a:ln>
        </p:spPr>
        <p:txBody>
          <a:bodyPr lIns="140000" anchor="ctr"/>
          <a:lstStyle/>
          <a:p>
            <a:pPr>
              <a:buNone/>
            </a:pPr>
            <a:r>
              <a:rPr lang="en-US" sz="1500" dirty="0">
                <a:solidFill>
                  <a:schemeClr val="bg1"/>
                </a:solidFill>
                <a:latin typeface="+mn-lt"/>
              </a:rPr>
              <a:t>••••••••••</a:t>
            </a:r>
          </a:p>
        </p:txBody>
      </p:sp>
      <p:sp>
        <p:nvSpPr>
          <p:cNvPr id="70" name="TB70"/>
          <p:cNvSpPr txBox="1"/>
          <p:nvPr/>
        </p:nvSpPr>
        <p:spPr>
          <a:xfrm>
            <a:off x="1700000" y="3980000"/>
            <a:ext cx="4800000" cy="3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1200" b="0" i="1" dirty="0">
                <a:solidFill>
                  <a:srgbClr val="8FA6B5"/>
                </a:solidFill>
                <a:latin typeface="+mn-lt"/>
              </a:rPr>
              <a:t>or</a:t>
            </a:r>
          </a:p>
        </p:txBody>
      </p:sp>
      <p:sp>
        <p:nvSpPr>
          <p:cNvPr id="71" name="soc"/>
          <p:cNvSpPr/>
          <p:nvPr/>
        </p:nvSpPr>
        <p:spPr>
          <a:xfrm>
            <a:off x="1700000" y="4330000"/>
            <a:ext cx="4800000" cy="520000"/>
          </a:xfrm>
          <a:prstGeom prst="roundRect">
            <a:avLst>
              <a:gd name="adj" fmla="val 12000"/>
            </a:avLst>
          </a:prstGeom>
          <a:noFill/>
          <a:ln w="12700">
            <a:solidFill>
              <a:schemeClr val="bg1">
                <a:alpha val="35000"/>
              </a:schemeClr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Continue with Google</a:t>
            </a:r>
          </a:p>
        </p:txBody>
      </p:sp>
      <p:sp>
        <p:nvSpPr>
          <p:cNvPr id="72" name="soc"/>
          <p:cNvSpPr/>
          <p:nvPr/>
        </p:nvSpPr>
        <p:spPr>
          <a:xfrm>
            <a:off x="1700000" y="4970000"/>
            <a:ext cx="4800000" cy="520000"/>
          </a:xfrm>
          <a:prstGeom prst="roundRect">
            <a:avLst>
              <a:gd name="adj" fmla="val 12000"/>
            </a:avLst>
          </a:prstGeom>
          <a:noFill/>
          <a:ln w="12700">
            <a:solidFill>
              <a:schemeClr val="bg1">
                <a:alpha val="35000"/>
              </a:schemeClr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Continue with Facebook</a:t>
            </a:r>
          </a:p>
        </p:txBody>
      </p:sp>
      <p:sp>
        <p:nvSpPr>
          <p:cNvPr id="80" name="conn"/>
          <p:cNvSpPr/>
          <p:nvPr/>
        </p:nvSpPr>
        <p:spPr>
          <a:xfrm>
            <a:off x="6530000" y="2730000"/>
            <a:ext cx="600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81" name="dot"/>
          <p:cNvSpPr/>
          <p:nvPr/>
        </p:nvSpPr>
        <p:spPr>
          <a:xfrm>
            <a:off x="6480000" y="2680000"/>
            <a:ext cx="100000" cy="10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2" name="TB82"/>
          <p:cNvSpPr txBox="1"/>
          <p:nvPr/>
        </p:nvSpPr>
        <p:spPr>
          <a:xfrm>
            <a:off x="7250000" y="2470000"/>
            <a:ext cx="4400000" cy="52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buNone/>
            </a:pPr>
            <a:r>
              <a:rPr lang="en-US" sz="1500" b="1" i="0" dirty="0">
                <a:solidFill>
                  <a:schemeClr val="accent6"/>
                </a:solidFill>
                <a:latin typeface="+mj-lt"/>
              </a:rPr>
              <a:t>IDENTIFIER</a:t>
            </a:r>
          </a:p>
        </p:txBody>
      </p:sp>
      <p:sp>
        <p:nvSpPr>
          <p:cNvPr id="83" name="conn"/>
          <p:cNvSpPr/>
          <p:nvPr/>
        </p:nvSpPr>
        <p:spPr>
          <a:xfrm>
            <a:off x="6530000" y="3630000"/>
            <a:ext cx="6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84" name="dot"/>
          <p:cNvSpPr/>
          <p:nvPr/>
        </p:nvSpPr>
        <p:spPr>
          <a:xfrm>
            <a:off x="6480000" y="3580000"/>
            <a:ext cx="100000" cy="1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5" name="TB85"/>
          <p:cNvSpPr txBox="1"/>
          <p:nvPr/>
        </p:nvSpPr>
        <p:spPr>
          <a:xfrm>
            <a:off x="7250000" y="3370000"/>
            <a:ext cx="4400000" cy="52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buNone/>
            </a:pPr>
            <a:r>
              <a:rPr lang="en-US" sz="1500" b="1" i="0" dirty="0">
                <a:solidFill>
                  <a:schemeClr val="accent1"/>
                </a:solidFill>
                <a:latin typeface="+mj-lt"/>
              </a:rPr>
              <a:t>FACTOR  — something you know</a:t>
            </a:r>
          </a:p>
        </p:txBody>
      </p:sp>
      <p:sp>
        <p:nvSpPr>
          <p:cNvPr id="86" name="conn"/>
          <p:cNvSpPr/>
          <p:nvPr/>
        </p:nvSpPr>
        <p:spPr>
          <a:xfrm>
            <a:off x="6530000" y="4850000"/>
            <a:ext cx="600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87" name="dot"/>
          <p:cNvSpPr/>
          <p:nvPr/>
        </p:nvSpPr>
        <p:spPr>
          <a:xfrm>
            <a:off x="6480000" y="4800000"/>
            <a:ext cx="100000" cy="10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8" name="TB88"/>
          <p:cNvSpPr txBox="1"/>
          <p:nvPr/>
        </p:nvSpPr>
        <p:spPr>
          <a:xfrm>
            <a:off x="7250000" y="4590000"/>
            <a:ext cx="4400000" cy="52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buNone/>
            </a:pPr>
            <a:r>
              <a:rPr lang="en-US" sz="1500" b="1" i="0" dirty="0">
                <a:solidFill>
                  <a:schemeClr val="accent6"/>
                </a:solidFill>
                <a:latin typeface="+mj-lt"/>
              </a:rPr>
              <a:t>IDENTIFIER</a:t>
            </a:r>
          </a:p>
        </p:txBody>
      </p:sp>
      <p:sp>
        <p:nvSpPr>
          <p:cNvPr id="95" name="TB95"/>
          <p:cNvSpPr txBox="1"/>
          <p:nvPr/>
        </p:nvSpPr>
        <p:spPr>
          <a:xfrm>
            <a:off x="571500" y="5650000"/>
            <a:ext cx="11049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1600" b="0" i="1" dirty="0">
                <a:solidFill>
                  <a:schemeClr val="bg1"/>
                </a:solidFill>
                <a:latin typeface="+mn-lt"/>
              </a:rPr>
              <a:t>Factors are additional proof — not multiple identifiers.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authentication is evolving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MFA → Adaptive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Static MFA was the floor. Adaptive auth adjusts based on risk, context, and behavior.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Passwords → Passkeys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FIDO-based passkeys are passwordless, phishing-resistant, and now broadly supported — worth a dedicated session this week.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D028A1-DA41-B21F-E60A-9062CC606212}"/>
              </a:ext>
            </a:extLst>
          </p:cNvPr>
          <p:cNvSpPr txBox="1"/>
          <p:nvPr/>
        </p:nvSpPr>
        <p:spPr>
          <a:xfrm>
            <a:off x="6236122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Trust under pressure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FAE032-566C-18EE-7B90-0015850B5231}"/>
              </a:ext>
            </a:extLst>
          </p:cNvPr>
          <p:cNvSpPr txBox="1"/>
          <p:nvPr/>
        </p:nvSpPr>
        <p:spPr>
          <a:xfrm>
            <a:off x="6236122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Deepfakes, voice cloning, AI-generated phishing — the trust mechanisms here are being tested as never before.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2575DE-7B68-9ABF-E7B4-6EEAACDB8EA0}"/>
              </a:ext>
            </a:extLst>
          </p:cNvPr>
          <p:cNvSpPr/>
          <p:nvPr/>
        </p:nvSpPr>
        <p:spPr bwMode="auto">
          <a:xfrm>
            <a:off x="6236122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C8EF26-D67F-8CF4-AA74-AE1790DAADB7}"/>
              </a:ext>
            </a:extLst>
          </p:cNvPr>
          <p:cNvGrpSpPr/>
          <p:nvPr/>
        </p:nvGrpSpPr>
        <p:grpSpPr>
          <a:xfrm>
            <a:off x="6472861" y="1928695"/>
            <a:ext cx="190568" cy="190493"/>
            <a:chOff x="6856544" y="3054095"/>
            <a:chExt cx="190568" cy="19049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44C111-F136-A3BC-4B4F-9FD787DDB3DB}"/>
                </a:ext>
              </a:extLst>
            </p:cNvPr>
            <p:cNvSpPr/>
            <p:nvPr/>
          </p:nvSpPr>
          <p:spPr>
            <a:xfrm>
              <a:off x="6856544" y="3054095"/>
              <a:ext cx="190568" cy="190493"/>
            </a:xfrm>
            <a:custGeom>
              <a:avLst/>
              <a:gdLst>
                <a:gd name="connsiteX0" fmla="*/ 17730 w 190568"/>
                <a:gd name="connsiteY0" fmla="*/ 63015 h 190493"/>
                <a:gd name="connsiteX1" fmla="*/ 46668 w 190568"/>
                <a:gd name="connsiteY1" fmla="*/ 17563 h 190493"/>
                <a:gd name="connsiteX2" fmla="*/ 63260 w 190568"/>
                <a:gd name="connsiteY2" fmla="*/ 17580 h 190493"/>
                <a:gd name="connsiteX3" fmla="*/ 115884 w 190568"/>
                <a:gd name="connsiteY3" fmla="*/ 6006 h 190493"/>
                <a:gd name="connsiteX4" fmla="*/ 127458 w 190568"/>
                <a:gd name="connsiteY4" fmla="*/ 17580 h 190493"/>
                <a:gd name="connsiteX5" fmla="*/ 172988 w 190568"/>
                <a:gd name="connsiteY5" fmla="*/ 46395 h 190493"/>
                <a:gd name="connsiteX6" fmla="*/ 172988 w 190568"/>
                <a:gd name="connsiteY6" fmla="*/ 63110 h 190493"/>
                <a:gd name="connsiteX7" fmla="*/ 184563 w 190568"/>
                <a:gd name="connsiteY7" fmla="*/ 115734 h 190493"/>
                <a:gd name="connsiteX8" fmla="*/ 172988 w 190568"/>
                <a:gd name="connsiteY8" fmla="*/ 127308 h 190493"/>
                <a:gd name="connsiteX9" fmla="*/ 144146 w 190568"/>
                <a:gd name="connsiteY9" fmla="*/ 172821 h 190493"/>
                <a:gd name="connsiteX10" fmla="*/ 127554 w 190568"/>
                <a:gd name="connsiteY10" fmla="*/ 172838 h 190493"/>
                <a:gd name="connsiteX11" fmla="*/ 74957 w 190568"/>
                <a:gd name="connsiteY11" fmla="*/ 184536 h 190493"/>
                <a:gd name="connsiteX12" fmla="*/ 63260 w 190568"/>
                <a:gd name="connsiteY12" fmla="*/ 172838 h 190493"/>
                <a:gd name="connsiteX13" fmla="*/ 17748 w 190568"/>
                <a:gd name="connsiteY13" fmla="*/ 143996 h 190493"/>
                <a:gd name="connsiteX14" fmla="*/ 17730 w 190568"/>
                <a:gd name="connsiteY14" fmla="*/ 127404 h 190493"/>
                <a:gd name="connsiteX15" fmla="*/ 5910 w 190568"/>
                <a:gd name="connsiteY15" fmla="*/ 74835 h 190493"/>
                <a:gd name="connsiteX16" fmla="*/ 17730 w 190568"/>
                <a:gd name="connsiteY16" fmla="*/ 63015 h 19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68" h="190493">
                  <a:moveTo>
                    <a:pt x="17730" y="63015"/>
                  </a:moveTo>
                  <a:cubicBezTo>
                    <a:pt x="13170" y="42473"/>
                    <a:pt x="26126" y="22123"/>
                    <a:pt x="46668" y="17563"/>
                  </a:cubicBezTo>
                  <a:cubicBezTo>
                    <a:pt x="52133" y="16350"/>
                    <a:pt x="57798" y="16356"/>
                    <a:pt x="63260" y="17580"/>
                  </a:cubicBezTo>
                  <a:cubicBezTo>
                    <a:pt x="74595" y="-148"/>
                    <a:pt x="98156" y="-5330"/>
                    <a:pt x="115884" y="6006"/>
                  </a:cubicBezTo>
                  <a:cubicBezTo>
                    <a:pt x="120535" y="8980"/>
                    <a:pt x="124485" y="12929"/>
                    <a:pt x="127458" y="17580"/>
                  </a:cubicBezTo>
                  <a:cubicBezTo>
                    <a:pt x="147988" y="12965"/>
                    <a:pt x="168372" y="25866"/>
                    <a:pt x="172988" y="46395"/>
                  </a:cubicBezTo>
                  <a:cubicBezTo>
                    <a:pt x="174225" y="51898"/>
                    <a:pt x="174225" y="57607"/>
                    <a:pt x="172988" y="63110"/>
                  </a:cubicBezTo>
                  <a:cubicBezTo>
                    <a:pt x="190716" y="74445"/>
                    <a:pt x="195898" y="98006"/>
                    <a:pt x="184563" y="115734"/>
                  </a:cubicBezTo>
                  <a:cubicBezTo>
                    <a:pt x="181589" y="120385"/>
                    <a:pt x="177639" y="124335"/>
                    <a:pt x="172988" y="127308"/>
                  </a:cubicBezTo>
                  <a:cubicBezTo>
                    <a:pt x="177591" y="147840"/>
                    <a:pt x="164678" y="168217"/>
                    <a:pt x="144146" y="172821"/>
                  </a:cubicBezTo>
                  <a:cubicBezTo>
                    <a:pt x="138684" y="174045"/>
                    <a:pt x="133018" y="174051"/>
                    <a:pt x="127554" y="172838"/>
                  </a:cubicBezTo>
                  <a:cubicBezTo>
                    <a:pt x="116260" y="190592"/>
                    <a:pt x="92711" y="195829"/>
                    <a:pt x="74957" y="184536"/>
                  </a:cubicBezTo>
                  <a:cubicBezTo>
                    <a:pt x="70248" y="181540"/>
                    <a:pt x="66255" y="177547"/>
                    <a:pt x="63260" y="172838"/>
                  </a:cubicBezTo>
                  <a:cubicBezTo>
                    <a:pt x="42727" y="177441"/>
                    <a:pt x="22351" y="164528"/>
                    <a:pt x="17748" y="143996"/>
                  </a:cubicBezTo>
                  <a:cubicBezTo>
                    <a:pt x="16523" y="138534"/>
                    <a:pt x="16517" y="132868"/>
                    <a:pt x="17730" y="127404"/>
                  </a:cubicBezTo>
                  <a:cubicBezTo>
                    <a:pt x="-50" y="116151"/>
                    <a:pt x="-5342" y="92615"/>
                    <a:pt x="5910" y="74835"/>
                  </a:cubicBezTo>
                  <a:cubicBezTo>
                    <a:pt x="8927" y="70068"/>
                    <a:pt x="12964" y="66031"/>
                    <a:pt x="17730" y="63015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7F7984E-F4F7-68B2-172A-1543DD27C45F}"/>
                </a:ext>
              </a:extLst>
            </p:cNvPr>
            <p:cNvSpPr/>
            <p:nvPr/>
          </p:nvSpPr>
          <p:spPr>
            <a:xfrm>
              <a:off x="6923329" y="3130255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ask: Authentication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Deepen your understanding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Look at your MFA setup: are the factors actually independent — or are “something you have” and “something you are” both stored on the same phone?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Challenge assumptions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If an attacker had a convincing deepfake of your CEO’s voice and called your helpdesk, which of your authentication or recovery processes would still hold up?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0" name="Progress Rail"/>
          <p:cNvSpPr txBox="1"/>
          <p:nvPr/>
        </p:nvSpPr>
        <p:spPr>
          <a:xfrm>
            <a:off x="7620500" y="414655"/>
            <a:ext cx="4000000" cy="370000"/>
          </a:xfrm>
          <a:prstGeom prst="rect">
            <a:avLst/>
          </a:prstGeom>
          <a:noFill/>
        </p:spPr>
        <p:txBody>
          <a:bodyPr anchor="t"/>
          <a:lstStyle/>
          <a:p>
            <a:pPr algn="r">
              <a:buNone/>
            </a:pPr>
            <a:r>
              <a:rPr lang="en-US" sz="1000" b="1" spc="150" dirty="0">
                <a:solidFill>
                  <a:schemeClr val="accent6"/>
                </a:solidFill>
                <a:latin typeface="+mn-lt"/>
              </a:rPr>
              <a:t>08 / 10 ·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187A-9983-294E-35A6-81B4111DD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A blue planet with dots and lines around it  AI-generated content may be incorrect.">
            <a:extLst>
              <a:ext uri="{FF2B5EF4-FFF2-40B4-BE49-F238E27FC236}">
                <a16:creationId xmlns:a16="http://schemas.microsoft.com/office/drawing/2014/main" id="{2014A851-8BEE-2D31-D198-0A4770494B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E45D2-318E-3034-7714-9BB4307F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900000"/>
            <a:ext cx="10500000" cy="1000000"/>
          </a:xfrm>
        </p:spPr>
        <p:txBody>
          <a:bodyPr/>
          <a:lstStyle/>
          <a:p>
            <a:r>
              <a:rPr lang="en-US" dirty="0"/>
              <a:t>Authorization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ABE1F-465D-8CB2-67D3-E230926D3218}"/>
              </a:ext>
            </a:extLst>
          </p:cNvPr>
          <p:cNvSpPr txBox="1"/>
          <p:nvPr/>
        </p:nvSpPr>
        <p:spPr>
          <a:xfrm>
            <a:off x="9459686" y="6456021"/>
            <a:ext cx="216081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#</a:t>
            </a:r>
            <a:r>
              <a:rPr lang="en-US" sz="1100" dirty="0" err="1">
                <a:solidFill>
                  <a:schemeClr val="bg1"/>
                </a:solidFill>
              </a:rPr>
              <a:t>identiverse</a:t>
            </a:r>
            <a:r>
              <a:rPr lang="en-US" sz="1100" dirty="0">
                <a:solidFill>
                  <a:schemeClr val="bg1"/>
                </a:solidFill>
              </a:rPr>
              <a:t>    |   </a:t>
            </a:r>
            <a:fld id="{59E8C269-FA72-7E4E-9714-C27CD671F9B2}" type="slidenum">
              <a:rPr lang="en-VN" sz="1100" smtClean="0">
                <a:solidFill>
                  <a:schemeClr val="bg1"/>
                </a:solidFill>
                <a:ea typeface="Calibri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lang="en-VN" sz="1100" dirty="0" err="1">
              <a:solidFill>
                <a:schemeClr val="bg1"/>
              </a:solidFill>
              <a:ea typeface="Calibri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C2A6D3-05C6-0ACD-920B-281380EF9C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9" b="139"/>
          <a:stretch/>
        </p:blipFill>
        <p:spPr>
          <a:xfrm>
            <a:off x="571500" y="6339524"/>
            <a:ext cx="1496325" cy="263323"/>
          </a:xfrm>
          <a:prstGeom prst="rect">
            <a:avLst/>
          </a:prstGeom>
        </p:spPr>
      </p:pic>
      <p:sp>
        <p:nvSpPr>
          <p:cNvPr id="60" name="TB60"/>
          <p:cNvSpPr txBox="1"/>
          <p:nvPr/>
        </p:nvSpPr>
        <p:spPr>
          <a:xfrm>
            <a:off x="571500" y="2520000"/>
            <a:ext cx="50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400" b="1" i="0" dirty="0">
                <a:solidFill>
                  <a:schemeClr val="accent6"/>
                </a:solidFill>
                <a:latin typeface="+mn-lt"/>
              </a:rPr>
              <a:t>SECTION 07</a:t>
            </a:r>
          </a:p>
        </p:txBody>
      </p:sp>
      <p:sp>
        <p:nvSpPr>
          <p:cNvPr id="61" name="TB61"/>
          <p:cNvSpPr txBox="1"/>
          <p:nvPr/>
        </p:nvSpPr>
        <p:spPr>
          <a:xfrm>
            <a:off x="571500" y="3980000"/>
            <a:ext cx="95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600" b="0" i="0" dirty="0">
                <a:solidFill>
                  <a:schemeClr val="bg1"/>
                </a:solidFill>
                <a:latin typeface="+mn-lt"/>
              </a:rPr>
              <a:t>“Now that I know you — where can you go?”</a:t>
            </a:r>
          </a:p>
        </p:txBody>
      </p:sp>
      <p:sp>
        <p:nvSpPr>
          <p:cNvPr id="62" name="TB62"/>
          <p:cNvSpPr txBox="1"/>
          <p:nvPr/>
        </p:nvSpPr>
        <p:spPr>
          <a:xfrm>
            <a:off x="8600000" y="1500000"/>
            <a:ext cx="3000000" cy="30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r">
              <a:buNone/>
            </a:pPr>
            <a:r>
              <a:rPr lang="en-US" sz="16000" b="1" i="0" dirty="0">
                <a:solidFill>
                  <a:schemeClr val="accent6">
                    <a:alpha val="14000"/>
                  </a:schemeClr>
                </a:solidFill>
                <a:latin typeface="+mj-lt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4024516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Authorization: inside the building</a:t>
            </a:r>
          </a:p>
        </p:txBody>
      </p:sp>
      <p:sp>
        <p:nvSpPr>
          <p:cNvPr id="51" name="TB51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Different badges, different access.</a:t>
            </a:r>
          </a:p>
        </p:txBody>
      </p:sp>
      <p:sp>
        <p:nvSpPr>
          <p:cNvPr id="60" name="tier"/>
          <p:cNvSpPr/>
          <p:nvPr/>
        </p:nvSpPr>
        <p:spPr>
          <a:xfrm>
            <a:off x="1200000" y="2050000"/>
            <a:ext cx="6800000" cy="1000000"/>
          </a:xfrm>
          <a:prstGeom prst="roundRect">
            <a:avLst>
              <a:gd name="adj" fmla="val 7000"/>
            </a:avLst>
          </a:prstGeom>
          <a:solidFill>
            <a:schemeClr val="accent3">
              <a:alpha val="16000"/>
            </a:schemeClr>
          </a:solidFill>
          <a:ln w="19050">
            <a:solidFill>
              <a:schemeClr val="accent3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61" name="TB61"/>
          <p:cNvSpPr txBox="1"/>
          <p:nvPr/>
        </p:nvSpPr>
        <p:spPr>
          <a:xfrm>
            <a:off x="1450000" y="2190000"/>
            <a:ext cx="17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1" i="0" dirty="0">
                <a:solidFill>
                  <a:schemeClr val="accent3"/>
                </a:solidFill>
                <a:latin typeface="+mj-lt"/>
              </a:rPr>
              <a:t>TIER 1</a:t>
            </a:r>
          </a:p>
        </p:txBody>
      </p:sp>
      <p:sp>
        <p:nvSpPr>
          <p:cNvPr id="62" name="TB62"/>
          <p:cNvSpPr txBox="1"/>
          <p:nvPr/>
        </p:nvSpPr>
        <p:spPr>
          <a:xfrm>
            <a:off x="3250000" y="2180000"/>
            <a:ext cx="31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1" i="0" dirty="0">
                <a:solidFill>
                  <a:schemeClr val="bg1"/>
                </a:solidFill>
                <a:latin typeface="+mj-lt"/>
              </a:rPr>
              <a:t>General admission</a:t>
            </a:r>
          </a:p>
        </p:txBody>
      </p:sp>
      <p:sp>
        <p:nvSpPr>
          <p:cNvPr id="63" name="TB63"/>
          <p:cNvSpPr txBox="1"/>
          <p:nvPr/>
        </p:nvSpPr>
        <p:spPr>
          <a:xfrm>
            <a:off x="3250000" y="2610000"/>
            <a:ext cx="4600000" cy="3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200" b="0" i="1" dirty="0">
                <a:solidFill>
                  <a:schemeClr val="bg1"/>
                </a:solidFill>
                <a:latin typeface="+mn-lt"/>
              </a:rPr>
              <a:t>Public galleries, gift shop, café</a:t>
            </a:r>
          </a:p>
        </p:txBody>
      </p:sp>
      <p:sp>
        <p:nvSpPr>
          <p:cNvPr id="64" name="tier"/>
          <p:cNvSpPr/>
          <p:nvPr/>
        </p:nvSpPr>
        <p:spPr>
          <a:xfrm>
            <a:off x="1200000" y="3240000"/>
            <a:ext cx="8200000" cy="1000000"/>
          </a:xfrm>
          <a:prstGeom prst="roundRect">
            <a:avLst>
              <a:gd name="adj" fmla="val 7000"/>
            </a:avLst>
          </a:prstGeom>
          <a:solidFill>
            <a:schemeClr val="accent6">
              <a:alpha val="16000"/>
            </a:schemeClr>
          </a:solidFill>
          <a:ln w="19050">
            <a:solidFill>
              <a:schemeClr val="accent6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65" name="TB65"/>
          <p:cNvSpPr txBox="1"/>
          <p:nvPr/>
        </p:nvSpPr>
        <p:spPr>
          <a:xfrm>
            <a:off x="1450000" y="3380000"/>
            <a:ext cx="17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1" i="0" dirty="0">
                <a:solidFill>
                  <a:schemeClr val="accent6"/>
                </a:solidFill>
                <a:latin typeface="+mj-lt"/>
              </a:rPr>
              <a:t>TIER 2</a:t>
            </a:r>
          </a:p>
        </p:txBody>
      </p:sp>
      <p:sp>
        <p:nvSpPr>
          <p:cNvPr id="66" name="TB66"/>
          <p:cNvSpPr txBox="1"/>
          <p:nvPr/>
        </p:nvSpPr>
        <p:spPr>
          <a:xfrm>
            <a:off x="3250000" y="3370000"/>
            <a:ext cx="31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1" i="0" dirty="0">
                <a:solidFill>
                  <a:schemeClr val="bg1"/>
                </a:solidFill>
                <a:latin typeface="+mj-lt"/>
              </a:rPr>
              <a:t>After-hours access</a:t>
            </a:r>
          </a:p>
        </p:txBody>
      </p:sp>
      <p:sp>
        <p:nvSpPr>
          <p:cNvPr id="67" name="TB67"/>
          <p:cNvSpPr txBox="1"/>
          <p:nvPr/>
        </p:nvSpPr>
        <p:spPr>
          <a:xfrm>
            <a:off x="3250000" y="3800000"/>
            <a:ext cx="6000000" cy="3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200" b="0" i="1" dirty="0">
                <a:solidFill>
                  <a:schemeClr val="bg1"/>
                </a:solidFill>
                <a:latin typeface="+mn-lt"/>
              </a:rPr>
              <a:t>adds: private events, research library</a:t>
            </a:r>
          </a:p>
        </p:txBody>
      </p:sp>
      <p:sp>
        <p:nvSpPr>
          <p:cNvPr id="68" name="tier"/>
          <p:cNvSpPr/>
          <p:nvPr/>
        </p:nvSpPr>
        <p:spPr>
          <a:xfrm>
            <a:off x="1200000" y="4430000"/>
            <a:ext cx="9600000" cy="1000000"/>
          </a:xfrm>
          <a:prstGeom prst="roundRect">
            <a:avLst>
              <a:gd name="adj" fmla="val 7000"/>
            </a:avLst>
          </a:prstGeom>
          <a:solidFill>
            <a:schemeClr val="accent1">
              <a:alpha val="16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69" name="TB69"/>
          <p:cNvSpPr txBox="1"/>
          <p:nvPr/>
        </p:nvSpPr>
        <p:spPr>
          <a:xfrm>
            <a:off x="1450000" y="4570000"/>
            <a:ext cx="17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1" i="0" dirty="0">
                <a:solidFill>
                  <a:schemeClr val="accent1"/>
                </a:solidFill>
                <a:latin typeface="+mj-lt"/>
              </a:rPr>
              <a:t>TIER 3</a:t>
            </a:r>
          </a:p>
        </p:txBody>
      </p:sp>
      <p:sp>
        <p:nvSpPr>
          <p:cNvPr id="70" name="TB70"/>
          <p:cNvSpPr txBox="1"/>
          <p:nvPr/>
        </p:nvSpPr>
        <p:spPr>
          <a:xfrm>
            <a:off x="3250000" y="4560000"/>
            <a:ext cx="31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1" i="0" dirty="0">
                <a:solidFill>
                  <a:schemeClr val="bg1"/>
                </a:solidFill>
                <a:latin typeface="+mj-lt"/>
              </a:rPr>
              <a:t>Conservation lab access</a:t>
            </a:r>
          </a:p>
        </p:txBody>
      </p:sp>
      <p:sp>
        <p:nvSpPr>
          <p:cNvPr id="71" name="TB71"/>
          <p:cNvSpPr txBox="1"/>
          <p:nvPr/>
        </p:nvSpPr>
        <p:spPr>
          <a:xfrm>
            <a:off x="3250000" y="4990000"/>
            <a:ext cx="7400000" cy="3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200" b="0" i="1" dirty="0">
                <a:solidFill>
                  <a:schemeClr val="bg1"/>
                </a:solidFill>
                <a:latin typeface="+mn-lt"/>
              </a:rPr>
              <a:t>adds: behind-the-scenes, sensitive collections, the actual artworks</a:t>
            </a:r>
          </a:p>
        </p:txBody>
      </p:sp>
      <p:sp>
        <p:nvSpPr>
          <p:cNvPr id="95" name="TB95"/>
          <p:cNvSpPr txBox="1"/>
          <p:nvPr/>
        </p:nvSpPr>
        <p:spPr>
          <a:xfrm>
            <a:off x="1200000" y="5660000"/>
            <a:ext cx="9800000" cy="6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400" b="0" i="1" dirty="0">
                <a:solidFill>
                  <a:schemeClr val="accent3"/>
                </a:solidFill>
                <a:latin typeface="+mn-lt"/>
              </a:rPr>
              <a:t>Coarse-grained (which areas you can enter) and fine-grained (what you can do once inside) — both are authorization.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2600" dirty="0">
                <a:solidFill>
                  <a:schemeClr val="bg1"/>
                </a:solidFill>
                <a:latin typeface="+mj-lt"/>
              </a:rPr>
              <a:t>How an authorization decision happens</a:t>
            </a:r>
          </a:p>
        </p:txBody>
      </p:sp>
      <p:sp>
        <p:nvSpPr>
          <p:cNvPr id="51" name="TB51"/>
          <p:cNvSpPr txBox="1"/>
          <p:nvPr/>
        </p:nvSpPr>
        <p:spPr>
          <a:xfrm>
            <a:off x="571500" y="118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400" b="0" i="1" dirty="0">
                <a:solidFill>
                  <a:schemeClr val="accent6"/>
                </a:solidFill>
                <a:latin typeface="+mn-lt"/>
              </a:rPr>
              <a:t>The pattern behind RBAC, ABAC, PBAC — and every modern authorization framework.</a:t>
            </a:r>
          </a:p>
        </p:txBody>
      </p:sp>
      <p:sp>
        <p:nvSpPr>
          <p:cNvPr id="60" name="bx"/>
          <p:cNvSpPr/>
          <p:nvPr/>
        </p:nvSpPr>
        <p:spPr>
          <a:xfrm>
            <a:off x="1450000" y="3050000"/>
            <a:ext cx="2500000" cy="1450000"/>
          </a:xfrm>
          <a:prstGeom prst="roundRect">
            <a:avLst>
              <a:gd name="adj" fmla="val 8000"/>
            </a:avLst>
          </a:prstGeom>
          <a:solidFill>
            <a:schemeClr val="accent6">
              <a:alpha val="18000"/>
            </a:schemeClr>
          </a:solidFill>
          <a:ln w="22225">
            <a:solidFill>
              <a:schemeClr val="accent6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en-US" sz="2400" b="1" dirty="0">
                <a:solidFill>
                  <a:schemeClr val="accent6"/>
                </a:solidFill>
                <a:latin typeface="+mj-lt"/>
              </a:rPr>
              <a:t>PEP</a:t>
            </a:r>
          </a:p>
          <a:p>
            <a:pPr algn="ctr">
              <a:buNone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Policy Enforcement</a:t>
            </a:r>
          </a:p>
        </p:txBody>
      </p:sp>
      <p:sp>
        <p:nvSpPr>
          <p:cNvPr id="63" name="bx"/>
          <p:cNvSpPr/>
          <p:nvPr/>
        </p:nvSpPr>
        <p:spPr>
          <a:xfrm>
            <a:off x="4846000" y="3050000"/>
            <a:ext cx="2500000" cy="1450000"/>
          </a:xfrm>
          <a:prstGeom prst="roundRect">
            <a:avLst>
              <a:gd name="adj" fmla="val 8000"/>
            </a:avLst>
          </a:prstGeom>
          <a:solidFill>
            <a:schemeClr val="accent1">
              <a:alpha val="18000"/>
            </a:schemeClr>
          </a:solidFill>
          <a:ln w="22225">
            <a:solidFill>
              <a:schemeClr val="accent1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PDP</a:t>
            </a:r>
          </a:p>
          <a:p>
            <a:pPr algn="ctr">
              <a:buNone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Policy Decision</a:t>
            </a:r>
          </a:p>
        </p:txBody>
      </p:sp>
      <p:sp>
        <p:nvSpPr>
          <p:cNvPr id="66" name="bx"/>
          <p:cNvSpPr/>
          <p:nvPr/>
        </p:nvSpPr>
        <p:spPr>
          <a:xfrm>
            <a:off x="8242000" y="3050000"/>
            <a:ext cx="2500000" cy="1450000"/>
          </a:xfrm>
          <a:prstGeom prst="roundRect">
            <a:avLst>
              <a:gd name="adj" fmla="val 8000"/>
            </a:avLst>
          </a:prstGeom>
          <a:solidFill>
            <a:schemeClr val="accent2">
              <a:alpha val="18000"/>
            </a:schemeClr>
          </a:solidFill>
          <a:ln w="22225">
            <a:solidFill>
              <a:schemeClr val="accent2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PAP</a:t>
            </a:r>
          </a:p>
          <a:p>
            <a:pPr algn="ctr">
              <a:buNone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Policy Administration</a:t>
            </a:r>
          </a:p>
        </p:txBody>
      </p:sp>
      <p:sp>
        <p:nvSpPr>
          <p:cNvPr id="69" name="bx"/>
          <p:cNvSpPr/>
          <p:nvPr/>
        </p:nvSpPr>
        <p:spPr>
          <a:xfrm>
            <a:off x="4846000" y="5150000"/>
            <a:ext cx="2500000" cy="1080000"/>
          </a:xfrm>
          <a:prstGeom prst="roundRect">
            <a:avLst>
              <a:gd name="adj" fmla="val 8000"/>
            </a:avLst>
          </a:prstGeom>
          <a:solidFill>
            <a:schemeClr val="accent3">
              <a:alpha val="18000"/>
            </a:schemeClr>
          </a:solidFill>
          <a:ln w="22225">
            <a:solidFill>
              <a:schemeClr val="accent3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en-US" sz="2400" b="1" dirty="0">
                <a:solidFill>
                  <a:schemeClr val="accent3"/>
                </a:solidFill>
                <a:latin typeface="+mj-lt"/>
              </a:rPr>
              <a:t>PIPs</a:t>
            </a:r>
          </a:p>
          <a:p>
            <a:pPr algn="ctr">
              <a:buNone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Policy Information</a:t>
            </a:r>
          </a:p>
        </p:txBody>
      </p:sp>
      <p:sp>
        <p:nvSpPr>
          <p:cNvPr id="72" name="TB72"/>
          <p:cNvSpPr txBox="1"/>
          <p:nvPr/>
        </p:nvSpPr>
        <p:spPr>
          <a:xfrm>
            <a:off x="554000" y="3439800"/>
            <a:ext cx="820000" cy="40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>
              <a:buNone/>
            </a:pPr>
            <a:r>
              <a:rPr lang="en-US" sz="1200" b="1" i="1" dirty="0">
                <a:solidFill>
                  <a:schemeClr val="bg1"/>
                </a:solidFill>
                <a:latin typeface="+mn-lt"/>
              </a:rPr>
              <a:t>request</a:t>
            </a:r>
          </a:p>
        </p:txBody>
      </p:sp>
      <p:sp>
        <p:nvSpPr>
          <p:cNvPr id="73" name="ar"/>
          <p:cNvSpPr/>
          <p:nvPr/>
        </p:nvSpPr>
        <p:spPr>
          <a:xfrm>
            <a:off x="560000" y="3705000"/>
            <a:ext cx="820000" cy="150000"/>
          </a:xfrm>
          <a:prstGeom prst="rightArrow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4" name="ar"/>
          <p:cNvSpPr/>
          <p:nvPr/>
        </p:nvSpPr>
        <p:spPr>
          <a:xfrm>
            <a:off x="4010000" y="3685000"/>
            <a:ext cx="776000" cy="180000"/>
          </a:xfrm>
          <a:prstGeom prst="leftRightArrow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5" name="ar"/>
          <p:cNvSpPr/>
          <p:nvPr/>
        </p:nvSpPr>
        <p:spPr>
          <a:xfrm>
            <a:off x="7406000" y="3685000"/>
            <a:ext cx="776000" cy="180000"/>
          </a:xfrm>
          <a:prstGeom prst="leftArrow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6" name="ar"/>
          <p:cNvSpPr/>
          <p:nvPr/>
        </p:nvSpPr>
        <p:spPr>
          <a:xfrm>
            <a:off x="6006000" y="4540000"/>
            <a:ext cx="180000" cy="570000"/>
          </a:xfrm>
          <a:prstGeom prst="upArrow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0" name="TB80"/>
          <p:cNvSpPr txBox="1"/>
          <p:nvPr/>
        </p:nvSpPr>
        <p:spPr>
          <a:xfrm>
            <a:off x="1450000" y="4530000"/>
            <a:ext cx="2500000" cy="3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1050" b="0" i="1" dirty="0">
                <a:solidFill>
                  <a:schemeClr val="bg1"/>
                </a:solidFill>
                <a:latin typeface="+mn-lt"/>
              </a:rPr>
              <a:t>the door — grants or denies</a:t>
            </a:r>
          </a:p>
        </p:txBody>
      </p:sp>
      <p:sp>
        <p:nvSpPr>
          <p:cNvPr id="81" name="TB81"/>
          <p:cNvSpPr txBox="1"/>
          <p:nvPr/>
        </p:nvSpPr>
        <p:spPr>
          <a:xfrm>
            <a:off x="8242000" y="4530000"/>
            <a:ext cx="2500000" cy="3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1050" b="0" i="1" dirty="0">
                <a:solidFill>
                  <a:schemeClr val="bg1"/>
                </a:solidFill>
                <a:latin typeface="+mn-lt"/>
              </a:rPr>
              <a:t>where policies are written</a:t>
            </a:r>
          </a:p>
        </p:txBody>
      </p:sp>
      <p:sp>
        <p:nvSpPr>
          <p:cNvPr id="82" name="TB82"/>
          <p:cNvSpPr txBox="1"/>
          <p:nvPr/>
        </p:nvSpPr>
        <p:spPr>
          <a:xfrm>
            <a:off x="7596000" y="5350000"/>
            <a:ext cx="26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050" b="0" i="1" dirty="0">
                <a:solidFill>
                  <a:schemeClr val="bg1"/>
                </a:solidFill>
                <a:latin typeface="+mn-lt"/>
              </a:rPr>
              <a:t>attributes feed the decision</a:t>
            </a:r>
          </a:p>
        </p:txBody>
      </p:sp>
      <p:sp>
        <p:nvSpPr>
          <p:cNvPr id="95" name="TB95"/>
          <p:cNvSpPr txBox="1"/>
          <p:nvPr/>
        </p:nvSpPr>
        <p:spPr>
          <a:xfrm>
            <a:off x="571500" y="6300000"/>
            <a:ext cx="11049000" cy="4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1400" b="0" i="1" dirty="0">
                <a:solidFill>
                  <a:schemeClr val="accent3"/>
                </a:solidFill>
                <a:latin typeface="+mn-lt"/>
              </a:rPr>
              <a:t>Vendors will show you complex diagrams. The core pattern is mostly these four.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ask: Authorization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Deepen your understanding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Where are your authorization decisions made — inline in each application, or through an externalized decision service? How do you keep policies consistent across them?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Challenge assumptions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When a vendor says their product “does RBAC” or “does ABAC” — do you know whether they built externalized authorization, or just hardcoded some role checks?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0" name="Progress Rail"/>
          <p:cNvSpPr txBox="1"/>
          <p:nvPr/>
        </p:nvSpPr>
        <p:spPr>
          <a:xfrm>
            <a:off x="7620500" y="414655"/>
            <a:ext cx="4000000" cy="370000"/>
          </a:xfrm>
          <a:prstGeom prst="rect">
            <a:avLst/>
          </a:prstGeom>
          <a:noFill/>
        </p:spPr>
        <p:txBody>
          <a:bodyPr anchor="t"/>
          <a:lstStyle/>
          <a:p>
            <a:pPr algn="r">
              <a:buNone/>
            </a:pPr>
            <a:r>
              <a:rPr lang="en-US" sz="1000" b="1" spc="150" dirty="0">
                <a:solidFill>
                  <a:schemeClr val="accent6"/>
                </a:solidFill>
                <a:latin typeface="+mn-lt"/>
              </a:rPr>
              <a:t>09 / 10 · AUTHORIZATION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187A-9983-294E-35A6-81B4111DD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A blue planet with dots and lines around it  AI-generated content may be incorrect.">
            <a:extLst>
              <a:ext uri="{FF2B5EF4-FFF2-40B4-BE49-F238E27FC236}">
                <a16:creationId xmlns:a16="http://schemas.microsoft.com/office/drawing/2014/main" id="{2014A851-8BEE-2D31-D198-0A4770494B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E45D2-318E-3034-7714-9BB4307F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900000"/>
            <a:ext cx="10500000" cy="1000000"/>
          </a:xfrm>
        </p:spPr>
        <p:txBody>
          <a:bodyPr/>
          <a:lstStyle/>
          <a:p>
            <a:r>
              <a:rPr lang="en-US" dirty="0"/>
              <a:t>AI &amp; Identity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ABE1F-465D-8CB2-67D3-E230926D3218}"/>
              </a:ext>
            </a:extLst>
          </p:cNvPr>
          <p:cNvSpPr txBox="1"/>
          <p:nvPr/>
        </p:nvSpPr>
        <p:spPr>
          <a:xfrm>
            <a:off x="9459686" y="6456021"/>
            <a:ext cx="216081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#</a:t>
            </a:r>
            <a:r>
              <a:rPr lang="en-US" sz="1100" dirty="0" err="1">
                <a:solidFill>
                  <a:schemeClr val="bg1"/>
                </a:solidFill>
              </a:rPr>
              <a:t>identiverse</a:t>
            </a:r>
            <a:r>
              <a:rPr lang="en-US" sz="1100" dirty="0">
                <a:solidFill>
                  <a:schemeClr val="bg1"/>
                </a:solidFill>
              </a:rPr>
              <a:t>    |   </a:t>
            </a:r>
            <a:fld id="{59E8C269-FA72-7E4E-9714-C27CD671F9B2}" type="slidenum">
              <a:rPr lang="en-VN" sz="1100" smtClean="0">
                <a:solidFill>
                  <a:schemeClr val="bg1"/>
                </a:solidFill>
                <a:ea typeface="Calibri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lang="en-VN" sz="1100" dirty="0" err="1">
              <a:solidFill>
                <a:schemeClr val="bg1"/>
              </a:solidFill>
              <a:ea typeface="Calibri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C2A6D3-05C6-0ACD-920B-281380EF9C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9" b="139"/>
          <a:stretch/>
        </p:blipFill>
        <p:spPr>
          <a:xfrm>
            <a:off x="571500" y="6339524"/>
            <a:ext cx="1496325" cy="263323"/>
          </a:xfrm>
          <a:prstGeom prst="rect">
            <a:avLst/>
          </a:prstGeom>
        </p:spPr>
      </p:pic>
      <p:sp>
        <p:nvSpPr>
          <p:cNvPr id="60" name="TB60"/>
          <p:cNvSpPr txBox="1"/>
          <p:nvPr/>
        </p:nvSpPr>
        <p:spPr>
          <a:xfrm>
            <a:off x="571500" y="2520000"/>
            <a:ext cx="50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400" b="1" i="0" dirty="0">
                <a:solidFill>
                  <a:schemeClr val="accent6"/>
                </a:solidFill>
                <a:latin typeface="+mn-lt"/>
              </a:rPr>
              <a:t>SECTION 08</a:t>
            </a:r>
          </a:p>
        </p:txBody>
      </p:sp>
      <p:sp>
        <p:nvSpPr>
          <p:cNvPr id="61" name="TB61"/>
          <p:cNvSpPr txBox="1"/>
          <p:nvPr/>
        </p:nvSpPr>
        <p:spPr>
          <a:xfrm>
            <a:off x="571500" y="3980000"/>
            <a:ext cx="98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600" b="0" i="0" dirty="0">
                <a:solidFill>
                  <a:schemeClr val="bg1"/>
                </a:solidFill>
                <a:latin typeface="+mn-lt"/>
              </a:rPr>
              <a:t>A new class of subject — agents that act on our behalf.</a:t>
            </a:r>
          </a:p>
        </p:txBody>
      </p:sp>
      <p:sp>
        <p:nvSpPr>
          <p:cNvPr id="62" name="TB62"/>
          <p:cNvSpPr txBox="1"/>
          <p:nvPr/>
        </p:nvSpPr>
        <p:spPr>
          <a:xfrm>
            <a:off x="8600000" y="1500000"/>
            <a:ext cx="3000000" cy="30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r">
              <a:buNone/>
            </a:pPr>
            <a:r>
              <a:rPr lang="en-US" sz="16000" b="1" i="0" dirty="0">
                <a:solidFill>
                  <a:schemeClr val="accent6">
                    <a:alpha val="14000"/>
                  </a:schemeClr>
                </a:solidFill>
                <a:latin typeface="+mj-lt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4024516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is an identity problem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A new subject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Agents request access. They need identities, credentials, and authorization — like every other actor in your environment.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A new tool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Agents help make identity decisions: spotting anomalies, suggesting roles, drafting access reviews.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D028A1-DA41-B21F-E60A-9062CC606212}"/>
              </a:ext>
            </a:extLst>
          </p:cNvPr>
          <p:cNvSpPr txBox="1"/>
          <p:nvPr/>
        </p:nvSpPr>
        <p:spPr>
          <a:xfrm>
            <a:off x="6236122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A new threat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FAE032-566C-18EE-7B90-0015850B5231}"/>
              </a:ext>
            </a:extLst>
          </p:cNvPr>
          <p:cNvSpPr txBox="1"/>
          <p:nvPr/>
        </p:nvSpPr>
        <p:spPr>
          <a:xfrm>
            <a:off x="6236122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Agents impersonate. Deepfakes, voice cloning, AI-generated phishing — the trust mechanisms you just learned about are under pressure.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2575DE-7B68-9ABF-E7B4-6EEAACDB8EA0}"/>
              </a:ext>
            </a:extLst>
          </p:cNvPr>
          <p:cNvSpPr/>
          <p:nvPr/>
        </p:nvSpPr>
        <p:spPr bwMode="auto">
          <a:xfrm>
            <a:off x="6236122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C8EF26-D67F-8CF4-AA74-AE1790DAADB7}"/>
              </a:ext>
            </a:extLst>
          </p:cNvPr>
          <p:cNvGrpSpPr/>
          <p:nvPr/>
        </p:nvGrpSpPr>
        <p:grpSpPr>
          <a:xfrm>
            <a:off x="6472861" y="1928695"/>
            <a:ext cx="190568" cy="190493"/>
            <a:chOff x="6856544" y="3054095"/>
            <a:chExt cx="190568" cy="19049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44C111-F136-A3BC-4B4F-9FD787DDB3DB}"/>
                </a:ext>
              </a:extLst>
            </p:cNvPr>
            <p:cNvSpPr/>
            <p:nvPr/>
          </p:nvSpPr>
          <p:spPr>
            <a:xfrm>
              <a:off x="6856544" y="3054095"/>
              <a:ext cx="190568" cy="190493"/>
            </a:xfrm>
            <a:custGeom>
              <a:avLst/>
              <a:gdLst>
                <a:gd name="connsiteX0" fmla="*/ 17730 w 190568"/>
                <a:gd name="connsiteY0" fmla="*/ 63015 h 190493"/>
                <a:gd name="connsiteX1" fmla="*/ 46668 w 190568"/>
                <a:gd name="connsiteY1" fmla="*/ 17563 h 190493"/>
                <a:gd name="connsiteX2" fmla="*/ 63260 w 190568"/>
                <a:gd name="connsiteY2" fmla="*/ 17580 h 190493"/>
                <a:gd name="connsiteX3" fmla="*/ 115884 w 190568"/>
                <a:gd name="connsiteY3" fmla="*/ 6006 h 190493"/>
                <a:gd name="connsiteX4" fmla="*/ 127458 w 190568"/>
                <a:gd name="connsiteY4" fmla="*/ 17580 h 190493"/>
                <a:gd name="connsiteX5" fmla="*/ 172988 w 190568"/>
                <a:gd name="connsiteY5" fmla="*/ 46395 h 190493"/>
                <a:gd name="connsiteX6" fmla="*/ 172988 w 190568"/>
                <a:gd name="connsiteY6" fmla="*/ 63110 h 190493"/>
                <a:gd name="connsiteX7" fmla="*/ 184563 w 190568"/>
                <a:gd name="connsiteY7" fmla="*/ 115734 h 190493"/>
                <a:gd name="connsiteX8" fmla="*/ 172988 w 190568"/>
                <a:gd name="connsiteY8" fmla="*/ 127308 h 190493"/>
                <a:gd name="connsiteX9" fmla="*/ 144146 w 190568"/>
                <a:gd name="connsiteY9" fmla="*/ 172821 h 190493"/>
                <a:gd name="connsiteX10" fmla="*/ 127554 w 190568"/>
                <a:gd name="connsiteY10" fmla="*/ 172838 h 190493"/>
                <a:gd name="connsiteX11" fmla="*/ 74957 w 190568"/>
                <a:gd name="connsiteY11" fmla="*/ 184536 h 190493"/>
                <a:gd name="connsiteX12" fmla="*/ 63260 w 190568"/>
                <a:gd name="connsiteY12" fmla="*/ 172838 h 190493"/>
                <a:gd name="connsiteX13" fmla="*/ 17748 w 190568"/>
                <a:gd name="connsiteY13" fmla="*/ 143996 h 190493"/>
                <a:gd name="connsiteX14" fmla="*/ 17730 w 190568"/>
                <a:gd name="connsiteY14" fmla="*/ 127404 h 190493"/>
                <a:gd name="connsiteX15" fmla="*/ 5910 w 190568"/>
                <a:gd name="connsiteY15" fmla="*/ 74835 h 190493"/>
                <a:gd name="connsiteX16" fmla="*/ 17730 w 190568"/>
                <a:gd name="connsiteY16" fmla="*/ 63015 h 19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68" h="190493">
                  <a:moveTo>
                    <a:pt x="17730" y="63015"/>
                  </a:moveTo>
                  <a:cubicBezTo>
                    <a:pt x="13170" y="42473"/>
                    <a:pt x="26126" y="22123"/>
                    <a:pt x="46668" y="17563"/>
                  </a:cubicBezTo>
                  <a:cubicBezTo>
                    <a:pt x="52133" y="16350"/>
                    <a:pt x="57798" y="16356"/>
                    <a:pt x="63260" y="17580"/>
                  </a:cubicBezTo>
                  <a:cubicBezTo>
                    <a:pt x="74595" y="-148"/>
                    <a:pt x="98156" y="-5330"/>
                    <a:pt x="115884" y="6006"/>
                  </a:cubicBezTo>
                  <a:cubicBezTo>
                    <a:pt x="120535" y="8980"/>
                    <a:pt x="124485" y="12929"/>
                    <a:pt x="127458" y="17580"/>
                  </a:cubicBezTo>
                  <a:cubicBezTo>
                    <a:pt x="147988" y="12965"/>
                    <a:pt x="168372" y="25866"/>
                    <a:pt x="172988" y="46395"/>
                  </a:cubicBezTo>
                  <a:cubicBezTo>
                    <a:pt x="174225" y="51898"/>
                    <a:pt x="174225" y="57607"/>
                    <a:pt x="172988" y="63110"/>
                  </a:cubicBezTo>
                  <a:cubicBezTo>
                    <a:pt x="190716" y="74445"/>
                    <a:pt x="195898" y="98006"/>
                    <a:pt x="184563" y="115734"/>
                  </a:cubicBezTo>
                  <a:cubicBezTo>
                    <a:pt x="181589" y="120385"/>
                    <a:pt x="177639" y="124335"/>
                    <a:pt x="172988" y="127308"/>
                  </a:cubicBezTo>
                  <a:cubicBezTo>
                    <a:pt x="177591" y="147840"/>
                    <a:pt x="164678" y="168217"/>
                    <a:pt x="144146" y="172821"/>
                  </a:cubicBezTo>
                  <a:cubicBezTo>
                    <a:pt x="138684" y="174045"/>
                    <a:pt x="133018" y="174051"/>
                    <a:pt x="127554" y="172838"/>
                  </a:cubicBezTo>
                  <a:cubicBezTo>
                    <a:pt x="116260" y="190592"/>
                    <a:pt x="92711" y="195829"/>
                    <a:pt x="74957" y="184536"/>
                  </a:cubicBezTo>
                  <a:cubicBezTo>
                    <a:pt x="70248" y="181540"/>
                    <a:pt x="66255" y="177547"/>
                    <a:pt x="63260" y="172838"/>
                  </a:cubicBezTo>
                  <a:cubicBezTo>
                    <a:pt x="42727" y="177441"/>
                    <a:pt x="22351" y="164528"/>
                    <a:pt x="17748" y="143996"/>
                  </a:cubicBezTo>
                  <a:cubicBezTo>
                    <a:pt x="16523" y="138534"/>
                    <a:pt x="16517" y="132868"/>
                    <a:pt x="17730" y="127404"/>
                  </a:cubicBezTo>
                  <a:cubicBezTo>
                    <a:pt x="-50" y="116151"/>
                    <a:pt x="-5342" y="92615"/>
                    <a:pt x="5910" y="74835"/>
                  </a:cubicBezTo>
                  <a:cubicBezTo>
                    <a:pt x="8927" y="70068"/>
                    <a:pt x="12964" y="66031"/>
                    <a:pt x="17730" y="63015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7F7984E-F4F7-68B2-172A-1543DD27C45F}"/>
                </a:ext>
              </a:extLst>
            </p:cNvPr>
            <p:cNvSpPr/>
            <p:nvPr/>
          </p:nvSpPr>
          <p:spPr>
            <a:xfrm>
              <a:off x="6923329" y="3130255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5" name="TB95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Not a rip-and-replace. An extension of what you already know.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187A-9983-294E-35A6-81B4111DD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A blue planet with dots and lines around it  AI-generated content may be incorrect.">
            <a:extLst>
              <a:ext uri="{FF2B5EF4-FFF2-40B4-BE49-F238E27FC236}">
                <a16:creationId xmlns:a16="http://schemas.microsoft.com/office/drawing/2014/main" id="{2014A851-8BEE-2D31-D198-0A4770494B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0" name="Section Number"/>
          <p:cNvSpPr txBox="1"/>
          <p:nvPr/>
        </p:nvSpPr>
        <p:spPr>
          <a:xfrm>
            <a:off x="8001000" y="1750000"/>
            <a:ext cx="3500000" cy="260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buNone/>
            </a:pPr>
            <a:r>
              <a:rPr lang="en-US" sz="24000" b="0" dirty="0">
                <a:solidFill>
                  <a:schemeClr val="accent6">
                    <a:alpha val="22000"/>
                  </a:schemeClr>
                </a:solidFill>
                <a:latin typeface="+mj-lt"/>
              </a:rPr>
              <a:t>01</a:t>
            </a:r>
          </a:p>
        </p:txBody>
      </p:sp>
      <p:sp>
        <p:nvSpPr>
          <p:cNvPr id="21" name="Eyebrow"/>
          <p:cNvSpPr txBox="1"/>
          <p:nvPr/>
        </p:nvSpPr>
        <p:spPr>
          <a:xfrm>
            <a:off x="857250" y="2470000"/>
            <a:ext cx="5410200" cy="350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buNone/>
            </a:pPr>
            <a:r>
              <a:rPr lang="en-US" sz="1400" b="1" spc="300" dirty="0">
                <a:solidFill>
                  <a:schemeClr val="accent6"/>
                </a:solidFill>
                <a:latin typeface="+mn-lt"/>
              </a:rPr>
              <a:t>SECTION 01</a:t>
            </a:r>
          </a:p>
        </p:txBody>
      </p:sp>
      <p:sp>
        <p:nvSpPr>
          <p:cNvPr id="22" name="Subtitle"/>
          <p:cNvSpPr txBox="1"/>
          <p:nvPr/>
        </p:nvSpPr>
        <p:spPr>
          <a:xfrm>
            <a:off x="857250" y="3990000"/>
            <a:ext cx="5410200" cy="520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None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Why identity matters — and what we even call 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E45D2-318E-3034-7714-9BB4307F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Acronyms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ABE1F-465D-8CB2-67D3-E230926D3218}"/>
              </a:ext>
            </a:extLst>
          </p:cNvPr>
          <p:cNvSpPr txBox="1"/>
          <p:nvPr/>
        </p:nvSpPr>
        <p:spPr>
          <a:xfrm>
            <a:off x="9459686" y="6456021"/>
            <a:ext cx="216081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#</a:t>
            </a:r>
            <a:r>
              <a:rPr lang="en-US" sz="1100" dirty="0" err="1">
                <a:solidFill>
                  <a:schemeClr val="bg1"/>
                </a:solidFill>
              </a:rPr>
              <a:t>identiverse</a:t>
            </a:r>
            <a:r>
              <a:rPr lang="en-US" sz="1100" dirty="0">
                <a:solidFill>
                  <a:schemeClr val="bg1"/>
                </a:solidFill>
              </a:rPr>
              <a:t>    |   </a:t>
            </a:r>
            <a:fld id="{59E8C269-FA72-7E4E-9714-C27CD671F9B2}" type="slidenum">
              <a:rPr lang="en-VN" sz="1100" smtClean="0">
                <a:solidFill>
                  <a:schemeClr val="bg1"/>
                </a:solidFill>
                <a:ea typeface="Calibri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lang="en-VN" sz="1100" dirty="0" err="1">
              <a:solidFill>
                <a:schemeClr val="bg1"/>
              </a:solidFill>
              <a:ea typeface="Calibri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C2A6D3-05C6-0ACD-920B-281380EF9C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9" b="139"/>
          <a:stretch/>
        </p:blipFill>
        <p:spPr>
          <a:xfrm>
            <a:off x="571500" y="6339524"/>
            <a:ext cx="1496325" cy="2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516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D467-5AC9-C8B0-4F16-DAEBECCE9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C758-8310-9768-E8CE-1554D89C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need sponsors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DF6D85-7838-EC6D-E73E-D193AED757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0" y="2330000"/>
            <a:ext cx="5250000" cy="2900000"/>
          </a:xfrm>
        </p:spPr>
        <p:txBody>
          <a:bodyPr/>
          <a:lstStyle/>
          <a:p>
            <a:pPr>
              <a:buNone/>
            </a:pPr>
            <a:r>
              <a:rPr lang="en-US" dirty="0"/>
              <a:t>AI agents proliferate fast — estimates suggest 50 per human user in some organizations.</a:t>
            </a:r>
          </a:p>
          <a:p>
            <a:pPr>
              <a:buNone/>
            </a:pPr>
            <a:r>
              <a:rPr lang="en-US" dirty="0"/>
              <a:t>Many were spun up by developers, never registered, with no named owner.</a:t>
            </a:r>
          </a:p>
          <a:p>
            <a:pPr>
              <a:buNone/>
            </a:pPr>
            <a:r>
              <a:rPr lang="en-US" dirty="0"/>
              <a:t>We’ve seen this movie before — the ghost account problem at machine speed.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77F31A-9E07-E18D-2B8B-A33A0450E2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0000" y="2330000"/>
            <a:ext cx="5250000" cy="2900000"/>
          </a:xfrm>
        </p:spPr>
        <p:txBody>
          <a:bodyPr/>
          <a:lstStyle/>
          <a:p>
            <a:pPr>
              <a:buNone/>
            </a:pPr>
            <a:r>
              <a:rPr lang="en-US" dirty="0"/>
              <a:t>Every agent gets a human sponsor — a named, accountable owner.</a:t>
            </a:r>
          </a:p>
          <a:p>
            <a:pPr>
              <a:buNone/>
            </a:pPr>
            <a:r>
              <a:rPr lang="en-US" dirty="0"/>
              <a:t>Ownership is assigned at creation, not after the fact.</a:t>
            </a:r>
          </a:p>
          <a:p>
            <a:pPr>
              <a:buNone/>
            </a:pPr>
            <a:r>
              <a:rPr lang="en-US" dirty="0"/>
              <a:t>When the sponsor leaves, ownership transfers — like any inherited responsibility.</a:t>
            </a:r>
          </a:p>
          <a:p>
            <a:pPr>
              <a:buNone/>
            </a:pPr>
            <a:r>
              <a:rPr lang="en-US" dirty="0"/>
              <a:t>Without this, you can’t answer the accountability question.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59CB84-50F6-D524-9281-529A95064E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5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THE PROBLEM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3A7243-F72C-B025-BE34-B800CFFEFD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THE EMERGING ANSWER</a:t>
            </a:r>
          </a:p>
        </p:txBody>
      </p:sp>
      <p:sp>
        <p:nvSpPr>
          <p:cNvPr id="95" name="TB95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Remember “ghost accounts” from earlier? Now imagine them deciding things.</a:t>
            </a:r>
          </a:p>
        </p:txBody>
      </p:sp>
    </p:spTree>
    <p:extLst>
      <p:ext uri="{BB962C8B-B14F-4D97-AF65-F5344CB8AC3E}">
        <p14:creationId xmlns:p14="http://schemas.microsoft.com/office/powerpoint/2010/main" val="3525131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D467-5AC9-C8B0-4F16-DAEBECCE9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C758-8310-9768-E8CE-1554D89C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 lifecycle, new entity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DF6D85-7838-EC6D-E73E-D193AED757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0" y="2330000"/>
            <a:ext cx="5250000" cy="3950000"/>
          </a:xfrm>
        </p:spPr>
        <p:txBody>
          <a:bodyPr/>
          <a:lstStyle/>
          <a:p>
            <a:pPr>
              <a:buNone/>
            </a:pPr>
            <a:r>
              <a:rPr lang="en-US" i="1" dirty="0">
                <a:solidFill>
                  <a:schemeClr val="accent6"/>
                </a:solidFill>
              </a:rPr>
              <a:t>you just learned this</a:t>
            </a:r>
          </a:p>
          <a:p>
            <a:pPr>
              <a:buNone/>
            </a:pPr>
            <a:r>
              <a:rPr lang="en-US" dirty="0"/>
              <a:t>JOINER — onboarded by HR.</a:t>
            </a:r>
          </a:p>
          <a:p>
            <a:pPr>
              <a:buNone/>
            </a:pPr>
            <a:r>
              <a:rPr lang="en-US" dirty="0"/>
              <a:t>MOVER — role change, scope change.</a:t>
            </a:r>
          </a:p>
          <a:p>
            <a:pPr>
              <a:buNone/>
            </a:pPr>
            <a:r>
              <a:rPr lang="en-US" dirty="0"/>
              <a:t>LEAVER — offboarded, access removed.</a:t>
            </a:r>
          </a:p>
          <a:p>
            <a:pPr>
              <a:buNone/>
            </a:pPr>
            <a:r>
              <a:rPr lang="en-US" i="1" dirty="0">
                <a:solidFill>
                  <a:schemeClr val="accent3"/>
                </a:solidFill>
              </a:rPr>
              <a:t>Built on identity proofing, authentication setup, access provisioning.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77F31A-9E07-E18D-2B8B-A33A0450E2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0000" y="2330000"/>
            <a:ext cx="5250000" cy="3950000"/>
          </a:xfrm>
        </p:spPr>
        <p:txBody>
          <a:bodyPr/>
          <a:lstStyle/>
          <a:p>
            <a:pPr>
              <a:buNone/>
            </a:pPr>
            <a:r>
              <a:rPr lang="en-US" i="1" dirty="0">
                <a:solidFill>
                  <a:schemeClr val="accent6"/>
                </a:solidFill>
              </a:rPr>
              <a:t>same pattern</a:t>
            </a:r>
          </a:p>
          <a:p>
            <a:pPr>
              <a:buNone/>
            </a:pPr>
            <a:r>
              <a:rPr lang="en-US" dirty="0"/>
              <a:t>REGISTERED — created by a developer, registered with a sponsor.</a:t>
            </a:r>
          </a:p>
          <a:p>
            <a:pPr>
              <a:buNone/>
            </a:pPr>
            <a:r>
              <a:rPr lang="en-US" dirty="0"/>
              <a:t>UPDATED — capability change, scope change.</a:t>
            </a:r>
          </a:p>
          <a:p>
            <a:pPr>
              <a:buNone/>
            </a:pPr>
            <a:r>
              <a:rPr lang="en-US" dirty="0"/>
              <a:t>RETIRED — decommissioned, credentials revoked.</a:t>
            </a:r>
          </a:p>
          <a:p>
            <a:pPr>
              <a:buNone/>
            </a:pPr>
            <a:r>
              <a:rPr lang="en-US" i="1" dirty="0">
                <a:solidFill>
                  <a:schemeClr val="accent3"/>
                </a:solidFill>
              </a:rPr>
              <a:t>Same governance questions. Different tools, different speed.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59CB84-50F6-D524-9281-529A95064E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5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HUMAN LIFECYCLE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3A7243-F72C-B025-BE34-B800CFFEFD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0" y="1760000"/>
            <a:ext cx="5250000" cy="5000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AGENT LIFECYCLE</a:t>
            </a:r>
          </a:p>
        </p:txBody>
      </p:sp>
      <p:sp>
        <p:nvSpPr>
          <p:cNvPr id="95" name="TB95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Everything you just learned about identity lifecycle applies to agents — with a few twists.</a:t>
            </a:r>
          </a:p>
        </p:txBody>
      </p:sp>
    </p:spTree>
    <p:extLst>
      <p:ext uri="{BB962C8B-B14F-4D97-AF65-F5344CB8AC3E}">
        <p14:creationId xmlns:p14="http://schemas.microsoft.com/office/powerpoint/2010/main" val="3525131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same hard problems, amplified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The data gap, amplified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If we can’t catalog what people are supposed to do, how do we define what an agent is allowed to do on their behalf?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The relational gap, amplified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Every action used to assume one actor. Now actions chain through agents, on behalf of users, across systems — the chain has to be verifiable, not assumed.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D028A1-DA41-B21F-E60A-9062CC606212}"/>
              </a:ext>
            </a:extLst>
          </p:cNvPr>
          <p:cNvSpPr txBox="1"/>
          <p:nvPr/>
        </p:nvSpPr>
        <p:spPr>
          <a:xfrm>
            <a:off x="6236122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Speed and scale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FAE032-566C-18EE-7B90-0015850B5231}"/>
              </a:ext>
            </a:extLst>
          </p:cNvPr>
          <p:cNvSpPr txBox="1"/>
          <p:nvPr/>
        </p:nvSpPr>
        <p:spPr>
          <a:xfrm>
            <a:off x="6236122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Agents decide in milliseconds, at 50× human volume. Manual oversight isn’t an option — your policies must be ready.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2575DE-7B68-9ABF-E7B4-6EEAACDB8EA0}"/>
              </a:ext>
            </a:extLst>
          </p:cNvPr>
          <p:cNvSpPr/>
          <p:nvPr/>
        </p:nvSpPr>
        <p:spPr bwMode="auto">
          <a:xfrm>
            <a:off x="6236122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C8EF26-D67F-8CF4-AA74-AE1790DAADB7}"/>
              </a:ext>
            </a:extLst>
          </p:cNvPr>
          <p:cNvGrpSpPr/>
          <p:nvPr/>
        </p:nvGrpSpPr>
        <p:grpSpPr>
          <a:xfrm>
            <a:off x="6472861" y="1928695"/>
            <a:ext cx="190568" cy="190493"/>
            <a:chOff x="6856544" y="3054095"/>
            <a:chExt cx="190568" cy="19049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44C111-F136-A3BC-4B4F-9FD787DDB3DB}"/>
                </a:ext>
              </a:extLst>
            </p:cNvPr>
            <p:cNvSpPr/>
            <p:nvPr/>
          </p:nvSpPr>
          <p:spPr>
            <a:xfrm>
              <a:off x="6856544" y="3054095"/>
              <a:ext cx="190568" cy="190493"/>
            </a:xfrm>
            <a:custGeom>
              <a:avLst/>
              <a:gdLst>
                <a:gd name="connsiteX0" fmla="*/ 17730 w 190568"/>
                <a:gd name="connsiteY0" fmla="*/ 63015 h 190493"/>
                <a:gd name="connsiteX1" fmla="*/ 46668 w 190568"/>
                <a:gd name="connsiteY1" fmla="*/ 17563 h 190493"/>
                <a:gd name="connsiteX2" fmla="*/ 63260 w 190568"/>
                <a:gd name="connsiteY2" fmla="*/ 17580 h 190493"/>
                <a:gd name="connsiteX3" fmla="*/ 115884 w 190568"/>
                <a:gd name="connsiteY3" fmla="*/ 6006 h 190493"/>
                <a:gd name="connsiteX4" fmla="*/ 127458 w 190568"/>
                <a:gd name="connsiteY4" fmla="*/ 17580 h 190493"/>
                <a:gd name="connsiteX5" fmla="*/ 172988 w 190568"/>
                <a:gd name="connsiteY5" fmla="*/ 46395 h 190493"/>
                <a:gd name="connsiteX6" fmla="*/ 172988 w 190568"/>
                <a:gd name="connsiteY6" fmla="*/ 63110 h 190493"/>
                <a:gd name="connsiteX7" fmla="*/ 184563 w 190568"/>
                <a:gd name="connsiteY7" fmla="*/ 115734 h 190493"/>
                <a:gd name="connsiteX8" fmla="*/ 172988 w 190568"/>
                <a:gd name="connsiteY8" fmla="*/ 127308 h 190493"/>
                <a:gd name="connsiteX9" fmla="*/ 144146 w 190568"/>
                <a:gd name="connsiteY9" fmla="*/ 172821 h 190493"/>
                <a:gd name="connsiteX10" fmla="*/ 127554 w 190568"/>
                <a:gd name="connsiteY10" fmla="*/ 172838 h 190493"/>
                <a:gd name="connsiteX11" fmla="*/ 74957 w 190568"/>
                <a:gd name="connsiteY11" fmla="*/ 184536 h 190493"/>
                <a:gd name="connsiteX12" fmla="*/ 63260 w 190568"/>
                <a:gd name="connsiteY12" fmla="*/ 172838 h 190493"/>
                <a:gd name="connsiteX13" fmla="*/ 17748 w 190568"/>
                <a:gd name="connsiteY13" fmla="*/ 143996 h 190493"/>
                <a:gd name="connsiteX14" fmla="*/ 17730 w 190568"/>
                <a:gd name="connsiteY14" fmla="*/ 127404 h 190493"/>
                <a:gd name="connsiteX15" fmla="*/ 5910 w 190568"/>
                <a:gd name="connsiteY15" fmla="*/ 74835 h 190493"/>
                <a:gd name="connsiteX16" fmla="*/ 17730 w 190568"/>
                <a:gd name="connsiteY16" fmla="*/ 63015 h 19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68" h="190493">
                  <a:moveTo>
                    <a:pt x="17730" y="63015"/>
                  </a:moveTo>
                  <a:cubicBezTo>
                    <a:pt x="13170" y="42473"/>
                    <a:pt x="26126" y="22123"/>
                    <a:pt x="46668" y="17563"/>
                  </a:cubicBezTo>
                  <a:cubicBezTo>
                    <a:pt x="52133" y="16350"/>
                    <a:pt x="57798" y="16356"/>
                    <a:pt x="63260" y="17580"/>
                  </a:cubicBezTo>
                  <a:cubicBezTo>
                    <a:pt x="74595" y="-148"/>
                    <a:pt x="98156" y="-5330"/>
                    <a:pt x="115884" y="6006"/>
                  </a:cubicBezTo>
                  <a:cubicBezTo>
                    <a:pt x="120535" y="8980"/>
                    <a:pt x="124485" y="12929"/>
                    <a:pt x="127458" y="17580"/>
                  </a:cubicBezTo>
                  <a:cubicBezTo>
                    <a:pt x="147988" y="12965"/>
                    <a:pt x="168372" y="25866"/>
                    <a:pt x="172988" y="46395"/>
                  </a:cubicBezTo>
                  <a:cubicBezTo>
                    <a:pt x="174225" y="51898"/>
                    <a:pt x="174225" y="57607"/>
                    <a:pt x="172988" y="63110"/>
                  </a:cubicBezTo>
                  <a:cubicBezTo>
                    <a:pt x="190716" y="74445"/>
                    <a:pt x="195898" y="98006"/>
                    <a:pt x="184563" y="115734"/>
                  </a:cubicBezTo>
                  <a:cubicBezTo>
                    <a:pt x="181589" y="120385"/>
                    <a:pt x="177639" y="124335"/>
                    <a:pt x="172988" y="127308"/>
                  </a:cubicBezTo>
                  <a:cubicBezTo>
                    <a:pt x="177591" y="147840"/>
                    <a:pt x="164678" y="168217"/>
                    <a:pt x="144146" y="172821"/>
                  </a:cubicBezTo>
                  <a:cubicBezTo>
                    <a:pt x="138684" y="174045"/>
                    <a:pt x="133018" y="174051"/>
                    <a:pt x="127554" y="172838"/>
                  </a:cubicBezTo>
                  <a:cubicBezTo>
                    <a:pt x="116260" y="190592"/>
                    <a:pt x="92711" y="195829"/>
                    <a:pt x="74957" y="184536"/>
                  </a:cubicBezTo>
                  <a:cubicBezTo>
                    <a:pt x="70248" y="181540"/>
                    <a:pt x="66255" y="177547"/>
                    <a:pt x="63260" y="172838"/>
                  </a:cubicBezTo>
                  <a:cubicBezTo>
                    <a:pt x="42727" y="177441"/>
                    <a:pt x="22351" y="164528"/>
                    <a:pt x="17748" y="143996"/>
                  </a:cubicBezTo>
                  <a:cubicBezTo>
                    <a:pt x="16523" y="138534"/>
                    <a:pt x="16517" y="132868"/>
                    <a:pt x="17730" y="127404"/>
                  </a:cubicBezTo>
                  <a:cubicBezTo>
                    <a:pt x="-50" y="116151"/>
                    <a:pt x="-5342" y="92615"/>
                    <a:pt x="5910" y="74835"/>
                  </a:cubicBezTo>
                  <a:cubicBezTo>
                    <a:pt x="8927" y="70068"/>
                    <a:pt x="12964" y="66031"/>
                    <a:pt x="17730" y="63015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7F7984E-F4F7-68B2-172A-1543DD27C45F}"/>
                </a:ext>
              </a:extLst>
            </p:cNvPr>
            <p:cNvSpPr/>
            <p:nvPr/>
          </p:nvSpPr>
          <p:spPr>
            <a:xfrm>
              <a:off x="6923329" y="3130255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5" name="TB95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What was hard with humans is harder with agents.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ask: AI &amp; Identity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Deepen your understanding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When an AI agent takes action on behalf of a user, what’s recorded in the audit log — the agent, the user, both, or just “system”?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Challenge assumptions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How many AI agents are running in your organization right now? Who owns each one, and what happens when those owners leave?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0" name="Progress Rail"/>
          <p:cNvSpPr txBox="1"/>
          <p:nvPr/>
        </p:nvSpPr>
        <p:spPr>
          <a:xfrm>
            <a:off x="7620500" y="414655"/>
            <a:ext cx="4000000" cy="370000"/>
          </a:xfrm>
          <a:prstGeom prst="rect">
            <a:avLst/>
          </a:prstGeom>
          <a:noFill/>
        </p:spPr>
        <p:txBody>
          <a:bodyPr anchor="t"/>
          <a:lstStyle/>
          <a:p>
            <a:pPr algn="r">
              <a:buNone/>
            </a:pPr>
            <a:r>
              <a:rPr lang="en-US" sz="1000" b="1" spc="150" dirty="0">
                <a:solidFill>
                  <a:schemeClr val="accent6"/>
                </a:solidFill>
                <a:latin typeface="+mn-lt"/>
              </a:rPr>
              <a:t>10 / 10 · AI &amp; IDENTITY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resources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IDPro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idpro.org/educational-resources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FIDO Alliance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fidoalliance.org/fido2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D028A1-DA41-B21F-E60A-9062CC606212}"/>
              </a:ext>
            </a:extLst>
          </p:cNvPr>
          <p:cNvSpPr txBox="1"/>
          <p:nvPr/>
        </p:nvSpPr>
        <p:spPr>
          <a:xfrm>
            <a:off x="6236122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InCommon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FAE032-566C-18EE-7B90-0015850B5231}"/>
              </a:ext>
            </a:extLst>
          </p:cNvPr>
          <p:cNvSpPr txBox="1"/>
          <p:nvPr/>
        </p:nvSpPr>
        <p:spPr>
          <a:xfrm>
            <a:off x="6236122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incommon.org/academy/iamonline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2575DE-7B68-9ABF-E7B4-6EEAACDB8EA0}"/>
              </a:ext>
            </a:extLst>
          </p:cNvPr>
          <p:cNvSpPr/>
          <p:nvPr/>
        </p:nvSpPr>
        <p:spPr bwMode="auto">
          <a:xfrm>
            <a:off x="6236122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64CCA7-B45A-D8F3-A675-CCA5C1D46CE0}"/>
              </a:ext>
            </a:extLst>
          </p:cNvPr>
          <p:cNvSpPr txBox="1"/>
          <p:nvPr/>
        </p:nvSpPr>
        <p:spPr>
          <a:xfrm>
            <a:off x="9068434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NIST 800-63-4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6330FB-1241-F30B-A956-8FC34EBCA5A1}"/>
              </a:ext>
            </a:extLst>
          </p:cNvPr>
          <p:cNvSpPr txBox="1"/>
          <p:nvPr/>
        </p:nvSpPr>
        <p:spPr>
          <a:xfrm>
            <a:off x="9068434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pages.nist.gov — Digital Identity Guidelines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8AE1F85-3980-0E5B-0B55-97631EA29F03}"/>
              </a:ext>
            </a:extLst>
          </p:cNvPr>
          <p:cNvSpPr/>
          <p:nvPr/>
        </p:nvSpPr>
        <p:spPr bwMode="auto">
          <a:xfrm>
            <a:off x="9068434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5D3521-5B9A-7C47-4AAF-7B6797D5105D}"/>
              </a:ext>
            </a:extLst>
          </p:cNvPr>
          <p:cNvSpPr txBox="1"/>
          <p:nvPr/>
        </p:nvSpPr>
        <p:spPr>
          <a:xfrm>
            <a:off x="571500" y="476948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IDSA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D81786-6061-D9FF-32DD-F0D35B3EBE79}"/>
              </a:ext>
            </a:extLst>
          </p:cNvPr>
          <p:cNvSpPr txBox="1"/>
          <p:nvPr/>
        </p:nvSpPr>
        <p:spPr>
          <a:xfrm>
            <a:off x="571500" y="546053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idsalliance.org — Identity Defined Security Alliance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7510DF7-E73E-D7BF-CA1D-31B85D6265DF}"/>
              </a:ext>
            </a:extLst>
          </p:cNvPr>
          <p:cNvSpPr/>
          <p:nvPr/>
        </p:nvSpPr>
        <p:spPr bwMode="auto">
          <a:xfrm>
            <a:off x="571500" y="398807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270BD4-898D-CF40-3188-83A64F8F7544}"/>
              </a:ext>
            </a:extLst>
          </p:cNvPr>
          <p:cNvSpPr txBox="1"/>
          <p:nvPr/>
        </p:nvSpPr>
        <p:spPr>
          <a:xfrm>
            <a:off x="3403811" y="476948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MITRE ATT&amp;CK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F48F3B-94A2-202D-90D9-83411EFB31BB}"/>
              </a:ext>
            </a:extLst>
          </p:cNvPr>
          <p:cNvSpPr txBox="1"/>
          <p:nvPr/>
        </p:nvSpPr>
        <p:spPr>
          <a:xfrm>
            <a:off x="3403811" y="546053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attack.mitre.org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B32EABE-ED4B-DB80-B544-07FF8253CBA2}"/>
              </a:ext>
            </a:extLst>
          </p:cNvPr>
          <p:cNvSpPr/>
          <p:nvPr/>
        </p:nvSpPr>
        <p:spPr bwMode="auto">
          <a:xfrm>
            <a:off x="3403811" y="398807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C8EF26-D67F-8CF4-AA74-AE1790DAADB7}"/>
              </a:ext>
            </a:extLst>
          </p:cNvPr>
          <p:cNvGrpSpPr/>
          <p:nvPr/>
        </p:nvGrpSpPr>
        <p:grpSpPr>
          <a:xfrm>
            <a:off x="6472861" y="1928695"/>
            <a:ext cx="190568" cy="190493"/>
            <a:chOff x="6856544" y="3054095"/>
            <a:chExt cx="190568" cy="19049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44C111-F136-A3BC-4B4F-9FD787DDB3DB}"/>
                </a:ext>
              </a:extLst>
            </p:cNvPr>
            <p:cNvSpPr/>
            <p:nvPr/>
          </p:nvSpPr>
          <p:spPr>
            <a:xfrm>
              <a:off x="6856544" y="3054095"/>
              <a:ext cx="190568" cy="190493"/>
            </a:xfrm>
            <a:custGeom>
              <a:avLst/>
              <a:gdLst>
                <a:gd name="connsiteX0" fmla="*/ 17730 w 190568"/>
                <a:gd name="connsiteY0" fmla="*/ 63015 h 190493"/>
                <a:gd name="connsiteX1" fmla="*/ 46668 w 190568"/>
                <a:gd name="connsiteY1" fmla="*/ 17563 h 190493"/>
                <a:gd name="connsiteX2" fmla="*/ 63260 w 190568"/>
                <a:gd name="connsiteY2" fmla="*/ 17580 h 190493"/>
                <a:gd name="connsiteX3" fmla="*/ 115884 w 190568"/>
                <a:gd name="connsiteY3" fmla="*/ 6006 h 190493"/>
                <a:gd name="connsiteX4" fmla="*/ 127458 w 190568"/>
                <a:gd name="connsiteY4" fmla="*/ 17580 h 190493"/>
                <a:gd name="connsiteX5" fmla="*/ 172988 w 190568"/>
                <a:gd name="connsiteY5" fmla="*/ 46395 h 190493"/>
                <a:gd name="connsiteX6" fmla="*/ 172988 w 190568"/>
                <a:gd name="connsiteY6" fmla="*/ 63110 h 190493"/>
                <a:gd name="connsiteX7" fmla="*/ 184563 w 190568"/>
                <a:gd name="connsiteY7" fmla="*/ 115734 h 190493"/>
                <a:gd name="connsiteX8" fmla="*/ 172988 w 190568"/>
                <a:gd name="connsiteY8" fmla="*/ 127308 h 190493"/>
                <a:gd name="connsiteX9" fmla="*/ 144146 w 190568"/>
                <a:gd name="connsiteY9" fmla="*/ 172821 h 190493"/>
                <a:gd name="connsiteX10" fmla="*/ 127554 w 190568"/>
                <a:gd name="connsiteY10" fmla="*/ 172838 h 190493"/>
                <a:gd name="connsiteX11" fmla="*/ 74957 w 190568"/>
                <a:gd name="connsiteY11" fmla="*/ 184536 h 190493"/>
                <a:gd name="connsiteX12" fmla="*/ 63260 w 190568"/>
                <a:gd name="connsiteY12" fmla="*/ 172838 h 190493"/>
                <a:gd name="connsiteX13" fmla="*/ 17748 w 190568"/>
                <a:gd name="connsiteY13" fmla="*/ 143996 h 190493"/>
                <a:gd name="connsiteX14" fmla="*/ 17730 w 190568"/>
                <a:gd name="connsiteY14" fmla="*/ 127404 h 190493"/>
                <a:gd name="connsiteX15" fmla="*/ 5910 w 190568"/>
                <a:gd name="connsiteY15" fmla="*/ 74835 h 190493"/>
                <a:gd name="connsiteX16" fmla="*/ 17730 w 190568"/>
                <a:gd name="connsiteY16" fmla="*/ 63015 h 19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68" h="190493">
                  <a:moveTo>
                    <a:pt x="17730" y="63015"/>
                  </a:moveTo>
                  <a:cubicBezTo>
                    <a:pt x="13170" y="42473"/>
                    <a:pt x="26126" y="22123"/>
                    <a:pt x="46668" y="17563"/>
                  </a:cubicBezTo>
                  <a:cubicBezTo>
                    <a:pt x="52133" y="16350"/>
                    <a:pt x="57798" y="16356"/>
                    <a:pt x="63260" y="17580"/>
                  </a:cubicBezTo>
                  <a:cubicBezTo>
                    <a:pt x="74595" y="-148"/>
                    <a:pt x="98156" y="-5330"/>
                    <a:pt x="115884" y="6006"/>
                  </a:cubicBezTo>
                  <a:cubicBezTo>
                    <a:pt x="120535" y="8980"/>
                    <a:pt x="124485" y="12929"/>
                    <a:pt x="127458" y="17580"/>
                  </a:cubicBezTo>
                  <a:cubicBezTo>
                    <a:pt x="147988" y="12965"/>
                    <a:pt x="168372" y="25866"/>
                    <a:pt x="172988" y="46395"/>
                  </a:cubicBezTo>
                  <a:cubicBezTo>
                    <a:pt x="174225" y="51898"/>
                    <a:pt x="174225" y="57607"/>
                    <a:pt x="172988" y="63110"/>
                  </a:cubicBezTo>
                  <a:cubicBezTo>
                    <a:pt x="190716" y="74445"/>
                    <a:pt x="195898" y="98006"/>
                    <a:pt x="184563" y="115734"/>
                  </a:cubicBezTo>
                  <a:cubicBezTo>
                    <a:pt x="181589" y="120385"/>
                    <a:pt x="177639" y="124335"/>
                    <a:pt x="172988" y="127308"/>
                  </a:cubicBezTo>
                  <a:cubicBezTo>
                    <a:pt x="177591" y="147840"/>
                    <a:pt x="164678" y="168217"/>
                    <a:pt x="144146" y="172821"/>
                  </a:cubicBezTo>
                  <a:cubicBezTo>
                    <a:pt x="138684" y="174045"/>
                    <a:pt x="133018" y="174051"/>
                    <a:pt x="127554" y="172838"/>
                  </a:cubicBezTo>
                  <a:cubicBezTo>
                    <a:pt x="116260" y="190592"/>
                    <a:pt x="92711" y="195829"/>
                    <a:pt x="74957" y="184536"/>
                  </a:cubicBezTo>
                  <a:cubicBezTo>
                    <a:pt x="70248" y="181540"/>
                    <a:pt x="66255" y="177547"/>
                    <a:pt x="63260" y="172838"/>
                  </a:cubicBezTo>
                  <a:cubicBezTo>
                    <a:pt x="42727" y="177441"/>
                    <a:pt x="22351" y="164528"/>
                    <a:pt x="17748" y="143996"/>
                  </a:cubicBezTo>
                  <a:cubicBezTo>
                    <a:pt x="16523" y="138534"/>
                    <a:pt x="16517" y="132868"/>
                    <a:pt x="17730" y="127404"/>
                  </a:cubicBezTo>
                  <a:cubicBezTo>
                    <a:pt x="-50" y="116151"/>
                    <a:pt x="-5342" y="92615"/>
                    <a:pt x="5910" y="74835"/>
                  </a:cubicBezTo>
                  <a:cubicBezTo>
                    <a:pt x="8927" y="70068"/>
                    <a:pt x="12964" y="66031"/>
                    <a:pt x="17730" y="63015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7F7984E-F4F7-68B2-172A-1543DD27C45F}"/>
                </a:ext>
              </a:extLst>
            </p:cNvPr>
            <p:cNvSpPr/>
            <p:nvPr/>
          </p:nvSpPr>
          <p:spPr>
            <a:xfrm>
              <a:off x="6923329" y="3130255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D323E8-6C34-94E8-B175-0417DEB2BCE0}"/>
              </a:ext>
            </a:extLst>
          </p:cNvPr>
          <p:cNvGrpSpPr/>
          <p:nvPr/>
        </p:nvGrpSpPr>
        <p:grpSpPr>
          <a:xfrm>
            <a:off x="9329019" y="1938216"/>
            <a:ext cx="142875" cy="171450"/>
            <a:chOff x="9731659" y="4302100"/>
            <a:chExt cx="142875" cy="17145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EC7D86-6E61-5D2F-1F90-7BCD2452FBC7}"/>
                </a:ext>
              </a:extLst>
            </p:cNvPr>
            <p:cNvSpPr/>
            <p:nvPr/>
          </p:nvSpPr>
          <p:spPr>
            <a:xfrm>
              <a:off x="9731659" y="4416400"/>
              <a:ext cx="9525" cy="57150"/>
            </a:xfrm>
            <a:custGeom>
              <a:avLst/>
              <a:gdLst>
                <a:gd name="connsiteX0" fmla="*/ 0 w 9525"/>
                <a:gd name="connsiteY0" fmla="*/ 57150 h 57150"/>
                <a:gd name="connsiteX1" fmla="*/ 0 w 9525"/>
                <a:gd name="connsiteY1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150">
                  <a:moveTo>
                    <a:pt x="0" y="5715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BD51292-AAC8-DC53-7820-6F77821DAFAC}"/>
                </a:ext>
              </a:extLst>
            </p:cNvPr>
            <p:cNvSpPr/>
            <p:nvPr/>
          </p:nvSpPr>
          <p:spPr>
            <a:xfrm>
              <a:off x="9798334" y="4359250"/>
              <a:ext cx="9525" cy="114300"/>
            </a:xfrm>
            <a:custGeom>
              <a:avLst/>
              <a:gdLst>
                <a:gd name="connsiteX0" fmla="*/ 0 w 9525"/>
                <a:gd name="connsiteY0" fmla="*/ 114300 h 114300"/>
                <a:gd name="connsiteX1" fmla="*/ 0 w 9525"/>
                <a:gd name="connsiteY1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4300">
                  <a:moveTo>
                    <a:pt x="0" y="11430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8674DEA-5E8A-484F-059B-38EE422DEB93}"/>
                </a:ext>
              </a:extLst>
            </p:cNvPr>
            <p:cNvSpPr/>
            <p:nvPr/>
          </p:nvSpPr>
          <p:spPr>
            <a:xfrm>
              <a:off x="9865009" y="4302100"/>
              <a:ext cx="9525" cy="171450"/>
            </a:xfrm>
            <a:custGeom>
              <a:avLst/>
              <a:gdLst>
                <a:gd name="connsiteX0" fmla="*/ 0 w 9525"/>
                <a:gd name="connsiteY0" fmla="*/ 171450 h 171450"/>
                <a:gd name="connsiteX1" fmla="*/ 0 w 9525"/>
                <a:gd name="connsiteY1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1450">
                  <a:moveTo>
                    <a:pt x="0" y="17145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1BE88F-88EC-1212-BE0E-450002EF3830}"/>
              </a:ext>
            </a:extLst>
          </p:cNvPr>
          <p:cNvGrpSpPr/>
          <p:nvPr/>
        </p:nvGrpSpPr>
        <p:grpSpPr>
          <a:xfrm>
            <a:off x="822608" y="4224836"/>
            <a:ext cx="152400" cy="190531"/>
            <a:chOff x="8587206" y="2946533"/>
            <a:chExt cx="152400" cy="1905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E7E4832-F4C5-3114-CF23-D975DF2BA013}"/>
                </a:ext>
              </a:extLst>
            </p:cNvPr>
            <p:cNvSpPr/>
            <p:nvPr/>
          </p:nvSpPr>
          <p:spPr>
            <a:xfrm>
              <a:off x="8587206" y="2946533"/>
              <a:ext cx="152400" cy="190531"/>
            </a:xfrm>
            <a:custGeom>
              <a:avLst/>
              <a:gdLst>
                <a:gd name="connsiteX0" fmla="*/ 152400 w 152400"/>
                <a:gd name="connsiteY0" fmla="*/ 104779 h 190531"/>
                <a:gd name="connsiteX1" fmla="*/ 79439 w 152400"/>
                <a:gd name="connsiteY1" fmla="*/ 190028 h 190531"/>
                <a:gd name="connsiteX2" fmla="*/ 73057 w 152400"/>
                <a:gd name="connsiteY2" fmla="*/ 189933 h 190531"/>
                <a:gd name="connsiteX3" fmla="*/ 0 w 152400"/>
                <a:gd name="connsiteY3" fmla="*/ 104779 h 190531"/>
                <a:gd name="connsiteX4" fmla="*/ 0 w 152400"/>
                <a:gd name="connsiteY4" fmla="*/ 38104 h 190531"/>
                <a:gd name="connsiteX5" fmla="*/ 9525 w 152400"/>
                <a:gd name="connsiteY5" fmla="*/ 28579 h 190531"/>
                <a:gd name="connsiteX6" fmla="*/ 68961 w 152400"/>
                <a:gd name="connsiteY6" fmla="*/ 2671 h 190531"/>
                <a:gd name="connsiteX7" fmla="*/ 83439 w 152400"/>
                <a:gd name="connsiteY7" fmla="*/ 2671 h 190531"/>
                <a:gd name="connsiteX8" fmla="*/ 142875 w 152400"/>
                <a:gd name="connsiteY8" fmla="*/ 28579 h 190531"/>
                <a:gd name="connsiteX9" fmla="*/ 152400 w 152400"/>
                <a:gd name="connsiteY9" fmla="*/ 38104 h 19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190531">
                  <a:moveTo>
                    <a:pt x="152400" y="104779"/>
                  </a:moveTo>
                  <a:cubicBezTo>
                    <a:pt x="152400" y="152404"/>
                    <a:pt x="119063" y="176217"/>
                    <a:pt x="79439" y="190028"/>
                  </a:cubicBezTo>
                  <a:cubicBezTo>
                    <a:pt x="77364" y="190731"/>
                    <a:pt x="75109" y="190698"/>
                    <a:pt x="73057" y="189933"/>
                  </a:cubicBezTo>
                  <a:cubicBezTo>
                    <a:pt x="33338" y="176217"/>
                    <a:pt x="0" y="152404"/>
                    <a:pt x="0" y="104779"/>
                  </a:cubicBezTo>
                  <a:lnTo>
                    <a:pt x="0" y="38104"/>
                  </a:lnTo>
                  <a:cubicBezTo>
                    <a:pt x="0" y="32844"/>
                    <a:pt x="4265" y="28579"/>
                    <a:pt x="9525" y="28579"/>
                  </a:cubicBezTo>
                  <a:cubicBezTo>
                    <a:pt x="28575" y="28579"/>
                    <a:pt x="52388" y="17149"/>
                    <a:pt x="68961" y="2671"/>
                  </a:cubicBezTo>
                  <a:cubicBezTo>
                    <a:pt x="73130" y="-890"/>
                    <a:pt x="79270" y="-890"/>
                    <a:pt x="83439" y="2671"/>
                  </a:cubicBezTo>
                  <a:cubicBezTo>
                    <a:pt x="100108" y="17245"/>
                    <a:pt x="123825" y="28579"/>
                    <a:pt x="142875" y="28579"/>
                  </a:cubicBezTo>
                  <a:cubicBezTo>
                    <a:pt x="148136" y="28579"/>
                    <a:pt x="152400" y="32844"/>
                    <a:pt x="152400" y="38104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A1095FE-3A2B-693F-9F3B-5061B694F200}"/>
                </a:ext>
              </a:extLst>
            </p:cNvPr>
            <p:cNvSpPr/>
            <p:nvPr/>
          </p:nvSpPr>
          <p:spPr>
            <a:xfrm>
              <a:off x="8634831" y="3041788"/>
              <a:ext cx="57150" cy="9525"/>
            </a:xfrm>
            <a:custGeom>
              <a:avLst/>
              <a:gdLst>
                <a:gd name="connsiteX0" fmla="*/ 0 w 57150"/>
                <a:gd name="connsiteY0" fmla="*/ 0 h 9525"/>
                <a:gd name="connsiteX1" fmla="*/ 57150 w 571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952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5FF99B5-3AF0-F33C-6ECF-AC4C3C56C3B1}"/>
                </a:ext>
              </a:extLst>
            </p:cNvPr>
            <p:cNvSpPr/>
            <p:nvPr/>
          </p:nvSpPr>
          <p:spPr>
            <a:xfrm>
              <a:off x="8663406" y="3013213"/>
              <a:ext cx="9525" cy="57150"/>
            </a:xfrm>
            <a:custGeom>
              <a:avLst/>
              <a:gdLst>
                <a:gd name="connsiteX0" fmla="*/ 0 w 9525"/>
                <a:gd name="connsiteY0" fmla="*/ 0 h 57150"/>
                <a:gd name="connsiteX1" fmla="*/ 0 w 9525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8176C3-685A-D117-74D4-C486A2E2754C}"/>
              </a:ext>
            </a:extLst>
          </p:cNvPr>
          <p:cNvGrpSpPr/>
          <p:nvPr/>
        </p:nvGrpSpPr>
        <p:grpSpPr>
          <a:xfrm>
            <a:off x="3639314" y="4229614"/>
            <a:ext cx="190501" cy="180975"/>
            <a:chOff x="2868529" y="3660982"/>
            <a:chExt cx="190501" cy="180975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701BBBF-35CB-D893-0CAF-8FD1C173583D}"/>
                </a:ext>
              </a:extLst>
            </p:cNvPr>
            <p:cNvSpPr/>
            <p:nvPr/>
          </p:nvSpPr>
          <p:spPr>
            <a:xfrm>
              <a:off x="2868529" y="3756232"/>
              <a:ext cx="113090" cy="76200"/>
            </a:xfrm>
            <a:custGeom>
              <a:avLst/>
              <a:gdLst>
                <a:gd name="connsiteX0" fmla="*/ 0 w 113090"/>
                <a:gd name="connsiteY0" fmla="*/ 76200 h 76200"/>
                <a:gd name="connsiteX1" fmla="*/ 76200 w 113090"/>
                <a:gd name="connsiteY1" fmla="*/ 0 h 76200"/>
                <a:gd name="connsiteX2" fmla="*/ 113090 w 113090"/>
                <a:gd name="connsiteY2" fmla="*/ 95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90" h="76200">
                  <a:moveTo>
                    <a:pt x="0" y="76200"/>
                  </a:moveTo>
                  <a:cubicBezTo>
                    <a:pt x="0" y="34116"/>
                    <a:pt x="34116" y="0"/>
                    <a:pt x="76200" y="0"/>
                  </a:cubicBezTo>
                  <a:cubicBezTo>
                    <a:pt x="89104" y="0"/>
                    <a:pt x="101798" y="3278"/>
                    <a:pt x="113090" y="9525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59FCDA0-C882-95E1-7BC7-168A31BBDEA6}"/>
                </a:ext>
              </a:extLst>
            </p:cNvPr>
            <p:cNvSpPr/>
            <p:nvPr/>
          </p:nvSpPr>
          <p:spPr>
            <a:xfrm>
              <a:off x="2897105" y="3660982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5C4DA14-719E-D71B-657B-8D71C50462CB}"/>
                </a:ext>
              </a:extLst>
            </p:cNvPr>
            <p:cNvSpPr/>
            <p:nvPr/>
          </p:nvSpPr>
          <p:spPr>
            <a:xfrm>
              <a:off x="3011405" y="3794332"/>
              <a:ext cx="47625" cy="47625"/>
            </a:xfrm>
            <a:custGeom>
              <a:avLst/>
              <a:gdLst>
                <a:gd name="connsiteX0" fmla="*/ 0 w 47625"/>
                <a:gd name="connsiteY0" fmla="*/ 0 h 47625"/>
                <a:gd name="connsiteX1" fmla="*/ 47625 w 47625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47625">
                  <a:moveTo>
                    <a:pt x="0" y="0"/>
                  </a:moveTo>
                  <a:lnTo>
                    <a:pt x="47625" y="4762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6584D5A-05BB-E2D9-764D-62D9DE5FBD6A}"/>
                </a:ext>
              </a:extLst>
            </p:cNvPr>
            <p:cNvSpPr/>
            <p:nvPr/>
          </p:nvSpPr>
          <p:spPr>
            <a:xfrm>
              <a:off x="3011405" y="3794332"/>
              <a:ext cx="47625" cy="47625"/>
            </a:xfrm>
            <a:custGeom>
              <a:avLst/>
              <a:gdLst>
                <a:gd name="connsiteX0" fmla="*/ 47625 w 47625"/>
                <a:gd name="connsiteY0" fmla="*/ 0 h 47625"/>
                <a:gd name="connsiteX1" fmla="*/ 0 w 47625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47625">
                  <a:moveTo>
                    <a:pt x="47625" y="0"/>
                  </a:moveTo>
                  <a:lnTo>
                    <a:pt x="0" y="4762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5" name="TB95"/>
          <p:cNvSpPr txBox="1"/>
          <p:nvPr/>
        </p:nvSpPr>
        <p:spPr>
          <a:xfrm>
            <a:off x="571500" y="1230000"/>
            <a:ext cx="11000000" cy="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500" b="0" i="1" dirty="0">
                <a:solidFill>
                  <a:schemeClr val="accent6"/>
                </a:solidFill>
                <a:latin typeface="+mn-lt"/>
              </a:rPr>
              <a:t>All cited in the deck — take these with you.</a:t>
            </a:r>
          </a:p>
        </p:txBody>
      </p: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B"/>
          <p:cNvSpPr txBox="1"/>
          <p:nvPr/>
        </p:nvSpPr>
        <p:spPr>
          <a:xfrm>
            <a:off x="571500" y="304800"/>
            <a:ext cx="11049000" cy="90000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Pirate and reuse our slide deck</a:t>
            </a:r>
          </a:p>
        </p:txBody>
      </p:sp>
      <p:sp>
        <p:nvSpPr>
          <p:cNvPr id="59" name="qrbg"/>
          <p:cNvSpPr/>
          <p:nvPr/>
        </p:nvSpPr>
        <p:spPr>
          <a:xfrm>
            <a:off x="4376000" y="1580000"/>
            <a:ext cx="3440000" cy="3440000"/>
          </a:xfrm>
          <a:prstGeom prst="roundRect">
            <a:avLst>
              <a:gd name="adj" fmla="val 6000"/>
            </a:avLst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60" name="pic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000" y="1700000"/>
            <a:ext cx="3200000" cy="3200000"/>
          </a:xfrm>
          <a:prstGeom prst="rect">
            <a:avLst/>
          </a:prstGeom>
        </p:spPr>
      </p:pic>
      <p:sp>
        <p:nvSpPr>
          <p:cNvPr id="61" name="TB61"/>
          <p:cNvSpPr txBox="1"/>
          <p:nvPr/>
        </p:nvSpPr>
        <p:spPr>
          <a:xfrm>
            <a:off x="571500" y="5150000"/>
            <a:ext cx="11049000" cy="6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2400" b="1" i="0" dirty="0">
                <a:solidFill>
                  <a:schemeClr val="accent6"/>
                </a:solidFill>
                <a:latin typeface="+mj-lt"/>
              </a:rPr>
              <a:t>identi.beer/intro</a:t>
            </a:r>
          </a:p>
        </p:txBody>
      </p:sp>
      <p:sp>
        <p:nvSpPr>
          <p:cNvPr id="62" name="TB62"/>
          <p:cNvSpPr txBox="1"/>
          <p:nvPr/>
        </p:nvSpPr>
        <p:spPr>
          <a:xfrm>
            <a:off x="571500" y="5850000"/>
            <a:ext cx="11049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>
              <a:buNone/>
            </a:pPr>
            <a:r>
              <a:rPr lang="en-US" sz="1500" b="0" i="1" dirty="0">
                <a:solidFill>
                  <a:schemeClr val="bg1"/>
                </a:solidFill>
                <a:latin typeface="+mn-lt"/>
              </a:rPr>
              <a:t>All slides. All sources cited. Reuse encouraged.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187A-9983-294E-35A6-81B4111DD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A blue planet with dots and lines around it  AI-generated content may be incorrect.">
            <a:extLst>
              <a:ext uri="{FF2B5EF4-FFF2-40B4-BE49-F238E27FC236}">
                <a16:creationId xmlns:a16="http://schemas.microsoft.com/office/drawing/2014/main" id="{2014A851-8BEE-2D31-D198-0A4770494B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E45D2-318E-3034-7714-9BB4307F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750000"/>
            <a:ext cx="10500000" cy="1100000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ABE1F-465D-8CB2-67D3-E230926D3218}"/>
              </a:ext>
            </a:extLst>
          </p:cNvPr>
          <p:cNvSpPr txBox="1"/>
          <p:nvPr/>
        </p:nvSpPr>
        <p:spPr>
          <a:xfrm>
            <a:off x="9459686" y="6456021"/>
            <a:ext cx="216081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#</a:t>
            </a:r>
            <a:r>
              <a:rPr lang="en-US" sz="1100" dirty="0" err="1">
                <a:solidFill>
                  <a:schemeClr val="bg1"/>
                </a:solidFill>
              </a:rPr>
              <a:t>identiverse</a:t>
            </a:r>
            <a:r>
              <a:rPr lang="en-US" sz="1100" dirty="0">
                <a:solidFill>
                  <a:schemeClr val="bg1"/>
                </a:solidFill>
              </a:rPr>
              <a:t>    |   </a:t>
            </a:r>
            <a:fld id="{59E8C269-FA72-7E4E-9714-C27CD671F9B2}" type="slidenum">
              <a:rPr lang="en-VN" sz="1100" smtClean="0">
                <a:solidFill>
                  <a:schemeClr val="bg1"/>
                </a:solidFill>
                <a:ea typeface="Calibri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lang="en-VN" sz="1100" dirty="0" err="1">
              <a:solidFill>
                <a:schemeClr val="bg1"/>
              </a:solidFill>
              <a:ea typeface="Calibri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C2A6D3-05C6-0ACD-920B-281380EF9C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9" b="139"/>
          <a:stretch/>
        </p:blipFill>
        <p:spPr>
          <a:xfrm>
            <a:off x="571500" y="6339524"/>
            <a:ext cx="1496325" cy="263323"/>
          </a:xfrm>
          <a:prstGeom prst="rect">
            <a:avLst/>
          </a:prstGeom>
        </p:spPr>
      </p:pic>
      <p:sp>
        <p:nvSpPr>
          <p:cNvPr id="61" name="TB61"/>
          <p:cNvSpPr txBox="1"/>
          <p:nvPr/>
        </p:nvSpPr>
        <p:spPr>
          <a:xfrm>
            <a:off x="571500" y="3950000"/>
            <a:ext cx="9500000" cy="5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800" b="0" i="0" dirty="0">
                <a:solidFill>
                  <a:schemeClr val="bg1"/>
                </a:solidFill>
                <a:latin typeface="+mn-lt"/>
              </a:rPr>
              <a:t>Find us in the hallways this week.</a:t>
            </a:r>
          </a:p>
        </p:txBody>
      </p:sp>
      <p:sp>
        <p:nvSpPr>
          <p:cNvPr id="62" name="TB62"/>
          <p:cNvSpPr txBox="1"/>
          <p:nvPr/>
        </p:nvSpPr>
        <p:spPr>
          <a:xfrm>
            <a:off x="571500" y="4550000"/>
            <a:ext cx="95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buNone/>
            </a:pPr>
            <a:r>
              <a:rPr lang="en-US" sz="1400" b="1" i="0" dirty="0">
                <a:solidFill>
                  <a:schemeClr val="accent6"/>
                </a:solidFill>
                <a:latin typeface="+mn-lt"/>
              </a:rPr>
              <a:t>#identiverse · 2026</a:t>
            </a:r>
          </a:p>
        </p:txBody>
      </p:sp>
    </p:spTree>
    <p:extLst>
      <p:ext uri="{BB962C8B-B14F-4D97-AF65-F5344CB8AC3E}">
        <p14:creationId xmlns:p14="http://schemas.microsoft.com/office/powerpoint/2010/main" val="340245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is older than technology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50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Everyone knows everyone. </a:t>
            </a:r>
            <a:r>
              <a:rPr lang="en-US" sz="1100" i="1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Recognition</a:t>
            </a: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 is identity management.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A town, a guild, a kingdom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Letters of introduction. Seals. Signatures. Trust travels with credentials.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D028A1-DA41-B21F-E60A-9062CC606212}"/>
              </a:ext>
            </a:extLst>
          </p:cNvPr>
          <p:cNvSpPr txBox="1"/>
          <p:nvPr/>
        </p:nvSpPr>
        <p:spPr>
          <a:xfrm>
            <a:off x="6236122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A digital, global economy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FAE032-566C-18EE-7B90-0015850B5231}"/>
              </a:ext>
            </a:extLst>
          </p:cNvPr>
          <p:cNvSpPr txBox="1"/>
          <p:nvPr/>
        </p:nvSpPr>
        <p:spPr>
          <a:xfrm>
            <a:off x="6236122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Identifiers. Credentials. Tokens. The same problem at impossible scale.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2575DE-7B68-9ABF-E7B4-6EEAACDB8EA0}"/>
              </a:ext>
            </a:extLst>
          </p:cNvPr>
          <p:cNvSpPr/>
          <p:nvPr/>
        </p:nvSpPr>
        <p:spPr bwMode="auto">
          <a:xfrm>
            <a:off x="6236122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C8EF26-D67F-8CF4-AA74-AE1790DAADB7}"/>
              </a:ext>
            </a:extLst>
          </p:cNvPr>
          <p:cNvGrpSpPr/>
          <p:nvPr/>
        </p:nvGrpSpPr>
        <p:grpSpPr>
          <a:xfrm>
            <a:off x="6472861" y="1928695"/>
            <a:ext cx="190568" cy="190493"/>
            <a:chOff x="6856544" y="3054095"/>
            <a:chExt cx="190568" cy="19049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44C111-F136-A3BC-4B4F-9FD787DDB3DB}"/>
                </a:ext>
              </a:extLst>
            </p:cNvPr>
            <p:cNvSpPr/>
            <p:nvPr/>
          </p:nvSpPr>
          <p:spPr>
            <a:xfrm>
              <a:off x="6856544" y="3054095"/>
              <a:ext cx="190568" cy="190493"/>
            </a:xfrm>
            <a:custGeom>
              <a:avLst/>
              <a:gdLst>
                <a:gd name="connsiteX0" fmla="*/ 17730 w 190568"/>
                <a:gd name="connsiteY0" fmla="*/ 63015 h 190493"/>
                <a:gd name="connsiteX1" fmla="*/ 46668 w 190568"/>
                <a:gd name="connsiteY1" fmla="*/ 17563 h 190493"/>
                <a:gd name="connsiteX2" fmla="*/ 63260 w 190568"/>
                <a:gd name="connsiteY2" fmla="*/ 17580 h 190493"/>
                <a:gd name="connsiteX3" fmla="*/ 115884 w 190568"/>
                <a:gd name="connsiteY3" fmla="*/ 6006 h 190493"/>
                <a:gd name="connsiteX4" fmla="*/ 127458 w 190568"/>
                <a:gd name="connsiteY4" fmla="*/ 17580 h 190493"/>
                <a:gd name="connsiteX5" fmla="*/ 172988 w 190568"/>
                <a:gd name="connsiteY5" fmla="*/ 46395 h 190493"/>
                <a:gd name="connsiteX6" fmla="*/ 172988 w 190568"/>
                <a:gd name="connsiteY6" fmla="*/ 63110 h 190493"/>
                <a:gd name="connsiteX7" fmla="*/ 184563 w 190568"/>
                <a:gd name="connsiteY7" fmla="*/ 115734 h 190493"/>
                <a:gd name="connsiteX8" fmla="*/ 172988 w 190568"/>
                <a:gd name="connsiteY8" fmla="*/ 127308 h 190493"/>
                <a:gd name="connsiteX9" fmla="*/ 144146 w 190568"/>
                <a:gd name="connsiteY9" fmla="*/ 172821 h 190493"/>
                <a:gd name="connsiteX10" fmla="*/ 127554 w 190568"/>
                <a:gd name="connsiteY10" fmla="*/ 172838 h 190493"/>
                <a:gd name="connsiteX11" fmla="*/ 74957 w 190568"/>
                <a:gd name="connsiteY11" fmla="*/ 184536 h 190493"/>
                <a:gd name="connsiteX12" fmla="*/ 63260 w 190568"/>
                <a:gd name="connsiteY12" fmla="*/ 172838 h 190493"/>
                <a:gd name="connsiteX13" fmla="*/ 17748 w 190568"/>
                <a:gd name="connsiteY13" fmla="*/ 143996 h 190493"/>
                <a:gd name="connsiteX14" fmla="*/ 17730 w 190568"/>
                <a:gd name="connsiteY14" fmla="*/ 127404 h 190493"/>
                <a:gd name="connsiteX15" fmla="*/ 5910 w 190568"/>
                <a:gd name="connsiteY15" fmla="*/ 74835 h 190493"/>
                <a:gd name="connsiteX16" fmla="*/ 17730 w 190568"/>
                <a:gd name="connsiteY16" fmla="*/ 63015 h 19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68" h="190493">
                  <a:moveTo>
                    <a:pt x="17730" y="63015"/>
                  </a:moveTo>
                  <a:cubicBezTo>
                    <a:pt x="13170" y="42473"/>
                    <a:pt x="26126" y="22123"/>
                    <a:pt x="46668" y="17563"/>
                  </a:cubicBezTo>
                  <a:cubicBezTo>
                    <a:pt x="52133" y="16350"/>
                    <a:pt x="57798" y="16356"/>
                    <a:pt x="63260" y="17580"/>
                  </a:cubicBezTo>
                  <a:cubicBezTo>
                    <a:pt x="74595" y="-148"/>
                    <a:pt x="98156" y="-5330"/>
                    <a:pt x="115884" y="6006"/>
                  </a:cubicBezTo>
                  <a:cubicBezTo>
                    <a:pt x="120535" y="8980"/>
                    <a:pt x="124485" y="12929"/>
                    <a:pt x="127458" y="17580"/>
                  </a:cubicBezTo>
                  <a:cubicBezTo>
                    <a:pt x="147988" y="12965"/>
                    <a:pt x="168372" y="25866"/>
                    <a:pt x="172988" y="46395"/>
                  </a:cubicBezTo>
                  <a:cubicBezTo>
                    <a:pt x="174225" y="51898"/>
                    <a:pt x="174225" y="57607"/>
                    <a:pt x="172988" y="63110"/>
                  </a:cubicBezTo>
                  <a:cubicBezTo>
                    <a:pt x="190716" y="74445"/>
                    <a:pt x="195898" y="98006"/>
                    <a:pt x="184563" y="115734"/>
                  </a:cubicBezTo>
                  <a:cubicBezTo>
                    <a:pt x="181589" y="120385"/>
                    <a:pt x="177639" y="124335"/>
                    <a:pt x="172988" y="127308"/>
                  </a:cubicBezTo>
                  <a:cubicBezTo>
                    <a:pt x="177591" y="147840"/>
                    <a:pt x="164678" y="168217"/>
                    <a:pt x="144146" y="172821"/>
                  </a:cubicBezTo>
                  <a:cubicBezTo>
                    <a:pt x="138684" y="174045"/>
                    <a:pt x="133018" y="174051"/>
                    <a:pt x="127554" y="172838"/>
                  </a:cubicBezTo>
                  <a:cubicBezTo>
                    <a:pt x="116260" y="190592"/>
                    <a:pt x="92711" y="195829"/>
                    <a:pt x="74957" y="184536"/>
                  </a:cubicBezTo>
                  <a:cubicBezTo>
                    <a:pt x="70248" y="181540"/>
                    <a:pt x="66255" y="177547"/>
                    <a:pt x="63260" y="172838"/>
                  </a:cubicBezTo>
                  <a:cubicBezTo>
                    <a:pt x="42727" y="177441"/>
                    <a:pt x="22351" y="164528"/>
                    <a:pt x="17748" y="143996"/>
                  </a:cubicBezTo>
                  <a:cubicBezTo>
                    <a:pt x="16523" y="138534"/>
                    <a:pt x="16517" y="132868"/>
                    <a:pt x="17730" y="127404"/>
                  </a:cubicBezTo>
                  <a:cubicBezTo>
                    <a:pt x="-50" y="116151"/>
                    <a:pt x="-5342" y="92615"/>
                    <a:pt x="5910" y="74835"/>
                  </a:cubicBezTo>
                  <a:cubicBezTo>
                    <a:pt x="8927" y="70068"/>
                    <a:pt x="12964" y="66031"/>
                    <a:pt x="17730" y="63015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7F7984E-F4F7-68B2-172A-1543DD27C45F}"/>
                </a:ext>
              </a:extLst>
            </p:cNvPr>
            <p:cNvSpPr/>
            <p:nvPr/>
          </p:nvSpPr>
          <p:spPr>
            <a:xfrm>
              <a:off x="6923329" y="3130255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B99C-A7FD-1CF8-B12A-CF0F5670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6C96-84AD-1C84-B4C0-58961D60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identity exist in organizations?</a:t>
            </a: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3384-6FC5-15EB-C8D9-C00252FE3679}"/>
              </a:ext>
            </a:extLst>
          </p:cNvPr>
          <p:cNvSpPr txBox="1"/>
          <p:nvPr/>
        </p:nvSpPr>
        <p:spPr>
          <a:xfrm>
            <a:off x="571500" y="2473320"/>
            <a:ext cx="2551113" cy="370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81B3E-0F22-C96B-FAEF-4D7DA2E1B9D9}"/>
              </a:ext>
            </a:extLst>
          </p:cNvPr>
          <p:cNvSpPr txBox="1"/>
          <p:nvPr/>
        </p:nvSpPr>
        <p:spPr>
          <a:xfrm>
            <a:off x="571500" y="3164376"/>
            <a:ext cx="2551112" cy="519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Know who you are dealing with.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961503-397B-6143-7CD9-2B0C1898B40F}"/>
              </a:ext>
            </a:extLst>
          </p:cNvPr>
          <p:cNvSpPr/>
          <p:nvPr/>
        </p:nvSpPr>
        <p:spPr bwMode="auto">
          <a:xfrm>
            <a:off x="571500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B8E89-2F59-0E7D-FAAE-8E7FB893F24A}"/>
              </a:ext>
            </a:extLst>
          </p:cNvPr>
          <p:cNvSpPr txBox="1"/>
          <p:nvPr/>
        </p:nvSpPr>
        <p:spPr>
          <a:xfrm>
            <a:off x="3403811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Access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AD007-6E87-4C36-372B-F7AC5E209487}"/>
              </a:ext>
            </a:extLst>
          </p:cNvPr>
          <p:cNvSpPr txBox="1"/>
          <p:nvPr/>
        </p:nvSpPr>
        <p:spPr>
          <a:xfrm>
            <a:off x="3403811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Control what entities can do.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6BB1C2-99BE-C7F7-D9A1-653541F697DB}"/>
              </a:ext>
            </a:extLst>
          </p:cNvPr>
          <p:cNvSpPr/>
          <p:nvPr/>
        </p:nvSpPr>
        <p:spPr bwMode="auto">
          <a:xfrm>
            <a:off x="3403811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D028A1-DA41-B21F-E60A-9062CC606212}"/>
              </a:ext>
            </a:extLst>
          </p:cNvPr>
          <p:cNvSpPr txBox="1"/>
          <p:nvPr/>
        </p:nvSpPr>
        <p:spPr>
          <a:xfrm>
            <a:off x="6236122" y="2473320"/>
            <a:ext cx="2551113" cy="3697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Sora SemiBold" pitchFamily="2" charset="0"/>
              </a:rPr>
              <a:t>Accountability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FAE032-566C-18EE-7B90-0015850B5231}"/>
              </a:ext>
            </a:extLst>
          </p:cNvPr>
          <p:cNvSpPr txBox="1"/>
          <p:nvPr/>
        </p:nvSpPr>
        <p:spPr>
          <a:xfrm>
            <a:off x="6236122" y="3164376"/>
            <a:ext cx="2551112" cy="516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Answering the question of:</a:t>
            </a:r>
            <a:b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</a:br>
            <a:r>
              <a:rPr lang="en-US" sz="1100" dirty="0">
                <a:solidFill>
                  <a:schemeClr val="bg1"/>
                </a:solidFill>
                <a:ea typeface="Roboto" panose="02000000000000000000" pitchFamily="2" charset="0"/>
                <a:cs typeface="Rubik Light" pitchFamily="2" charset="-79"/>
              </a:rPr>
              <a:t>Who does what, and why?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2575DE-7B68-9ABF-E7B4-6EEAACDB8EA0}"/>
              </a:ext>
            </a:extLst>
          </p:cNvPr>
          <p:cNvSpPr/>
          <p:nvPr/>
        </p:nvSpPr>
        <p:spPr bwMode="auto">
          <a:xfrm>
            <a:off x="6236122" y="1691918"/>
            <a:ext cx="664047" cy="66404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latin typeface="Arial" panose="020B0604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C8EF26-D67F-8CF4-AA74-AE1790DAADB7}"/>
              </a:ext>
            </a:extLst>
          </p:cNvPr>
          <p:cNvGrpSpPr/>
          <p:nvPr/>
        </p:nvGrpSpPr>
        <p:grpSpPr>
          <a:xfrm>
            <a:off x="6472861" y="1928695"/>
            <a:ext cx="190568" cy="190493"/>
            <a:chOff x="6856544" y="3054095"/>
            <a:chExt cx="190568" cy="19049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44C111-F136-A3BC-4B4F-9FD787DDB3DB}"/>
                </a:ext>
              </a:extLst>
            </p:cNvPr>
            <p:cNvSpPr/>
            <p:nvPr/>
          </p:nvSpPr>
          <p:spPr>
            <a:xfrm>
              <a:off x="6856544" y="3054095"/>
              <a:ext cx="190568" cy="190493"/>
            </a:xfrm>
            <a:custGeom>
              <a:avLst/>
              <a:gdLst>
                <a:gd name="connsiteX0" fmla="*/ 17730 w 190568"/>
                <a:gd name="connsiteY0" fmla="*/ 63015 h 190493"/>
                <a:gd name="connsiteX1" fmla="*/ 46668 w 190568"/>
                <a:gd name="connsiteY1" fmla="*/ 17563 h 190493"/>
                <a:gd name="connsiteX2" fmla="*/ 63260 w 190568"/>
                <a:gd name="connsiteY2" fmla="*/ 17580 h 190493"/>
                <a:gd name="connsiteX3" fmla="*/ 115884 w 190568"/>
                <a:gd name="connsiteY3" fmla="*/ 6006 h 190493"/>
                <a:gd name="connsiteX4" fmla="*/ 127458 w 190568"/>
                <a:gd name="connsiteY4" fmla="*/ 17580 h 190493"/>
                <a:gd name="connsiteX5" fmla="*/ 172988 w 190568"/>
                <a:gd name="connsiteY5" fmla="*/ 46395 h 190493"/>
                <a:gd name="connsiteX6" fmla="*/ 172988 w 190568"/>
                <a:gd name="connsiteY6" fmla="*/ 63110 h 190493"/>
                <a:gd name="connsiteX7" fmla="*/ 184563 w 190568"/>
                <a:gd name="connsiteY7" fmla="*/ 115734 h 190493"/>
                <a:gd name="connsiteX8" fmla="*/ 172988 w 190568"/>
                <a:gd name="connsiteY8" fmla="*/ 127308 h 190493"/>
                <a:gd name="connsiteX9" fmla="*/ 144146 w 190568"/>
                <a:gd name="connsiteY9" fmla="*/ 172821 h 190493"/>
                <a:gd name="connsiteX10" fmla="*/ 127554 w 190568"/>
                <a:gd name="connsiteY10" fmla="*/ 172838 h 190493"/>
                <a:gd name="connsiteX11" fmla="*/ 74957 w 190568"/>
                <a:gd name="connsiteY11" fmla="*/ 184536 h 190493"/>
                <a:gd name="connsiteX12" fmla="*/ 63260 w 190568"/>
                <a:gd name="connsiteY12" fmla="*/ 172838 h 190493"/>
                <a:gd name="connsiteX13" fmla="*/ 17748 w 190568"/>
                <a:gd name="connsiteY13" fmla="*/ 143996 h 190493"/>
                <a:gd name="connsiteX14" fmla="*/ 17730 w 190568"/>
                <a:gd name="connsiteY14" fmla="*/ 127404 h 190493"/>
                <a:gd name="connsiteX15" fmla="*/ 5910 w 190568"/>
                <a:gd name="connsiteY15" fmla="*/ 74835 h 190493"/>
                <a:gd name="connsiteX16" fmla="*/ 17730 w 190568"/>
                <a:gd name="connsiteY16" fmla="*/ 63015 h 19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68" h="190493">
                  <a:moveTo>
                    <a:pt x="17730" y="63015"/>
                  </a:moveTo>
                  <a:cubicBezTo>
                    <a:pt x="13170" y="42473"/>
                    <a:pt x="26126" y="22123"/>
                    <a:pt x="46668" y="17563"/>
                  </a:cubicBezTo>
                  <a:cubicBezTo>
                    <a:pt x="52133" y="16350"/>
                    <a:pt x="57798" y="16356"/>
                    <a:pt x="63260" y="17580"/>
                  </a:cubicBezTo>
                  <a:cubicBezTo>
                    <a:pt x="74595" y="-148"/>
                    <a:pt x="98156" y="-5330"/>
                    <a:pt x="115884" y="6006"/>
                  </a:cubicBezTo>
                  <a:cubicBezTo>
                    <a:pt x="120535" y="8980"/>
                    <a:pt x="124485" y="12929"/>
                    <a:pt x="127458" y="17580"/>
                  </a:cubicBezTo>
                  <a:cubicBezTo>
                    <a:pt x="147988" y="12965"/>
                    <a:pt x="168372" y="25866"/>
                    <a:pt x="172988" y="46395"/>
                  </a:cubicBezTo>
                  <a:cubicBezTo>
                    <a:pt x="174225" y="51898"/>
                    <a:pt x="174225" y="57607"/>
                    <a:pt x="172988" y="63110"/>
                  </a:cubicBezTo>
                  <a:cubicBezTo>
                    <a:pt x="190716" y="74445"/>
                    <a:pt x="195898" y="98006"/>
                    <a:pt x="184563" y="115734"/>
                  </a:cubicBezTo>
                  <a:cubicBezTo>
                    <a:pt x="181589" y="120385"/>
                    <a:pt x="177639" y="124335"/>
                    <a:pt x="172988" y="127308"/>
                  </a:cubicBezTo>
                  <a:cubicBezTo>
                    <a:pt x="177591" y="147840"/>
                    <a:pt x="164678" y="168217"/>
                    <a:pt x="144146" y="172821"/>
                  </a:cubicBezTo>
                  <a:cubicBezTo>
                    <a:pt x="138684" y="174045"/>
                    <a:pt x="133018" y="174051"/>
                    <a:pt x="127554" y="172838"/>
                  </a:cubicBezTo>
                  <a:cubicBezTo>
                    <a:pt x="116260" y="190592"/>
                    <a:pt x="92711" y="195829"/>
                    <a:pt x="74957" y="184536"/>
                  </a:cubicBezTo>
                  <a:cubicBezTo>
                    <a:pt x="70248" y="181540"/>
                    <a:pt x="66255" y="177547"/>
                    <a:pt x="63260" y="172838"/>
                  </a:cubicBezTo>
                  <a:cubicBezTo>
                    <a:pt x="42727" y="177441"/>
                    <a:pt x="22351" y="164528"/>
                    <a:pt x="17748" y="143996"/>
                  </a:cubicBezTo>
                  <a:cubicBezTo>
                    <a:pt x="16523" y="138534"/>
                    <a:pt x="16517" y="132868"/>
                    <a:pt x="17730" y="127404"/>
                  </a:cubicBezTo>
                  <a:cubicBezTo>
                    <a:pt x="-50" y="116151"/>
                    <a:pt x="-5342" y="92615"/>
                    <a:pt x="5910" y="74835"/>
                  </a:cubicBezTo>
                  <a:cubicBezTo>
                    <a:pt x="8927" y="70068"/>
                    <a:pt x="12964" y="66031"/>
                    <a:pt x="17730" y="63015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7F7984E-F4F7-68B2-172A-1543DD27C45F}"/>
                </a:ext>
              </a:extLst>
            </p:cNvPr>
            <p:cNvSpPr/>
            <p:nvPr/>
          </p:nvSpPr>
          <p:spPr>
            <a:xfrm>
              <a:off x="6923329" y="3130255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F2271-6153-3ED3-BBBE-7675CC4C1BB7}"/>
              </a:ext>
            </a:extLst>
          </p:cNvPr>
          <p:cNvGrpSpPr/>
          <p:nvPr/>
        </p:nvGrpSpPr>
        <p:grpSpPr>
          <a:xfrm>
            <a:off x="822608" y="1928691"/>
            <a:ext cx="190500" cy="190500"/>
            <a:chOff x="1733080" y="3673315"/>
            <a:chExt cx="190500" cy="1905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4457186-BE51-A8F6-32C4-E385BEAFCE3D}"/>
                </a:ext>
              </a:extLst>
            </p:cNvPr>
            <p:cNvSpPr/>
            <p:nvPr/>
          </p:nvSpPr>
          <p:spPr>
            <a:xfrm>
              <a:off x="1733080" y="3711415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76200 w 152400"/>
                <a:gd name="connsiteY1" fmla="*/ 9525 h 152400"/>
                <a:gd name="connsiteX2" fmla="*/ 66675 w 152400"/>
                <a:gd name="connsiteY2" fmla="*/ 0 h 152400"/>
                <a:gd name="connsiteX3" fmla="*/ 19050 w 152400"/>
                <a:gd name="connsiteY3" fmla="*/ 0 h 152400"/>
                <a:gd name="connsiteX4" fmla="*/ 0 w 152400"/>
                <a:gd name="connsiteY4" fmla="*/ 19050 h 152400"/>
                <a:gd name="connsiteX5" fmla="*/ 0 w 152400"/>
                <a:gd name="connsiteY5" fmla="*/ 133350 h 152400"/>
                <a:gd name="connsiteX6" fmla="*/ 19050 w 152400"/>
                <a:gd name="connsiteY6" fmla="*/ 152400 h 152400"/>
                <a:gd name="connsiteX7" fmla="*/ 133350 w 152400"/>
                <a:gd name="connsiteY7" fmla="*/ 152400 h 152400"/>
                <a:gd name="connsiteX8" fmla="*/ 152400 w 152400"/>
                <a:gd name="connsiteY8" fmla="*/ 133350 h 152400"/>
                <a:gd name="connsiteX9" fmla="*/ 152400 w 152400"/>
                <a:gd name="connsiteY9" fmla="*/ 85725 h 152400"/>
                <a:gd name="connsiteX10" fmla="*/ 142875 w 152400"/>
                <a:gd name="connsiteY10" fmla="*/ 76200 h 152400"/>
                <a:gd name="connsiteX11" fmla="*/ 0 w 152400"/>
                <a:gd name="connsiteY11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76200" y="9525"/>
                  </a:lnTo>
                  <a:cubicBezTo>
                    <a:pt x="76200" y="4265"/>
                    <a:pt x="7193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133350" y="152400"/>
                  </a:lnTo>
                  <a:cubicBezTo>
                    <a:pt x="143871" y="152400"/>
                    <a:pt x="152400" y="143871"/>
                    <a:pt x="152400" y="133350"/>
                  </a:cubicBezTo>
                  <a:lnTo>
                    <a:pt x="152400" y="85725"/>
                  </a:lnTo>
                  <a:cubicBezTo>
                    <a:pt x="152400" y="80464"/>
                    <a:pt x="148136" y="76200"/>
                    <a:pt x="142875" y="76200"/>
                  </a:cubicBezTo>
                  <a:lnTo>
                    <a:pt x="0" y="7620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CBEC80-8ACE-1313-A93C-17D73ECEC3FD}"/>
                </a:ext>
              </a:extLst>
            </p:cNvPr>
            <p:cNvSpPr/>
            <p:nvPr/>
          </p:nvSpPr>
          <p:spPr>
            <a:xfrm>
              <a:off x="1847380" y="3673315"/>
              <a:ext cx="76200" cy="76200"/>
            </a:xfrm>
            <a:custGeom>
              <a:avLst/>
              <a:gdLst>
                <a:gd name="connsiteX0" fmla="*/ 66675 w 76200"/>
                <a:gd name="connsiteY0" fmla="*/ 0 h 76200"/>
                <a:gd name="connsiteX1" fmla="*/ 76200 w 76200"/>
                <a:gd name="connsiteY1" fmla="*/ 0 h 76200"/>
                <a:gd name="connsiteX2" fmla="*/ 76200 w 76200"/>
                <a:gd name="connsiteY2" fmla="*/ 76200 h 76200"/>
                <a:gd name="connsiteX3" fmla="*/ 66675 w 76200"/>
                <a:gd name="connsiteY3" fmla="*/ 76200 h 76200"/>
                <a:gd name="connsiteX4" fmla="*/ 9525 w 76200"/>
                <a:gd name="connsiteY4" fmla="*/ 76200 h 76200"/>
                <a:gd name="connsiteX5" fmla="*/ 0 w 76200"/>
                <a:gd name="connsiteY5" fmla="*/ 76200 h 76200"/>
                <a:gd name="connsiteX6" fmla="*/ 0 w 76200"/>
                <a:gd name="connsiteY6" fmla="*/ 0 h 76200"/>
                <a:gd name="connsiteX7" fmla="*/ 9525 w 76200"/>
                <a:gd name="connsiteY7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76200">
                  <a:moveTo>
                    <a:pt x="66675" y="0"/>
                  </a:moveTo>
                  <a:cubicBezTo>
                    <a:pt x="71936" y="0"/>
                    <a:pt x="76200" y="0"/>
                    <a:pt x="76200" y="0"/>
                  </a:cubicBezTo>
                  <a:lnTo>
                    <a:pt x="76200" y="76200"/>
                  </a:lnTo>
                  <a:cubicBezTo>
                    <a:pt x="76200" y="76200"/>
                    <a:pt x="71936" y="76200"/>
                    <a:pt x="66675" y="76200"/>
                  </a:cubicBezTo>
                  <a:lnTo>
                    <a:pt x="9525" y="76200"/>
                  </a:lnTo>
                  <a:cubicBezTo>
                    <a:pt x="4264" y="76200"/>
                    <a:pt x="0" y="76200"/>
                    <a:pt x="0" y="76200"/>
                  </a:cubicBezTo>
                  <a:lnTo>
                    <a:pt x="0" y="0"/>
                  </a:lnTo>
                  <a:cubicBezTo>
                    <a:pt x="0" y="0"/>
                    <a:pt x="4264" y="0"/>
                    <a:pt x="9525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437933-CEB8-B04B-D0AB-5D54E5AFD3BE}"/>
              </a:ext>
            </a:extLst>
          </p:cNvPr>
          <p:cNvGrpSpPr/>
          <p:nvPr/>
        </p:nvGrpSpPr>
        <p:grpSpPr>
          <a:xfrm>
            <a:off x="3659634" y="1928691"/>
            <a:ext cx="152400" cy="190500"/>
            <a:chOff x="2890702" y="3673315"/>
            <a:chExt cx="152400" cy="1905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88E0012-5A68-E1A4-5556-6921D97DA53C}"/>
                </a:ext>
              </a:extLst>
            </p:cNvPr>
            <p:cNvSpPr/>
            <p:nvPr/>
          </p:nvSpPr>
          <p:spPr>
            <a:xfrm>
              <a:off x="2890702" y="3673315"/>
              <a:ext cx="152400" cy="190500"/>
            </a:xfrm>
            <a:custGeom>
              <a:avLst/>
              <a:gdLst>
                <a:gd name="connsiteX0" fmla="*/ 0 w 152400"/>
                <a:gd name="connsiteY0" fmla="*/ 166688 h 190500"/>
                <a:gd name="connsiteX1" fmla="*/ 0 w 152400"/>
                <a:gd name="connsiteY1" fmla="*/ 23813 h 190500"/>
                <a:gd name="connsiteX2" fmla="*/ 23813 w 152400"/>
                <a:gd name="connsiteY2" fmla="*/ 0 h 190500"/>
                <a:gd name="connsiteX3" fmla="*/ 142875 w 152400"/>
                <a:gd name="connsiteY3" fmla="*/ 0 h 190500"/>
                <a:gd name="connsiteX4" fmla="*/ 152400 w 152400"/>
                <a:gd name="connsiteY4" fmla="*/ 9525 h 190500"/>
                <a:gd name="connsiteX5" fmla="*/ 152400 w 152400"/>
                <a:gd name="connsiteY5" fmla="*/ 180975 h 190500"/>
                <a:gd name="connsiteX6" fmla="*/ 142875 w 152400"/>
                <a:gd name="connsiteY6" fmla="*/ 190500 h 190500"/>
                <a:gd name="connsiteX7" fmla="*/ 23813 w 152400"/>
                <a:gd name="connsiteY7" fmla="*/ 190500 h 190500"/>
                <a:gd name="connsiteX8" fmla="*/ 0 w 152400"/>
                <a:gd name="connsiteY8" fmla="*/ 166688 h 190500"/>
                <a:gd name="connsiteX9" fmla="*/ 23813 w 152400"/>
                <a:gd name="connsiteY9" fmla="*/ 142875 h 190500"/>
                <a:gd name="connsiteX10" fmla="*/ 152400 w 152400"/>
                <a:gd name="connsiteY10" fmla="*/ 1428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90500">
                  <a:moveTo>
                    <a:pt x="0" y="166688"/>
                  </a:moveTo>
                  <a:lnTo>
                    <a:pt x="0" y="23813"/>
                  </a:lnTo>
                  <a:cubicBezTo>
                    <a:pt x="0" y="10661"/>
                    <a:pt x="10661" y="0"/>
                    <a:pt x="23813" y="0"/>
                  </a:cubicBezTo>
                  <a:lnTo>
                    <a:pt x="142875" y="0"/>
                  </a:lnTo>
                  <a:cubicBezTo>
                    <a:pt x="148136" y="0"/>
                    <a:pt x="152400" y="4265"/>
                    <a:pt x="152400" y="9525"/>
                  </a:cubicBezTo>
                  <a:lnTo>
                    <a:pt x="152400" y="180975"/>
                  </a:lnTo>
                  <a:cubicBezTo>
                    <a:pt x="152400" y="186236"/>
                    <a:pt x="148136" y="190500"/>
                    <a:pt x="142875" y="190500"/>
                  </a:cubicBezTo>
                  <a:lnTo>
                    <a:pt x="23813" y="190500"/>
                  </a:lnTo>
                  <a:cubicBezTo>
                    <a:pt x="10661" y="190500"/>
                    <a:pt x="0" y="179839"/>
                    <a:pt x="0" y="166688"/>
                  </a:cubicBezTo>
                  <a:cubicBezTo>
                    <a:pt x="0" y="153536"/>
                    <a:pt x="10661" y="142875"/>
                    <a:pt x="23813" y="142875"/>
                  </a:cubicBezTo>
                  <a:lnTo>
                    <a:pt x="152400" y="14287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F168499-3510-846B-4EF2-F408F92C34E8}"/>
                </a:ext>
              </a:extLst>
            </p:cNvPr>
            <p:cNvSpPr/>
            <p:nvPr/>
          </p:nvSpPr>
          <p:spPr>
            <a:xfrm>
              <a:off x="2938327" y="3725702"/>
              <a:ext cx="57150" cy="38100"/>
            </a:xfrm>
            <a:custGeom>
              <a:avLst/>
              <a:gdLst>
                <a:gd name="connsiteX0" fmla="*/ 0 w 57150"/>
                <a:gd name="connsiteY0" fmla="*/ 19050 h 38100"/>
                <a:gd name="connsiteX1" fmla="*/ 19050 w 57150"/>
                <a:gd name="connsiteY1" fmla="*/ 38100 h 38100"/>
                <a:gd name="connsiteX2" fmla="*/ 57150 w 57150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38100">
                  <a:moveTo>
                    <a:pt x="0" y="19050"/>
                  </a:moveTo>
                  <a:lnTo>
                    <a:pt x="19050" y="38100"/>
                  </a:lnTo>
                  <a:lnTo>
                    <a:pt x="5715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599746"/>
      </p:ext>
    </p:extLst>
  </p:cSld>
  <p:clrMapOvr>
    <a:masterClrMapping/>
  </p:clrMapOvr>
</p:sld>
</file>

<file path=ppt/theme/theme1.xml><?xml version="1.0" encoding="utf-8"?>
<a:theme xmlns:a="http://schemas.openxmlformats.org/drawingml/2006/main" name="16:9 Template Dark">
  <a:themeElements>
    <a:clrScheme name="">
      <a:dk1>
        <a:srgbClr val="000000"/>
      </a:dk1>
      <a:lt1>
        <a:srgbClr val="FFFFFF"/>
      </a:lt1>
      <a:dk2>
        <a:srgbClr val="111111"/>
      </a:dk2>
      <a:lt2>
        <a:srgbClr val="F8FFFD"/>
      </a:lt2>
      <a:accent1>
        <a:srgbClr val="22B07F"/>
      </a:accent1>
      <a:accent2>
        <a:srgbClr val="12469C"/>
      </a:accent2>
      <a:accent3>
        <a:srgbClr val="0A595C"/>
      </a:accent3>
      <a:accent4>
        <a:srgbClr val="021C3E"/>
      </a:accent4>
      <a:accent5>
        <a:srgbClr val="FF5E2C"/>
      </a:accent5>
      <a:accent6>
        <a:srgbClr val="00D3F7"/>
      </a:accent6>
      <a:hlink>
        <a:srgbClr val="55AD82"/>
      </a:hlink>
      <a:folHlink>
        <a:srgbClr val="005461"/>
      </a:folHlink>
    </a:clrScheme>
    <a:fontScheme name="2 Pitch Deck AI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8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IDV26_Template_V05" id="{220D922B-ACA2-BA49-9A67-A02C64E112A2}" vid="{0A216513-537D-3141-ABB4-94529B5FE5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c5a4694-fa04-4c8e-9b5d-ba779c40ca5c}" enabled="1" method="Standard" siteId="{b83e805a-f90b-4dd4-ae7f-d9fa48bce51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3716</Words>
  <Application>Microsoft Office PowerPoint</Application>
  <PresentationFormat>Widescreen</PresentationFormat>
  <Paragraphs>538</Paragraphs>
  <Slides>76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6" baseType="lpstr">
      <vt:lpstr>Arial Black</vt:lpstr>
      <vt:lpstr>Courier New</vt:lpstr>
      <vt:lpstr>Aptos</vt:lpstr>
      <vt:lpstr>Arial</vt:lpstr>
      <vt:lpstr>Consolas</vt:lpstr>
      <vt:lpstr>Roboto</vt:lpstr>
      <vt:lpstr>Calibri</vt:lpstr>
      <vt:lpstr>Univers Light</vt:lpstr>
      <vt:lpstr>Wingdings</vt:lpstr>
      <vt:lpstr>16:9 Template Dark</vt:lpstr>
      <vt:lpstr>Introduction to Identity</vt:lpstr>
      <vt:lpstr>Speakers</vt:lpstr>
      <vt:lpstr>PowerPoint Presentation</vt:lpstr>
      <vt:lpstr>PowerPoint Presentation</vt:lpstr>
      <vt:lpstr>PowerPoint Presentation</vt:lpstr>
      <vt:lpstr>What we’ll cover today</vt:lpstr>
      <vt:lpstr>Before the Acronyms</vt:lpstr>
      <vt:lpstr>Identity is older than technology</vt:lpstr>
      <vt:lpstr>Why does identity exist in organizations?</vt:lpstr>
      <vt:lpstr>And you are already doing Identity</vt:lpstr>
      <vt:lpstr>What got lost when we digitized</vt:lpstr>
      <vt:lpstr>What’s coming next: identity at automated speed</vt:lpstr>
      <vt:lpstr>Questions to ask: Foundations</vt:lpstr>
      <vt:lpstr>Objects, Subjects &amp; Contexts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 as an example</vt:lpstr>
      <vt:lpstr>PowerPoint Presentation</vt:lpstr>
      <vt:lpstr>PowerPoint Presentation</vt:lpstr>
      <vt:lpstr>PowerPoint Presentation</vt:lpstr>
      <vt:lpstr>PowerPoint Presentation</vt:lpstr>
      <vt:lpstr>Questions to ask: Objects &amp; Contexts</vt:lpstr>
      <vt:lpstr>Perspectives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or Investor Perspective (2023)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to ask: Perspectives</vt:lpstr>
      <vt:lpstr>Governance</vt:lpstr>
      <vt:lpstr>Sources of Truth</vt:lpstr>
      <vt:lpstr>Provisioning &amp; Lifecycle</vt:lpstr>
      <vt:lpstr>Entitlement Management</vt:lpstr>
      <vt:lpstr>PowerPoint Presentation</vt:lpstr>
      <vt:lpstr>Access Certification</vt:lpstr>
      <vt:lpstr>Privileged Access — what is it, really?</vt:lpstr>
      <vt:lpstr>Questions to ask: Governance</vt:lpstr>
      <vt:lpstr>Questions to ask: Privileged Access</vt:lpstr>
      <vt:lpstr>Admin-time vs Run-time</vt:lpstr>
      <vt:lpstr>Two different moments in time</vt:lpstr>
      <vt:lpstr>Some things blur the line</vt:lpstr>
      <vt:lpstr>Questions to ask: Admin-time vs Run-time</vt:lpstr>
      <vt:lpstr>Authentication</vt:lpstr>
      <vt:lpstr>Authentication: claim and prove</vt:lpstr>
      <vt:lpstr>PowerPoint Presentation</vt:lpstr>
      <vt:lpstr>How authentication is evolving</vt:lpstr>
      <vt:lpstr>Questions to ask: Authentication</vt:lpstr>
      <vt:lpstr>Authorization</vt:lpstr>
      <vt:lpstr>PowerPoint Presentation</vt:lpstr>
      <vt:lpstr>PowerPoint Presentation</vt:lpstr>
      <vt:lpstr>Questions to ask: Authorization</vt:lpstr>
      <vt:lpstr>AI &amp; Identity</vt:lpstr>
      <vt:lpstr>AI is an identity problem</vt:lpstr>
      <vt:lpstr>Agents need sponsors</vt:lpstr>
      <vt:lpstr>Familiar lifecycle, new entity</vt:lpstr>
      <vt:lpstr>The same hard problems, amplified</vt:lpstr>
      <vt:lpstr>Questions to ask: AI &amp; Identity</vt:lpstr>
      <vt:lpstr>Educational resources</vt:lpstr>
      <vt:lpstr>PowerPoint Presentation</vt:lpstr>
      <vt:lpstr>Thank you.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2026-06-05T06:28:46Z</dcterms:created>
  <dcterms:modified xsi:type="dcterms:W3CDTF">2026-06-15T17:17:14Z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16\:9 Template Dark:6</vt:lpwstr>
  </property>
  <property fmtid="{D5CDD505-2E9C-101B-9397-08002B2CF9AE}" pid="3" name="ClassificationContentMarkingFooterText">
    <vt:lpwstr>TLP: GREEN</vt:lpwstr>
  </property>
</Properties>
</file>